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1.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2.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0"/>
  </p:notesMasterIdLst>
  <p:sldIdLst>
    <p:sldId id="256" r:id="rId2"/>
    <p:sldId id="349" r:id="rId3"/>
    <p:sldId id="357" r:id="rId4"/>
    <p:sldId id="257" r:id="rId5"/>
    <p:sldId id="258" r:id="rId6"/>
    <p:sldId id="329" r:id="rId7"/>
    <p:sldId id="354" r:id="rId8"/>
    <p:sldId id="355" r:id="rId9"/>
    <p:sldId id="356" r:id="rId10"/>
    <p:sldId id="263" r:id="rId11"/>
    <p:sldId id="259" r:id="rId12"/>
    <p:sldId id="260" r:id="rId13"/>
    <p:sldId id="261" r:id="rId14"/>
    <p:sldId id="262" r:id="rId15"/>
    <p:sldId id="264" r:id="rId16"/>
    <p:sldId id="330" r:id="rId17"/>
    <p:sldId id="331" r:id="rId18"/>
    <p:sldId id="334" r:id="rId19"/>
    <p:sldId id="317" r:id="rId20"/>
    <p:sldId id="319" r:id="rId21"/>
    <p:sldId id="320" r:id="rId22"/>
    <p:sldId id="318" r:id="rId23"/>
    <p:sldId id="268" r:id="rId24"/>
    <p:sldId id="271" r:id="rId25"/>
    <p:sldId id="269" r:id="rId26"/>
    <p:sldId id="272" r:id="rId27"/>
    <p:sldId id="342" r:id="rId28"/>
    <p:sldId id="273" r:id="rId29"/>
    <p:sldId id="313" r:id="rId30"/>
    <p:sldId id="266" r:id="rId31"/>
    <p:sldId id="274" r:id="rId32"/>
    <p:sldId id="275" r:id="rId33"/>
    <p:sldId id="276" r:id="rId34"/>
    <p:sldId id="277" r:id="rId35"/>
    <p:sldId id="335" r:id="rId36"/>
    <p:sldId id="352" r:id="rId37"/>
    <p:sldId id="278" r:id="rId38"/>
    <p:sldId id="279" r:id="rId39"/>
    <p:sldId id="285" r:id="rId40"/>
    <p:sldId id="286" r:id="rId41"/>
    <p:sldId id="281" r:id="rId42"/>
    <p:sldId id="282" r:id="rId43"/>
    <p:sldId id="347" r:id="rId44"/>
    <p:sldId id="346" r:id="rId45"/>
    <p:sldId id="283" r:id="rId46"/>
    <p:sldId id="284" r:id="rId47"/>
    <p:sldId id="327" r:id="rId48"/>
    <p:sldId id="296" r:id="rId49"/>
    <p:sldId id="338" r:id="rId50"/>
    <p:sldId id="287" r:id="rId51"/>
    <p:sldId id="288" r:id="rId52"/>
    <p:sldId id="341" r:id="rId53"/>
    <p:sldId id="289" r:id="rId54"/>
    <p:sldId id="336" r:id="rId55"/>
    <p:sldId id="300" r:id="rId56"/>
    <p:sldId id="301" r:id="rId57"/>
    <p:sldId id="305" r:id="rId58"/>
    <p:sldId id="339" r:id="rId59"/>
    <p:sldId id="306" r:id="rId60"/>
    <p:sldId id="337" r:id="rId61"/>
    <p:sldId id="343" r:id="rId62"/>
    <p:sldId id="345" r:id="rId63"/>
    <p:sldId id="325" r:id="rId64"/>
    <p:sldId id="350" r:id="rId65"/>
    <p:sldId id="326" r:id="rId66"/>
    <p:sldId id="310" r:id="rId67"/>
    <p:sldId id="311" r:id="rId68"/>
    <p:sldId id="312" r:id="rId69"/>
    <p:sldId id="348" r:id="rId70"/>
    <p:sldId id="314" r:id="rId71"/>
    <p:sldId id="315" r:id="rId72"/>
    <p:sldId id="316" r:id="rId73"/>
    <p:sldId id="321" r:id="rId74"/>
    <p:sldId id="322" r:id="rId75"/>
    <p:sldId id="333" r:id="rId76"/>
    <p:sldId id="332" r:id="rId77"/>
    <p:sldId id="328" r:id="rId78"/>
    <p:sldId id="351" r:id="rId79"/>
    <p:sldId id="344" r:id="rId80"/>
    <p:sldId id="290" r:id="rId81"/>
    <p:sldId id="291" r:id="rId82"/>
    <p:sldId id="292" r:id="rId83"/>
    <p:sldId id="293" r:id="rId84"/>
    <p:sldId id="294" r:id="rId85"/>
    <p:sldId id="295" r:id="rId86"/>
    <p:sldId id="297" r:id="rId87"/>
    <p:sldId id="298" r:id="rId88"/>
    <p:sldId id="299" r:id="rId89"/>
    <p:sldId id="302" r:id="rId90"/>
    <p:sldId id="353" r:id="rId91"/>
    <p:sldId id="303" r:id="rId92"/>
    <p:sldId id="304" r:id="rId93"/>
    <p:sldId id="307" r:id="rId94"/>
    <p:sldId id="308" r:id="rId95"/>
    <p:sldId id="309" r:id="rId96"/>
    <p:sldId id="323" r:id="rId97"/>
    <p:sldId id="324" r:id="rId98"/>
    <p:sldId id="340" r:id="rId9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A1D956DE-8894-47BD-995E-E7C49BC15DE6}">
          <p14:sldIdLst>
            <p14:sldId id="256"/>
            <p14:sldId id="349"/>
            <p14:sldId id="357"/>
            <p14:sldId id="257"/>
            <p14:sldId id="258"/>
            <p14:sldId id="329"/>
            <p14:sldId id="354"/>
            <p14:sldId id="355"/>
            <p14:sldId id="356"/>
            <p14:sldId id="263"/>
            <p14:sldId id="259"/>
            <p14:sldId id="260"/>
            <p14:sldId id="261"/>
            <p14:sldId id="262"/>
            <p14:sldId id="264"/>
            <p14:sldId id="330"/>
            <p14:sldId id="331"/>
            <p14:sldId id="334"/>
            <p14:sldId id="317"/>
            <p14:sldId id="319"/>
            <p14:sldId id="320"/>
            <p14:sldId id="318"/>
          </p14:sldIdLst>
        </p14:section>
        <p14:section name="Sección sin título" id="{4A02E70B-B481-4924-A8F1-0322E806615B}">
          <p14:sldIdLst>
            <p14:sldId id="268"/>
            <p14:sldId id="271"/>
            <p14:sldId id="269"/>
            <p14:sldId id="272"/>
            <p14:sldId id="342"/>
            <p14:sldId id="273"/>
            <p14:sldId id="313"/>
            <p14:sldId id="266"/>
            <p14:sldId id="274"/>
            <p14:sldId id="275"/>
            <p14:sldId id="276"/>
            <p14:sldId id="277"/>
            <p14:sldId id="335"/>
            <p14:sldId id="352"/>
            <p14:sldId id="278"/>
            <p14:sldId id="279"/>
            <p14:sldId id="285"/>
            <p14:sldId id="286"/>
            <p14:sldId id="281"/>
            <p14:sldId id="282"/>
            <p14:sldId id="347"/>
            <p14:sldId id="346"/>
            <p14:sldId id="283"/>
            <p14:sldId id="284"/>
            <p14:sldId id="327"/>
            <p14:sldId id="296"/>
            <p14:sldId id="338"/>
            <p14:sldId id="287"/>
            <p14:sldId id="288"/>
            <p14:sldId id="341"/>
            <p14:sldId id="289"/>
            <p14:sldId id="336"/>
            <p14:sldId id="300"/>
            <p14:sldId id="301"/>
            <p14:sldId id="305"/>
            <p14:sldId id="339"/>
            <p14:sldId id="306"/>
            <p14:sldId id="337"/>
            <p14:sldId id="343"/>
            <p14:sldId id="345"/>
            <p14:sldId id="325"/>
            <p14:sldId id="350"/>
            <p14:sldId id="326"/>
            <p14:sldId id="310"/>
            <p14:sldId id="311"/>
            <p14:sldId id="312"/>
            <p14:sldId id="348"/>
            <p14:sldId id="314"/>
            <p14:sldId id="315"/>
            <p14:sldId id="316"/>
            <p14:sldId id="321"/>
            <p14:sldId id="322"/>
            <p14:sldId id="333"/>
            <p14:sldId id="332"/>
            <p14:sldId id="328"/>
            <p14:sldId id="351"/>
            <p14:sldId id="344"/>
            <p14:sldId id="290"/>
            <p14:sldId id="291"/>
            <p14:sldId id="292"/>
            <p14:sldId id="293"/>
            <p14:sldId id="294"/>
            <p14:sldId id="295"/>
            <p14:sldId id="297"/>
            <p14:sldId id="298"/>
            <p14:sldId id="299"/>
            <p14:sldId id="302"/>
            <p14:sldId id="353"/>
            <p14:sldId id="303"/>
            <p14:sldId id="304"/>
            <p14:sldId id="307"/>
            <p14:sldId id="308"/>
            <p14:sldId id="309"/>
            <p14:sldId id="323"/>
            <p14:sldId id="324"/>
            <p14:sldId id="34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79" autoAdjust="0"/>
    <p:restoredTop sz="91602" autoAdjust="0"/>
  </p:normalViewPr>
  <p:slideViewPr>
    <p:cSldViewPr snapToGrid="0">
      <p:cViewPr varScale="1">
        <p:scale>
          <a:sx n="78" d="100"/>
          <a:sy n="78" d="100"/>
        </p:scale>
        <p:origin x="88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diagrams/_rels/data14.xml.rels><?xml version="1.0" encoding="UTF-8" standalone="yes"?>
<Relationships xmlns="http://schemas.openxmlformats.org/package/2006/relationships"><Relationship Id="rId1" Type="http://schemas.openxmlformats.org/officeDocument/2006/relationships/image" Target="../media/image21.jpg"/></Relationships>
</file>

<file path=ppt/diagrams/_rels/drawing14.xml.rels><?xml version="1.0" encoding="UTF-8" standalone="yes"?>
<Relationships xmlns="http://schemas.openxmlformats.org/package/2006/relationships"><Relationship Id="rId1" Type="http://schemas.openxmlformats.org/officeDocument/2006/relationships/image" Target="../media/image21.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4E4FA1-6BBC-4A6D-83D2-F6CDE997F05D}"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s-ES"/>
        </a:p>
      </dgm:t>
    </dgm:pt>
    <dgm:pt modelId="{841D1A0B-6BF5-41EE-8470-75E97B8B8FAA}">
      <dgm:prSet phldrT="[Texto]"/>
      <dgm:spPr/>
      <dgm:t>
        <a:bodyPr/>
        <a:lstStyle/>
        <a:p>
          <a:r>
            <a:rPr lang="es-ES" dirty="0"/>
            <a:t>GLOBAL</a:t>
          </a:r>
        </a:p>
      </dgm:t>
    </dgm:pt>
    <dgm:pt modelId="{8E2CA7C3-931E-4C2D-AE5F-CA578C8229C5}" type="parTrans" cxnId="{22EFDD27-C33A-4E17-AC59-4909529A5D35}">
      <dgm:prSet/>
      <dgm:spPr/>
      <dgm:t>
        <a:bodyPr/>
        <a:lstStyle/>
        <a:p>
          <a:endParaRPr lang="es-ES"/>
        </a:p>
      </dgm:t>
    </dgm:pt>
    <dgm:pt modelId="{36516E7A-2DCC-4C11-89EF-D29C084E6C2C}" type="sibTrans" cxnId="{22EFDD27-C33A-4E17-AC59-4909529A5D35}">
      <dgm:prSet/>
      <dgm:spPr/>
      <dgm:t>
        <a:bodyPr/>
        <a:lstStyle/>
        <a:p>
          <a:endParaRPr lang="es-ES"/>
        </a:p>
      </dgm:t>
    </dgm:pt>
    <dgm:pt modelId="{2AB639CE-7499-47C6-BEA2-01E1E73770B4}">
      <dgm:prSet phldrT="[Texto]"/>
      <dgm:spPr/>
      <dgm:t>
        <a:bodyPr/>
        <a:lstStyle/>
        <a:p>
          <a:r>
            <a:rPr lang="es-ES" dirty="0"/>
            <a:t>Nacional, estatal o particular</a:t>
          </a:r>
        </a:p>
      </dgm:t>
    </dgm:pt>
    <dgm:pt modelId="{6F5642B0-D308-47FF-9BC8-1831A374E6EC}" type="parTrans" cxnId="{E244D889-C716-4980-8D36-42511E7AB8A9}">
      <dgm:prSet/>
      <dgm:spPr/>
      <dgm:t>
        <a:bodyPr/>
        <a:lstStyle/>
        <a:p>
          <a:endParaRPr lang="es-ES"/>
        </a:p>
      </dgm:t>
    </dgm:pt>
    <dgm:pt modelId="{5C86E847-C178-48B2-99E6-A90418509571}" type="sibTrans" cxnId="{E244D889-C716-4980-8D36-42511E7AB8A9}">
      <dgm:prSet/>
      <dgm:spPr/>
      <dgm:t>
        <a:bodyPr/>
        <a:lstStyle/>
        <a:p>
          <a:endParaRPr lang="es-ES"/>
        </a:p>
      </dgm:t>
    </dgm:pt>
    <dgm:pt modelId="{3ACCBBBC-CC8E-456E-B99A-555D728569B4}">
      <dgm:prSet phldrT="[Texto]"/>
      <dgm:spPr/>
      <dgm:t>
        <a:bodyPr/>
        <a:lstStyle/>
        <a:p>
          <a:r>
            <a:rPr lang="es-ES" dirty="0"/>
            <a:t>Colectiva</a:t>
          </a:r>
        </a:p>
      </dgm:t>
    </dgm:pt>
    <dgm:pt modelId="{1F6D8A2B-AA42-4A00-B1CB-92FA1B321D4F}" type="parTrans" cxnId="{BB65A97C-1BA1-4EB5-9C21-C2C646EAB812}">
      <dgm:prSet/>
      <dgm:spPr/>
      <dgm:t>
        <a:bodyPr/>
        <a:lstStyle/>
        <a:p>
          <a:endParaRPr lang="es-ES"/>
        </a:p>
      </dgm:t>
    </dgm:pt>
    <dgm:pt modelId="{7300EFB5-58C3-4A1D-95D1-E0AE38B50A00}" type="sibTrans" cxnId="{BB65A97C-1BA1-4EB5-9C21-C2C646EAB812}">
      <dgm:prSet/>
      <dgm:spPr/>
      <dgm:t>
        <a:bodyPr/>
        <a:lstStyle/>
        <a:p>
          <a:endParaRPr lang="es-ES"/>
        </a:p>
      </dgm:t>
    </dgm:pt>
    <dgm:pt modelId="{9BB2603D-6203-46F4-9F85-FADC07C5EB66}">
      <dgm:prSet phldrT="[Texto]"/>
      <dgm:spPr/>
      <dgm:t>
        <a:bodyPr/>
        <a:lstStyle/>
        <a:p>
          <a:r>
            <a:rPr lang="es-ES" dirty="0"/>
            <a:t>Compartida</a:t>
          </a:r>
        </a:p>
      </dgm:t>
    </dgm:pt>
    <dgm:pt modelId="{4FCAE592-5BC0-4896-982A-DCD3065EC097}" type="parTrans" cxnId="{59948C9A-C9AF-4324-81E8-47B4C495A8F1}">
      <dgm:prSet/>
      <dgm:spPr/>
      <dgm:t>
        <a:bodyPr/>
        <a:lstStyle/>
        <a:p>
          <a:endParaRPr lang="es-ES"/>
        </a:p>
      </dgm:t>
    </dgm:pt>
    <dgm:pt modelId="{95699C2B-39AE-4A4C-916A-F16923423036}" type="sibTrans" cxnId="{59948C9A-C9AF-4324-81E8-47B4C495A8F1}">
      <dgm:prSet/>
      <dgm:spPr/>
      <dgm:t>
        <a:bodyPr/>
        <a:lstStyle/>
        <a:p>
          <a:endParaRPr lang="es-ES"/>
        </a:p>
      </dgm:t>
    </dgm:pt>
    <dgm:pt modelId="{19BC5FD8-F7CD-4EA1-9EA5-A46D43AC4BE0}">
      <dgm:prSet phldrT="[Texto]"/>
      <dgm:spPr/>
      <dgm:t>
        <a:bodyPr/>
        <a:lstStyle/>
        <a:p>
          <a:r>
            <a:rPr lang="es-ES" dirty="0"/>
            <a:t>Cooperativa</a:t>
          </a:r>
        </a:p>
      </dgm:t>
    </dgm:pt>
    <dgm:pt modelId="{2C3D4BFD-4954-4B14-B601-61FA51DFC52F}" type="parTrans" cxnId="{ED83B7BE-8D8C-4ADF-BDD1-D0B7C121BC99}">
      <dgm:prSet/>
      <dgm:spPr/>
      <dgm:t>
        <a:bodyPr/>
        <a:lstStyle/>
        <a:p>
          <a:endParaRPr lang="es-ES"/>
        </a:p>
      </dgm:t>
    </dgm:pt>
    <dgm:pt modelId="{66D8224E-B3EB-443C-AF23-1B3799EE8D82}" type="sibTrans" cxnId="{ED83B7BE-8D8C-4ADF-BDD1-D0B7C121BC99}">
      <dgm:prSet/>
      <dgm:spPr/>
      <dgm:t>
        <a:bodyPr/>
        <a:lstStyle/>
        <a:p>
          <a:endParaRPr lang="es-ES"/>
        </a:p>
      </dgm:t>
    </dgm:pt>
    <dgm:pt modelId="{4F18CCC4-9546-4DEA-84F5-59FF52F52A8D}" type="pres">
      <dgm:prSet presAssocID="{FB4E4FA1-6BBC-4A6D-83D2-F6CDE997F05D}" presName="composite" presStyleCnt="0">
        <dgm:presLayoutVars>
          <dgm:chMax val="1"/>
          <dgm:dir/>
          <dgm:resizeHandles val="exact"/>
        </dgm:presLayoutVars>
      </dgm:prSet>
      <dgm:spPr/>
    </dgm:pt>
    <dgm:pt modelId="{4ED729E8-FD53-4F33-87EA-81D121A45019}" type="pres">
      <dgm:prSet presAssocID="{FB4E4FA1-6BBC-4A6D-83D2-F6CDE997F05D}" presName="radial" presStyleCnt="0">
        <dgm:presLayoutVars>
          <dgm:animLvl val="ctr"/>
        </dgm:presLayoutVars>
      </dgm:prSet>
      <dgm:spPr/>
    </dgm:pt>
    <dgm:pt modelId="{E14B5DDC-45D4-44D8-8EE7-7067764DE3BB}" type="pres">
      <dgm:prSet presAssocID="{841D1A0B-6BF5-41EE-8470-75E97B8B8FAA}" presName="centerShape" presStyleLbl="vennNode1" presStyleIdx="0" presStyleCnt="5"/>
      <dgm:spPr/>
    </dgm:pt>
    <dgm:pt modelId="{0D18F68A-0BBD-480E-987D-E2BE85E60EB9}" type="pres">
      <dgm:prSet presAssocID="{2AB639CE-7499-47C6-BEA2-01E1E73770B4}" presName="node" presStyleLbl="vennNode1" presStyleIdx="1" presStyleCnt="5">
        <dgm:presLayoutVars>
          <dgm:bulletEnabled val="1"/>
        </dgm:presLayoutVars>
      </dgm:prSet>
      <dgm:spPr/>
    </dgm:pt>
    <dgm:pt modelId="{EE5B97C7-8222-4845-A321-12ACC9426ADE}" type="pres">
      <dgm:prSet presAssocID="{3ACCBBBC-CC8E-456E-B99A-555D728569B4}" presName="node" presStyleLbl="vennNode1" presStyleIdx="2" presStyleCnt="5">
        <dgm:presLayoutVars>
          <dgm:bulletEnabled val="1"/>
        </dgm:presLayoutVars>
      </dgm:prSet>
      <dgm:spPr/>
    </dgm:pt>
    <dgm:pt modelId="{363029BF-EF03-4943-8466-C0A23A132D92}" type="pres">
      <dgm:prSet presAssocID="{9BB2603D-6203-46F4-9F85-FADC07C5EB66}" presName="node" presStyleLbl="vennNode1" presStyleIdx="3" presStyleCnt="5">
        <dgm:presLayoutVars>
          <dgm:bulletEnabled val="1"/>
        </dgm:presLayoutVars>
      </dgm:prSet>
      <dgm:spPr/>
    </dgm:pt>
    <dgm:pt modelId="{81DEE2AA-9AFF-429C-B80D-F611E465674D}" type="pres">
      <dgm:prSet presAssocID="{19BC5FD8-F7CD-4EA1-9EA5-A46D43AC4BE0}" presName="node" presStyleLbl="vennNode1" presStyleIdx="4" presStyleCnt="5">
        <dgm:presLayoutVars>
          <dgm:bulletEnabled val="1"/>
        </dgm:presLayoutVars>
      </dgm:prSet>
      <dgm:spPr/>
    </dgm:pt>
  </dgm:ptLst>
  <dgm:cxnLst>
    <dgm:cxn modelId="{22EFDD27-C33A-4E17-AC59-4909529A5D35}" srcId="{FB4E4FA1-6BBC-4A6D-83D2-F6CDE997F05D}" destId="{841D1A0B-6BF5-41EE-8470-75E97B8B8FAA}" srcOrd="0" destOrd="0" parTransId="{8E2CA7C3-931E-4C2D-AE5F-CA578C8229C5}" sibTransId="{36516E7A-2DCC-4C11-89EF-D29C084E6C2C}"/>
    <dgm:cxn modelId="{E656AA65-FA01-4A16-807C-9F435A8858A2}" type="presOf" srcId="{2AB639CE-7499-47C6-BEA2-01E1E73770B4}" destId="{0D18F68A-0BBD-480E-987D-E2BE85E60EB9}" srcOrd="0" destOrd="0" presId="urn:microsoft.com/office/officeart/2005/8/layout/radial3"/>
    <dgm:cxn modelId="{5140F96F-1545-42F1-996F-1E043ACC0BCD}" type="presOf" srcId="{FB4E4FA1-6BBC-4A6D-83D2-F6CDE997F05D}" destId="{4F18CCC4-9546-4DEA-84F5-59FF52F52A8D}" srcOrd="0" destOrd="0" presId="urn:microsoft.com/office/officeart/2005/8/layout/radial3"/>
    <dgm:cxn modelId="{40A26470-0E6A-4917-8413-6B99DAC4ABD6}" type="presOf" srcId="{841D1A0B-6BF5-41EE-8470-75E97B8B8FAA}" destId="{E14B5DDC-45D4-44D8-8EE7-7067764DE3BB}" srcOrd="0" destOrd="0" presId="urn:microsoft.com/office/officeart/2005/8/layout/radial3"/>
    <dgm:cxn modelId="{BB65A97C-1BA1-4EB5-9C21-C2C646EAB812}" srcId="{841D1A0B-6BF5-41EE-8470-75E97B8B8FAA}" destId="{3ACCBBBC-CC8E-456E-B99A-555D728569B4}" srcOrd="1" destOrd="0" parTransId="{1F6D8A2B-AA42-4A00-B1CB-92FA1B321D4F}" sibTransId="{7300EFB5-58C3-4A1D-95D1-E0AE38B50A00}"/>
    <dgm:cxn modelId="{7FFBD282-ABC8-40F2-B12C-6BB21C364275}" type="presOf" srcId="{3ACCBBBC-CC8E-456E-B99A-555D728569B4}" destId="{EE5B97C7-8222-4845-A321-12ACC9426ADE}" srcOrd="0" destOrd="0" presId="urn:microsoft.com/office/officeart/2005/8/layout/radial3"/>
    <dgm:cxn modelId="{E244D889-C716-4980-8D36-42511E7AB8A9}" srcId="{841D1A0B-6BF5-41EE-8470-75E97B8B8FAA}" destId="{2AB639CE-7499-47C6-BEA2-01E1E73770B4}" srcOrd="0" destOrd="0" parTransId="{6F5642B0-D308-47FF-9BC8-1831A374E6EC}" sibTransId="{5C86E847-C178-48B2-99E6-A90418509571}"/>
    <dgm:cxn modelId="{59948C9A-C9AF-4324-81E8-47B4C495A8F1}" srcId="{841D1A0B-6BF5-41EE-8470-75E97B8B8FAA}" destId="{9BB2603D-6203-46F4-9F85-FADC07C5EB66}" srcOrd="2" destOrd="0" parTransId="{4FCAE592-5BC0-4896-982A-DCD3065EC097}" sibTransId="{95699C2B-39AE-4A4C-916A-F16923423036}"/>
    <dgm:cxn modelId="{37D8E39C-EB58-4026-815F-A92EE6B5B957}" type="presOf" srcId="{9BB2603D-6203-46F4-9F85-FADC07C5EB66}" destId="{363029BF-EF03-4943-8466-C0A23A132D92}" srcOrd="0" destOrd="0" presId="urn:microsoft.com/office/officeart/2005/8/layout/radial3"/>
    <dgm:cxn modelId="{ED83B7BE-8D8C-4ADF-BDD1-D0B7C121BC99}" srcId="{841D1A0B-6BF5-41EE-8470-75E97B8B8FAA}" destId="{19BC5FD8-F7CD-4EA1-9EA5-A46D43AC4BE0}" srcOrd="3" destOrd="0" parTransId="{2C3D4BFD-4954-4B14-B601-61FA51DFC52F}" sibTransId="{66D8224E-B3EB-443C-AF23-1B3799EE8D82}"/>
    <dgm:cxn modelId="{CB601BD7-2BB6-4B3C-83F9-5A53D185380D}" type="presOf" srcId="{19BC5FD8-F7CD-4EA1-9EA5-A46D43AC4BE0}" destId="{81DEE2AA-9AFF-429C-B80D-F611E465674D}" srcOrd="0" destOrd="0" presId="urn:microsoft.com/office/officeart/2005/8/layout/radial3"/>
    <dgm:cxn modelId="{A1AEEDF2-D965-479F-BE37-74BD07BB59CE}" type="presParOf" srcId="{4F18CCC4-9546-4DEA-84F5-59FF52F52A8D}" destId="{4ED729E8-FD53-4F33-87EA-81D121A45019}" srcOrd="0" destOrd="0" presId="urn:microsoft.com/office/officeart/2005/8/layout/radial3"/>
    <dgm:cxn modelId="{0AEEB791-0D60-4384-A31F-4E9F57ED5F99}" type="presParOf" srcId="{4ED729E8-FD53-4F33-87EA-81D121A45019}" destId="{E14B5DDC-45D4-44D8-8EE7-7067764DE3BB}" srcOrd="0" destOrd="0" presId="urn:microsoft.com/office/officeart/2005/8/layout/radial3"/>
    <dgm:cxn modelId="{53BA4E04-3264-4CE5-80A0-7E228E01F91F}" type="presParOf" srcId="{4ED729E8-FD53-4F33-87EA-81D121A45019}" destId="{0D18F68A-0BBD-480E-987D-E2BE85E60EB9}" srcOrd="1" destOrd="0" presId="urn:microsoft.com/office/officeart/2005/8/layout/radial3"/>
    <dgm:cxn modelId="{A013C9B4-7B2B-43D2-98B9-3C8DEF3C1EBA}" type="presParOf" srcId="{4ED729E8-FD53-4F33-87EA-81D121A45019}" destId="{EE5B97C7-8222-4845-A321-12ACC9426ADE}" srcOrd="2" destOrd="0" presId="urn:microsoft.com/office/officeart/2005/8/layout/radial3"/>
    <dgm:cxn modelId="{E5A59904-DCB5-457D-9094-2898838F589C}" type="presParOf" srcId="{4ED729E8-FD53-4F33-87EA-81D121A45019}" destId="{363029BF-EF03-4943-8466-C0A23A132D92}" srcOrd="3" destOrd="0" presId="urn:microsoft.com/office/officeart/2005/8/layout/radial3"/>
    <dgm:cxn modelId="{F43F5A17-8EEF-441E-9A5E-9CE3CC0C1B1C}" type="presParOf" srcId="{4ED729E8-FD53-4F33-87EA-81D121A45019}" destId="{81DEE2AA-9AFF-429C-B80D-F611E465674D}"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3298E6-2F94-4A8C-BA61-8F48833B1404}"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ES"/>
        </a:p>
      </dgm:t>
    </dgm:pt>
    <dgm:pt modelId="{3DCD7407-7B0B-47D5-AA80-1C148CDA0EE5}">
      <dgm:prSet phldrT="[Texto]" custT="1"/>
      <dgm:spPr/>
      <dgm:t>
        <a:bodyPr/>
        <a:lstStyle/>
        <a:p>
          <a:r>
            <a:rPr lang="es-ES" sz="2000" dirty="0"/>
            <a:t>QUIÉN: Objeto a proteger</a:t>
          </a:r>
        </a:p>
      </dgm:t>
    </dgm:pt>
    <dgm:pt modelId="{FDF0F128-A17C-41E1-B9BA-EE92F4AE014D}" type="parTrans" cxnId="{9D73CFD0-7055-421A-B831-0CBE96FE1919}">
      <dgm:prSet/>
      <dgm:spPr/>
      <dgm:t>
        <a:bodyPr/>
        <a:lstStyle/>
        <a:p>
          <a:endParaRPr lang="es-ES" sz="2000"/>
        </a:p>
      </dgm:t>
    </dgm:pt>
    <dgm:pt modelId="{081BEE27-5B76-4DA9-B114-297573949B8A}" type="sibTrans" cxnId="{9D73CFD0-7055-421A-B831-0CBE96FE1919}">
      <dgm:prSet custT="1"/>
      <dgm:spPr/>
      <dgm:t>
        <a:bodyPr/>
        <a:lstStyle/>
        <a:p>
          <a:endParaRPr lang="es-ES" sz="2000"/>
        </a:p>
      </dgm:t>
    </dgm:pt>
    <dgm:pt modelId="{7D25B22B-2603-4D4D-8605-12681F661BAE}">
      <dgm:prSet phldrT="[Texto]" custT="1"/>
      <dgm:spPr/>
      <dgm:t>
        <a:bodyPr/>
        <a:lstStyle/>
        <a:p>
          <a:endParaRPr lang="es-ES" sz="2000" dirty="0"/>
        </a:p>
        <a:p>
          <a:r>
            <a:rPr lang="es-ES" sz="2000" dirty="0"/>
            <a:t>FRENTE A QUIÉN O QUÉ: amenazas</a:t>
          </a:r>
        </a:p>
      </dgm:t>
    </dgm:pt>
    <dgm:pt modelId="{EC760067-A16F-4D94-9C8F-E70E96CA1B23}" type="parTrans" cxnId="{7F40DAEA-1096-4C2F-981B-6820B9D68085}">
      <dgm:prSet/>
      <dgm:spPr/>
      <dgm:t>
        <a:bodyPr/>
        <a:lstStyle/>
        <a:p>
          <a:endParaRPr lang="es-ES" sz="2000"/>
        </a:p>
      </dgm:t>
    </dgm:pt>
    <dgm:pt modelId="{32780F2D-0D75-4E55-9564-37D5F77A2DB6}" type="sibTrans" cxnId="{7F40DAEA-1096-4C2F-981B-6820B9D68085}">
      <dgm:prSet custT="1"/>
      <dgm:spPr/>
      <dgm:t>
        <a:bodyPr/>
        <a:lstStyle/>
        <a:p>
          <a:endParaRPr lang="es-ES" sz="2000"/>
        </a:p>
      </dgm:t>
    </dgm:pt>
    <dgm:pt modelId="{C64B46CD-EF69-4866-8A72-4B80DDA540DE}">
      <dgm:prSet phldrT="[Texto]" custT="1"/>
      <dgm:spPr/>
      <dgm:t>
        <a:bodyPr/>
        <a:lstStyle/>
        <a:p>
          <a:r>
            <a:rPr lang="es-ES" sz="2000" dirty="0"/>
            <a:t>CÓMO</a:t>
          </a:r>
        </a:p>
      </dgm:t>
    </dgm:pt>
    <dgm:pt modelId="{B5A5159A-87CC-4F0D-AAC1-3B7345DCA60F}" type="parTrans" cxnId="{5970C632-4478-48B4-B949-D0C280E93C2F}">
      <dgm:prSet/>
      <dgm:spPr/>
      <dgm:t>
        <a:bodyPr/>
        <a:lstStyle/>
        <a:p>
          <a:endParaRPr lang="es-ES" sz="2000"/>
        </a:p>
      </dgm:t>
    </dgm:pt>
    <dgm:pt modelId="{7FC91477-9694-42D2-B9DD-E445129A22CD}" type="sibTrans" cxnId="{5970C632-4478-48B4-B949-D0C280E93C2F}">
      <dgm:prSet custT="1"/>
      <dgm:spPr/>
      <dgm:t>
        <a:bodyPr/>
        <a:lstStyle/>
        <a:p>
          <a:endParaRPr lang="es-ES" sz="2000"/>
        </a:p>
      </dgm:t>
    </dgm:pt>
    <dgm:pt modelId="{DFB8B418-92DE-4408-B3E5-E947797ABBE8}">
      <dgm:prSet phldrT="[Texto]" custT="1"/>
      <dgm:spPr/>
      <dgm:t>
        <a:bodyPr/>
        <a:lstStyle/>
        <a:p>
          <a:r>
            <a:rPr lang="es-ES" sz="2000" dirty="0"/>
            <a:t>INSTRUMENTOS  </a:t>
          </a:r>
        </a:p>
      </dgm:t>
    </dgm:pt>
    <dgm:pt modelId="{AEBA1AE4-B4E5-4F4E-8FCA-5CBA29D31FD6}" type="parTrans" cxnId="{312346D5-0F46-406A-B57D-E3D35ACD84D5}">
      <dgm:prSet/>
      <dgm:spPr/>
      <dgm:t>
        <a:bodyPr/>
        <a:lstStyle/>
        <a:p>
          <a:endParaRPr lang="es-ES" sz="2000"/>
        </a:p>
      </dgm:t>
    </dgm:pt>
    <dgm:pt modelId="{C6959DC8-4BF6-4897-912D-ECD598FE3293}" type="sibTrans" cxnId="{312346D5-0F46-406A-B57D-E3D35ACD84D5}">
      <dgm:prSet custT="1"/>
      <dgm:spPr/>
      <dgm:t>
        <a:bodyPr/>
        <a:lstStyle/>
        <a:p>
          <a:endParaRPr lang="es-ES" sz="2000"/>
        </a:p>
      </dgm:t>
    </dgm:pt>
    <dgm:pt modelId="{CD668308-59DB-4B65-8783-B7250AB5BCAE}">
      <dgm:prSet phldrT="[Texto]" custT="1"/>
      <dgm:spPr/>
      <dgm:t>
        <a:bodyPr/>
        <a:lstStyle/>
        <a:p>
          <a:r>
            <a:rPr lang="es-ES" sz="2000" dirty="0"/>
            <a:t>RELACIONES Y USOS</a:t>
          </a:r>
        </a:p>
      </dgm:t>
    </dgm:pt>
    <dgm:pt modelId="{71D602B7-8441-445A-8D34-63EB08366D24}" type="parTrans" cxnId="{24CBEDFE-2482-4481-971F-AA6FB61BF7A7}">
      <dgm:prSet/>
      <dgm:spPr/>
      <dgm:t>
        <a:bodyPr/>
        <a:lstStyle/>
        <a:p>
          <a:endParaRPr lang="es-ES" sz="2000"/>
        </a:p>
      </dgm:t>
    </dgm:pt>
    <dgm:pt modelId="{E5D48D81-F7F8-4CC1-9D7A-56D9F3EF3C3F}" type="sibTrans" cxnId="{24CBEDFE-2482-4481-971F-AA6FB61BF7A7}">
      <dgm:prSet custT="1"/>
      <dgm:spPr/>
      <dgm:t>
        <a:bodyPr/>
        <a:lstStyle/>
        <a:p>
          <a:endParaRPr lang="es-ES" sz="2000"/>
        </a:p>
      </dgm:t>
    </dgm:pt>
    <dgm:pt modelId="{66F78B2C-1968-4BBA-8F42-A887D796E247}" type="pres">
      <dgm:prSet presAssocID="{CF3298E6-2F94-4A8C-BA61-8F48833B1404}" presName="cycle" presStyleCnt="0">
        <dgm:presLayoutVars>
          <dgm:dir/>
          <dgm:resizeHandles val="exact"/>
        </dgm:presLayoutVars>
      </dgm:prSet>
      <dgm:spPr/>
    </dgm:pt>
    <dgm:pt modelId="{DBBF1DB5-EC60-459D-9F87-1882623C706A}" type="pres">
      <dgm:prSet presAssocID="{3DCD7407-7B0B-47D5-AA80-1C148CDA0EE5}" presName="node" presStyleLbl="node1" presStyleIdx="0" presStyleCnt="5">
        <dgm:presLayoutVars>
          <dgm:bulletEnabled val="1"/>
        </dgm:presLayoutVars>
      </dgm:prSet>
      <dgm:spPr/>
    </dgm:pt>
    <dgm:pt modelId="{390B9AF3-858C-4A6F-8534-30706A05B527}" type="pres">
      <dgm:prSet presAssocID="{081BEE27-5B76-4DA9-B114-297573949B8A}" presName="sibTrans" presStyleLbl="sibTrans2D1" presStyleIdx="0" presStyleCnt="5"/>
      <dgm:spPr/>
    </dgm:pt>
    <dgm:pt modelId="{21162219-23BE-4CBE-8892-6F507DCB397D}" type="pres">
      <dgm:prSet presAssocID="{081BEE27-5B76-4DA9-B114-297573949B8A}" presName="connectorText" presStyleLbl="sibTrans2D1" presStyleIdx="0" presStyleCnt="5"/>
      <dgm:spPr/>
    </dgm:pt>
    <dgm:pt modelId="{87528F96-9836-48B8-8F07-AE07E5669368}" type="pres">
      <dgm:prSet presAssocID="{7D25B22B-2603-4D4D-8605-12681F661BAE}" presName="node" presStyleLbl="node1" presStyleIdx="1" presStyleCnt="5" custScaleY="104363">
        <dgm:presLayoutVars>
          <dgm:bulletEnabled val="1"/>
        </dgm:presLayoutVars>
      </dgm:prSet>
      <dgm:spPr/>
    </dgm:pt>
    <dgm:pt modelId="{92156396-81A2-4DEA-A339-E866B56EB9E8}" type="pres">
      <dgm:prSet presAssocID="{32780F2D-0D75-4E55-9564-37D5F77A2DB6}" presName="sibTrans" presStyleLbl="sibTrans2D1" presStyleIdx="1" presStyleCnt="5"/>
      <dgm:spPr/>
    </dgm:pt>
    <dgm:pt modelId="{5430ECD7-FA1F-4E94-9C07-3D66EE233CEC}" type="pres">
      <dgm:prSet presAssocID="{32780F2D-0D75-4E55-9564-37D5F77A2DB6}" presName="connectorText" presStyleLbl="sibTrans2D1" presStyleIdx="1" presStyleCnt="5"/>
      <dgm:spPr/>
    </dgm:pt>
    <dgm:pt modelId="{50BE3B61-6152-4A4D-A429-AFD574878756}" type="pres">
      <dgm:prSet presAssocID="{C64B46CD-EF69-4866-8A72-4B80DDA540DE}" presName="node" presStyleLbl="node1" presStyleIdx="2" presStyleCnt="5">
        <dgm:presLayoutVars>
          <dgm:bulletEnabled val="1"/>
        </dgm:presLayoutVars>
      </dgm:prSet>
      <dgm:spPr/>
    </dgm:pt>
    <dgm:pt modelId="{24A9D985-3152-4FFC-8723-4ADF0CFF2C49}" type="pres">
      <dgm:prSet presAssocID="{7FC91477-9694-42D2-B9DD-E445129A22CD}" presName="sibTrans" presStyleLbl="sibTrans2D1" presStyleIdx="2" presStyleCnt="5"/>
      <dgm:spPr/>
    </dgm:pt>
    <dgm:pt modelId="{B46E3102-2CD6-4F40-9AB0-11378A454972}" type="pres">
      <dgm:prSet presAssocID="{7FC91477-9694-42D2-B9DD-E445129A22CD}" presName="connectorText" presStyleLbl="sibTrans2D1" presStyleIdx="2" presStyleCnt="5"/>
      <dgm:spPr/>
    </dgm:pt>
    <dgm:pt modelId="{9B308375-A00E-4E80-80C4-5EEBCDA3CCB3}" type="pres">
      <dgm:prSet presAssocID="{DFB8B418-92DE-4408-B3E5-E947797ABBE8}" presName="node" presStyleLbl="node1" presStyleIdx="3" presStyleCnt="5">
        <dgm:presLayoutVars>
          <dgm:bulletEnabled val="1"/>
        </dgm:presLayoutVars>
      </dgm:prSet>
      <dgm:spPr/>
    </dgm:pt>
    <dgm:pt modelId="{7F710B62-83A1-40A0-87F6-0E8D28687C8D}" type="pres">
      <dgm:prSet presAssocID="{C6959DC8-4BF6-4897-912D-ECD598FE3293}" presName="sibTrans" presStyleLbl="sibTrans2D1" presStyleIdx="3" presStyleCnt="5"/>
      <dgm:spPr/>
    </dgm:pt>
    <dgm:pt modelId="{E77360A5-5D67-486D-AFD8-0615ADC7678E}" type="pres">
      <dgm:prSet presAssocID="{C6959DC8-4BF6-4897-912D-ECD598FE3293}" presName="connectorText" presStyleLbl="sibTrans2D1" presStyleIdx="3" presStyleCnt="5"/>
      <dgm:spPr/>
    </dgm:pt>
    <dgm:pt modelId="{C4049993-F9E7-4C48-BCEF-DDE419F3FCF4}" type="pres">
      <dgm:prSet presAssocID="{CD668308-59DB-4B65-8783-B7250AB5BCAE}" presName="node" presStyleLbl="node1" presStyleIdx="4" presStyleCnt="5">
        <dgm:presLayoutVars>
          <dgm:bulletEnabled val="1"/>
        </dgm:presLayoutVars>
      </dgm:prSet>
      <dgm:spPr/>
    </dgm:pt>
    <dgm:pt modelId="{8392204D-544A-41FA-8153-10619B7FB6A2}" type="pres">
      <dgm:prSet presAssocID="{E5D48D81-F7F8-4CC1-9D7A-56D9F3EF3C3F}" presName="sibTrans" presStyleLbl="sibTrans2D1" presStyleIdx="4" presStyleCnt="5"/>
      <dgm:spPr/>
    </dgm:pt>
    <dgm:pt modelId="{3E01EA2C-0578-42B6-92D5-C0DAF850F44B}" type="pres">
      <dgm:prSet presAssocID="{E5D48D81-F7F8-4CC1-9D7A-56D9F3EF3C3F}" presName="connectorText" presStyleLbl="sibTrans2D1" presStyleIdx="4" presStyleCnt="5"/>
      <dgm:spPr/>
    </dgm:pt>
  </dgm:ptLst>
  <dgm:cxnLst>
    <dgm:cxn modelId="{35A80B2A-E5A9-497C-A47B-12559700D278}" type="presOf" srcId="{C6959DC8-4BF6-4897-912D-ECD598FE3293}" destId="{7F710B62-83A1-40A0-87F6-0E8D28687C8D}" srcOrd="0" destOrd="0" presId="urn:microsoft.com/office/officeart/2005/8/layout/cycle2"/>
    <dgm:cxn modelId="{C9D46F32-6E16-42BE-8BF3-528EF8C517F8}" type="presOf" srcId="{DFB8B418-92DE-4408-B3E5-E947797ABBE8}" destId="{9B308375-A00E-4E80-80C4-5EEBCDA3CCB3}" srcOrd="0" destOrd="0" presId="urn:microsoft.com/office/officeart/2005/8/layout/cycle2"/>
    <dgm:cxn modelId="{5970C632-4478-48B4-B949-D0C280E93C2F}" srcId="{CF3298E6-2F94-4A8C-BA61-8F48833B1404}" destId="{C64B46CD-EF69-4866-8A72-4B80DDA540DE}" srcOrd="2" destOrd="0" parTransId="{B5A5159A-87CC-4F0D-AAC1-3B7345DCA60F}" sibTransId="{7FC91477-9694-42D2-B9DD-E445129A22CD}"/>
    <dgm:cxn modelId="{B9E54C36-F8C6-420A-B69F-D36AF3318927}" type="presOf" srcId="{CD668308-59DB-4B65-8783-B7250AB5BCAE}" destId="{C4049993-F9E7-4C48-BCEF-DDE419F3FCF4}" srcOrd="0" destOrd="0" presId="urn:microsoft.com/office/officeart/2005/8/layout/cycle2"/>
    <dgm:cxn modelId="{0AD8148A-0AE1-4176-8C4F-2F6FFC5900A7}" type="presOf" srcId="{C6959DC8-4BF6-4897-912D-ECD598FE3293}" destId="{E77360A5-5D67-486D-AFD8-0615ADC7678E}" srcOrd="1" destOrd="0" presId="urn:microsoft.com/office/officeart/2005/8/layout/cycle2"/>
    <dgm:cxn modelId="{44E8FF9B-2A88-4D20-B4CF-FB9065EF8FC9}" type="presOf" srcId="{081BEE27-5B76-4DA9-B114-297573949B8A}" destId="{390B9AF3-858C-4A6F-8534-30706A05B527}" srcOrd="0" destOrd="0" presId="urn:microsoft.com/office/officeart/2005/8/layout/cycle2"/>
    <dgm:cxn modelId="{E07280A4-16FE-4876-ABB5-2A694E096D9E}" type="presOf" srcId="{7D25B22B-2603-4D4D-8605-12681F661BAE}" destId="{87528F96-9836-48B8-8F07-AE07E5669368}" srcOrd="0" destOrd="0" presId="urn:microsoft.com/office/officeart/2005/8/layout/cycle2"/>
    <dgm:cxn modelId="{12A776AB-4D9A-48CC-A8DA-2D44B8D2C313}" type="presOf" srcId="{081BEE27-5B76-4DA9-B114-297573949B8A}" destId="{21162219-23BE-4CBE-8892-6F507DCB397D}" srcOrd="1" destOrd="0" presId="urn:microsoft.com/office/officeart/2005/8/layout/cycle2"/>
    <dgm:cxn modelId="{C9BC7AB6-DC2B-430F-AEC5-41A0E47D12F2}" type="presOf" srcId="{CF3298E6-2F94-4A8C-BA61-8F48833B1404}" destId="{66F78B2C-1968-4BBA-8F42-A887D796E247}" srcOrd="0" destOrd="0" presId="urn:microsoft.com/office/officeart/2005/8/layout/cycle2"/>
    <dgm:cxn modelId="{8BE271C2-DDB8-4372-9FC0-CB1C3A5354ED}" type="presOf" srcId="{E5D48D81-F7F8-4CC1-9D7A-56D9F3EF3C3F}" destId="{8392204D-544A-41FA-8153-10619B7FB6A2}" srcOrd="0" destOrd="0" presId="urn:microsoft.com/office/officeart/2005/8/layout/cycle2"/>
    <dgm:cxn modelId="{4865B0CD-78EB-4A8A-9EA2-1C89C91724C0}" type="presOf" srcId="{3DCD7407-7B0B-47D5-AA80-1C148CDA0EE5}" destId="{DBBF1DB5-EC60-459D-9F87-1882623C706A}" srcOrd="0" destOrd="0" presId="urn:microsoft.com/office/officeart/2005/8/layout/cycle2"/>
    <dgm:cxn modelId="{AC3A44CF-493D-411B-9A41-C5720443BAB1}" type="presOf" srcId="{7FC91477-9694-42D2-B9DD-E445129A22CD}" destId="{24A9D985-3152-4FFC-8723-4ADF0CFF2C49}" srcOrd="0" destOrd="0" presId="urn:microsoft.com/office/officeart/2005/8/layout/cycle2"/>
    <dgm:cxn modelId="{3EB394D0-72CD-46C1-B0F6-222597C0DFF1}" type="presOf" srcId="{7FC91477-9694-42D2-B9DD-E445129A22CD}" destId="{B46E3102-2CD6-4F40-9AB0-11378A454972}" srcOrd="1" destOrd="0" presId="urn:microsoft.com/office/officeart/2005/8/layout/cycle2"/>
    <dgm:cxn modelId="{9D73CFD0-7055-421A-B831-0CBE96FE1919}" srcId="{CF3298E6-2F94-4A8C-BA61-8F48833B1404}" destId="{3DCD7407-7B0B-47D5-AA80-1C148CDA0EE5}" srcOrd="0" destOrd="0" parTransId="{FDF0F128-A17C-41E1-B9BA-EE92F4AE014D}" sibTransId="{081BEE27-5B76-4DA9-B114-297573949B8A}"/>
    <dgm:cxn modelId="{312346D5-0F46-406A-B57D-E3D35ACD84D5}" srcId="{CF3298E6-2F94-4A8C-BA61-8F48833B1404}" destId="{DFB8B418-92DE-4408-B3E5-E947797ABBE8}" srcOrd="3" destOrd="0" parTransId="{AEBA1AE4-B4E5-4F4E-8FCA-5CBA29D31FD6}" sibTransId="{C6959DC8-4BF6-4897-912D-ECD598FE3293}"/>
    <dgm:cxn modelId="{7E0380DA-8830-4435-A6D9-D6373888DE7F}" type="presOf" srcId="{C64B46CD-EF69-4866-8A72-4B80DDA540DE}" destId="{50BE3B61-6152-4A4D-A429-AFD574878756}" srcOrd="0" destOrd="0" presId="urn:microsoft.com/office/officeart/2005/8/layout/cycle2"/>
    <dgm:cxn modelId="{2F0556DE-E85F-4A12-9204-DFCCDCC74CD0}" type="presOf" srcId="{32780F2D-0D75-4E55-9564-37D5F77A2DB6}" destId="{92156396-81A2-4DEA-A339-E866B56EB9E8}" srcOrd="0" destOrd="0" presId="urn:microsoft.com/office/officeart/2005/8/layout/cycle2"/>
    <dgm:cxn modelId="{D5F5B4E9-BE8C-4A23-B8E1-E4D11291F5AF}" type="presOf" srcId="{32780F2D-0D75-4E55-9564-37D5F77A2DB6}" destId="{5430ECD7-FA1F-4E94-9C07-3D66EE233CEC}" srcOrd="1" destOrd="0" presId="urn:microsoft.com/office/officeart/2005/8/layout/cycle2"/>
    <dgm:cxn modelId="{7F40DAEA-1096-4C2F-981B-6820B9D68085}" srcId="{CF3298E6-2F94-4A8C-BA61-8F48833B1404}" destId="{7D25B22B-2603-4D4D-8605-12681F661BAE}" srcOrd="1" destOrd="0" parTransId="{EC760067-A16F-4D94-9C8F-E70E96CA1B23}" sibTransId="{32780F2D-0D75-4E55-9564-37D5F77A2DB6}"/>
    <dgm:cxn modelId="{163FEDEB-0667-426C-894A-99FC59652A75}" type="presOf" srcId="{E5D48D81-F7F8-4CC1-9D7A-56D9F3EF3C3F}" destId="{3E01EA2C-0578-42B6-92D5-C0DAF850F44B}" srcOrd="1" destOrd="0" presId="urn:microsoft.com/office/officeart/2005/8/layout/cycle2"/>
    <dgm:cxn modelId="{24CBEDFE-2482-4481-971F-AA6FB61BF7A7}" srcId="{CF3298E6-2F94-4A8C-BA61-8F48833B1404}" destId="{CD668308-59DB-4B65-8783-B7250AB5BCAE}" srcOrd="4" destOrd="0" parTransId="{71D602B7-8441-445A-8D34-63EB08366D24}" sibTransId="{E5D48D81-F7F8-4CC1-9D7A-56D9F3EF3C3F}"/>
    <dgm:cxn modelId="{1B0C03F4-D692-4959-880E-3421E338635C}" type="presParOf" srcId="{66F78B2C-1968-4BBA-8F42-A887D796E247}" destId="{DBBF1DB5-EC60-459D-9F87-1882623C706A}" srcOrd="0" destOrd="0" presId="urn:microsoft.com/office/officeart/2005/8/layout/cycle2"/>
    <dgm:cxn modelId="{AE1DE7C9-4F55-4F1E-9913-F54846ED3C58}" type="presParOf" srcId="{66F78B2C-1968-4BBA-8F42-A887D796E247}" destId="{390B9AF3-858C-4A6F-8534-30706A05B527}" srcOrd="1" destOrd="0" presId="urn:microsoft.com/office/officeart/2005/8/layout/cycle2"/>
    <dgm:cxn modelId="{F975FFD9-FE6D-4312-8A78-E6B3001B1B15}" type="presParOf" srcId="{390B9AF3-858C-4A6F-8534-30706A05B527}" destId="{21162219-23BE-4CBE-8892-6F507DCB397D}" srcOrd="0" destOrd="0" presId="urn:microsoft.com/office/officeart/2005/8/layout/cycle2"/>
    <dgm:cxn modelId="{03FD299A-DC83-4A2D-9BC6-D52FAE837193}" type="presParOf" srcId="{66F78B2C-1968-4BBA-8F42-A887D796E247}" destId="{87528F96-9836-48B8-8F07-AE07E5669368}" srcOrd="2" destOrd="0" presId="urn:microsoft.com/office/officeart/2005/8/layout/cycle2"/>
    <dgm:cxn modelId="{4FC73FB3-592D-4A4C-94D5-F72F95B04ACC}" type="presParOf" srcId="{66F78B2C-1968-4BBA-8F42-A887D796E247}" destId="{92156396-81A2-4DEA-A339-E866B56EB9E8}" srcOrd="3" destOrd="0" presId="urn:microsoft.com/office/officeart/2005/8/layout/cycle2"/>
    <dgm:cxn modelId="{3286CABA-D33D-41E8-A853-197A3C18276A}" type="presParOf" srcId="{92156396-81A2-4DEA-A339-E866B56EB9E8}" destId="{5430ECD7-FA1F-4E94-9C07-3D66EE233CEC}" srcOrd="0" destOrd="0" presId="urn:microsoft.com/office/officeart/2005/8/layout/cycle2"/>
    <dgm:cxn modelId="{6463D0B2-81B1-410B-8571-688B064D8DE5}" type="presParOf" srcId="{66F78B2C-1968-4BBA-8F42-A887D796E247}" destId="{50BE3B61-6152-4A4D-A429-AFD574878756}" srcOrd="4" destOrd="0" presId="urn:microsoft.com/office/officeart/2005/8/layout/cycle2"/>
    <dgm:cxn modelId="{08DE2832-66DF-4DC5-A027-53E3DED9B6C9}" type="presParOf" srcId="{66F78B2C-1968-4BBA-8F42-A887D796E247}" destId="{24A9D985-3152-4FFC-8723-4ADF0CFF2C49}" srcOrd="5" destOrd="0" presId="urn:microsoft.com/office/officeart/2005/8/layout/cycle2"/>
    <dgm:cxn modelId="{80B2A54D-9157-4F8C-9819-861BDB1F1412}" type="presParOf" srcId="{24A9D985-3152-4FFC-8723-4ADF0CFF2C49}" destId="{B46E3102-2CD6-4F40-9AB0-11378A454972}" srcOrd="0" destOrd="0" presId="urn:microsoft.com/office/officeart/2005/8/layout/cycle2"/>
    <dgm:cxn modelId="{0C8496B8-2DB1-467A-9509-28446DE79ED2}" type="presParOf" srcId="{66F78B2C-1968-4BBA-8F42-A887D796E247}" destId="{9B308375-A00E-4E80-80C4-5EEBCDA3CCB3}" srcOrd="6" destOrd="0" presId="urn:microsoft.com/office/officeart/2005/8/layout/cycle2"/>
    <dgm:cxn modelId="{2C3D33A5-55CB-4C24-9600-F7BDBF35B3A0}" type="presParOf" srcId="{66F78B2C-1968-4BBA-8F42-A887D796E247}" destId="{7F710B62-83A1-40A0-87F6-0E8D28687C8D}" srcOrd="7" destOrd="0" presId="urn:microsoft.com/office/officeart/2005/8/layout/cycle2"/>
    <dgm:cxn modelId="{9874750D-917A-4F4C-B75C-81CDBA7B2F50}" type="presParOf" srcId="{7F710B62-83A1-40A0-87F6-0E8D28687C8D}" destId="{E77360A5-5D67-486D-AFD8-0615ADC7678E}" srcOrd="0" destOrd="0" presId="urn:microsoft.com/office/officeart/2005/8/layout/cycle2"/>
    <dgm:cxn modelId="{1A92EC22-DE27-441D-9875-8FFC16E7DC18}" type="presParOf" srcId="{66F78B2C-1968-4BBA-8F42-A887D796E247}" destId="{C4049993-F9E7-4C48-BCEF-DDE419F3FCF4}" srcOrd="8" destOrd="0" presId="urn:microsoft.com/office/officeart/2005/8/layout/cycle2"/>
    <dgm:cxn modelId="{680419BD-6F99-4A7F-97DA-3D3867C7F25A}" type="presParOf" srcId="{66F78B2C-1968-4BBA-8F42-A887D796E247}" destId="{8392204D-544A-41FA-8153-10619B7FB6A2}" srcOrd="9" destOrd="0" presId="urn:microsoft.com/office/officeart/2005/8/layout/cycle2"/>
    <dgm:cxn modelId="{D4120150-4A0B-4855-9BBC-59F920C75279}" type="presParOf" srcId="{8392204D-544A-41FA-8153-10619B7FB6A2}" destId="{3E01EA2C-0578-42B6-92D5-C0DAF850F44B}"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D4E179-C550-423B-B428-2AF7A0DFB62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ES"/>
        </a:p>
      </dgm:t>
    </dgm:pt>
    <dgm:pt modelId="{B6DED882-9359-42B8-BB4D-4E94D11E3DE7}">
      <dgm:prSet phldrT="[Texto]" custT="1"/>
      <dgm:spPr/>
      <dgm:t>
        <a:bodyPr/>
        <a:lstStyle/>
        <a:p>
          <a:r>
            <a:rPr lang="es-ES" sz="2800" dirty="0"/>
            <a:t>POLÍTICO</a:t>
          </a:r>
        </a:p>
      </dgm:t>
    </dgm:pt>
    <dgm:pt modelId="{F69EA15A-1EEF-4894-B4BF-4FB39399FF40}" type="parTrans" cxnId="{152BEFC4-319C-4163-83E9-0945161DFF69}">
      <dgm:prSet/>
      <dgm:spPr/>
      <dgm:t>
        <a:bodyPr/>
        <a:lstStyle/>
        <a:p>
          <a:endParaRPr lang="es-ES"/>
        </a:p>
      </dgm:t>
    </dgm:pt>
    <dgm:pt modelId="{F9AE1FE8-5447-425D-8C56-C8FDB568C31D}" type="sibTrans" cxnId="{152BEFC4-319C-4163-83E9-0945161DFF69}">
      <dgm:prSet/>
      <dgm:spPr/>
      <dgm:t>
        <a:bodyPr/>
        <a:lstStyle/>
        <a:p>
          <a:endParaRPr lang="es-ES"/>
        </a:p>
      </dgm:t>
    </dgm:pt>
    <dgm:pt modelId="{7D2BC883-115A-4489-B57E-F57B9054426D}">
      <dgm:prSet phldrT="[Texto]" custT="1"/>
      <dgm:spPr/>
      <dgm:t>
        <a:bodyPr/>
        <a:lstStyle/>
        <a:p>
          <a:r>
            <a:rPr lang="es-ES" sz="2400" dirty="0"/>
            <a:t>Forma tradicional de plantear la seguridad por los dirigentes políticos</a:t>
          </a:r>
        </a:p>
      </dgm:t>
    </dgm:pt>
    <dgm:pt modelId="{BA283B2B-834F-4C7C-BCF1-96E54B35DCA2}" type="parTrans" cxnId="{7910619F-1407-4C4B-8D07-EA0088D9240B}">
      <dgm:prSet/>
      <dgm:spPr/>
      <dgm:t>
        <a:bodyPr/>
        <a:lstStyle/>
        <a:p>
          <a:endParaRPr lang="es-ES"/>
        </a:p>
      </dgm:t>
    </dgm:pt>
    <dgm:pt modelId="{F1BC3AD1-B62F-4C70-87AA-1713DBB203A9}" type="sibTrans" cxnId="{7910619F-1407-4C4B-8D07-EA0088D9240B}">
      <dgm:prSet/>
      <dgm:spPr/>
      <dgm:t>
        <a:bodyPr/>
        <a:lstStyle/>
        <a:p>
          <a:endParaRPr lang="es-ES"/>
        </a:p>
      </dgm:t>
    </dgm:pt>
    <dgm:pt modelId="{9A5FAB8E-243A-4B0B-BCCF-C5A26DA8B937}">
      <dgm:prSet phldrT="[Texto]" custT="1"/>
      <dgm:spPr/>
      <dgm:t>
        <a:bodyPr/>
        <a:lstStyle/>
        <a:p>
          <a:r>
            <a:rPr lang="es-ES" sz="2400" dirty="0"/>
            <a:t>Normalmente es una </a:t>
          </a:r>
          <a:r>
            <a:rPr lang="es-ES" sz="2400" dirty="0" err="1"/>
            <a:t>seg</a:t>
          </a:r>
          <a:r>
            <a:rPr lang="es-ES" sz="2400" dirty="0"/>
            <a:t> calificada</a:t>
          </a:r>
        </a:p>
      </dgm:t>
    </dgm:pt>
    <dgm:pt modelId="{65CBD34C-1E28-46D4-9315-3867302F7BD2}" type="parTrans" cxnId="{27368743-E8F4-49C0-9831-3E9220D51089}">
      <dgm:prSet/>
      <dgm:spPr/>
      <dgm:t>
        <a:bodyPr/>
        <a:lstStyle/>
        <a:p>
          <a:endParaRPr lang="es-ES"/>
        </a:p>
      </dgm:t>
    </dgm:pt>
    <dgm:pt modelId="{663D70EE-3ADA-4106-AEBF-C099730F46C5}" type="sibTrans" cxnId="{27368743-E8F4-49C0-9831-3E9220D51089}">
      <dgm:prSet/>
      <dgm:spPr/>
      <dgm:t>
        <a:bodyPr/>
        <a:lstStyle/>
        <a:p>
          <a:endParaRPr lang="es-ES"/>
        </a:p>
      </dgm:t>
    </dgm:pt>
    <dgm:pt modelId="{D703A473-E86E-4934-8D48-30500998732D}">
      <dgm:prSet phldrT="[Texto]" custT="1"/>
      <dgm:spPr/>
      <dgm:t>
        <a:bodyPr/>
        <a:lstStyle/>
        <a:p>
          <a:r>
            <a:rPr lang="es-ES" sz="2800" dirty="0"/>
            <a:t>ANALÍTICO</a:t>
          </a:r>
        </a:p>
      </dgm:t>
    </dgm:pt>
    <dgm:pt modelId="{966EB020-2D75-4BCC-A54C-00F67859174B}" type="parTrans" cxnId="{C6E71A1B-F15D-43F6-8029-70455337B247}">
      <dgm:prSet/>
      <dgm:spPr/>
      <dgm:t>
        <a:bodyPr/>
        <a:lstStyle/>
        <a:p>
          <a:endParaRPr lang="es-ES"/>
        </a:p>
      </dgm:t>
    </dgm:pt>
    <dgm:pt modelId="{9D495952-9EC6-49FD-A149-E635A1974319}" type="sibTrans" cxnId="{C6E71A1B-F15D-43F6-8029-70455337B247}">
      <dgm:prSet/>
      <dgm:spPr/>
      <dgm:t>
        <a:bodyPr/>
        <a:lstStyle/>
        <a:p>
          <a:endParaRPr lang="es-ES"/>
        </a:p>
      </dgm:t>
    </dgm:pt>
    <dgm:pt modelId="{C4F17483-9E9C-4C19-8F0E-C5B041096863}">
      <dgm:prSet phldrT="[Texto]" custT="1"/>
      <dgm:spPr/>
      <dgm:t>
        <a:bodyPr/>
        <a:lstStyle/>
        <a:p>
          <a:r>
            <a:rPr lang="es-ES" sz="2400" dirty="0"/>
            <a:t>Uso habitual en las ciencias sociales: busca amenazas y otros referentes</a:t>
          </a:r>
        </a:p>
      </dgm:t>
    </dgm:pt>
    <dgm:pt modelId="{AABFEEDD-1326-4A07-8958-ADFC7BDFE9F1}" type="parTrans" cxnId="{AB12A03B-E1D1-4AC6-8859-874C31D9B7DC}">
      <dgm:prSet/>
      <dgm:spPr/>
      <dgm:t>
        <a:bodyPr/>
        <a:lstStyle/>
        <a:p>
          <a:endParaRPr lang="es-ES"/>
        </a:p>
      </dgm:t>
    </dgm:pt>
    <dgm:pt modelId="{76A24C79-B947-46C7-BBFC-B5A052C23216}" type="sibTrans" cxnId="{AB12A03B-E1D1-4AC6-8859-874C31D9B7DC}">
      <dgm:prSet/>
      <dgm:spPr/>
      <dgm:t>
        <a:bodyPr/>
        <a:lstStyle/>
        <a:p>
          <a:endParaRPr lang="es-ES"/>
        </a:p>
      </dgm:t>
    </dgm:pt>
    <dgm:pt modelId="{888F9F6A-3DFC-4A26-849E-262508F83C5C}">
      <dgm:prSet phldrT="[Texto]" custT="1"/>
      <dgm:spPr/>
      <dgm:t>
        <a:bodyPr/>
        <a:lstStyle/>
        <a:p>
          <a:r>
            <a:rPr lang="es-ES" sz="2400" dirty="0"/>
            <a:t>Implica teorización, conceptos que luego se aplican a la realidad</a:t>
          </a:r>
        </a:p>
      </dgm:t>
    </dgm:pt>
    <dgm:pt modelId="{8160C4B2-A945-40A2-9396-3812B9895900}" type="parTrans" cxnId="{D12E3CA8-CFB6-4CE6-85F0-A1167169A7E9}">
      <dgm:prSet/>
      <dgm:spPr/>
      <dgm:t>
        <a:bodyPr/>
        <a:lstStyle/>
        <a:p>
          <a:endParaRPr lang="es-ES"/>
        </a:p>
      </dgm:t>
    </dgm:pt>
    <dgm:pt modelId="{C484FE25-52C1-42F5-861F-0DF6BE4283D9}" type="sibTrans" cxnId="{D12E3CA8-CFB6-4CE6-85F0-A1167169A7E9}">
      <dgm:prSet/>
      <dgm:spPr/>
      <dgm:t>
        <a:bodyPr/>
        <a:lstStyle/>
        <a:p>
          <a:endParaRPr lang="es-ES"/>
        </a:p>
      </dgm:t>
    </dgm:pt>
    <dgm:pt modelId="{F0EFA637-F1CB-4A97-B29C-DE27528F450D}">
      <dgm:prSet phldrT="[Texto]" custT="1"/>
      <dgm:spPr/>
      <dgm:t>
        <a:bodyPr/>
        <a:lstStyle/>
        <a:p>
          <a:r>
            <a:rPr lang="es-ES" sz="2400" dirty="0"/>
            <a:t>PROGRAMÁTICO</a:t>
          </a:r>
        </a:p>
      </dgm:t>
    </dgm:pt>
    <dgm:pt modelId="{C474A226-60AC-4954-9A24-91AF6DB3ED9F}" type="parTrans" cxnId="{C8EEFF34-640E-4E23-8897-C326C074AF1C}">
      <dgm:prSet/>
      <dgm:spPr/>
      <dgm:t>
        <a:bodyPr/>
        <a:lstStyle/>
        <a:p>
          <a:endParaRPr lang="es-ES"/>
        </a:p>
      </dgm:t>
    </dgm:pt>
    <dgm:pt modelId="{0776AF03-3391-4FAA-BDA6-027D71447AB4}" type="sibTrans" cxnId="{C8EEFF34-640E-4E23-8897-C326C074AF1C}">
      <dgm:prSet/>
      <dgm:spPr/>
      <dgm:t>
        <a:bodyPr/>
        <a:lstStyle/>
        <a:p>
          <a:endParaRPr lang="es-ES"/>
        </a:p>
      </dgm:t>
    </dgm:pt>
    <dgm:pt modelId="{0A5D97A8-50C3-4DF9-98A5-9894767EBA14}">
      <dgm:prSet phldrT="[Texto]" custT="1"/>
      <dgm:spPr/>
      <dgm:t>
        <a:bodyPr/>
        <a:lstStyle/>
        <a:p>
          <a:r>
            <a:rPr lang="es-ES" sz="2400" dirty="0"/>
            <a:t>Uso que se hace de la seguridad para legitimar cambios de sistema</a:t>
          </a:r>
        </a:p>
      </dgm:t>
    </dgm:pt>
    <dgm:pt modelId="{398D560A-EC00-437F-BF2A-51D51893E48E}" type="parTrans" cxnId="{03184269-FB9F-4C89-863A-D0B590764D7A}">
      <dgm:prSet/>
      <dgm:spPr/>
      <dgm:t>
        <a:bodyPr/>
        <a:lstStyle/>
        <a:p>
          <a:endParaRPr lang="es-ES"/>
        </a:p>
      </dgm:t>
    </dgm:pt>
    <dgm:pt modelId="{4EC415A0-8BAC-44D8-BEAA-CCC19BF86850}" type="sibTrans" cxnId="{03184269-FB9F-4C89-863A-D0B590764D7A}">
      <dgm:prSet/>
      <dgm:spPr/>
      <dgm:t>
        <a:bodyPr/>
        <a:lstStyle/>
        <a:p>
          <a:endParaRPr lang="es-ES"/>
        </a:p>
      </dgm:t>
    </dgm:pt>
    <dgm:pt modelId="{351D471B-FAC3-4104-BEAC-A9D48B7B60F2}" type="pres">
      <dgm:prSet presAssocID="{8BD4E179-C550-423B-B428-2AF7A0DFB621}" presName="Name0" presStyleCnt="0">
        <dgm:presLayoutVars>
          <dgm:dir/>
          <dgm:animLvl val="lvl"/>
          <dgm:resizeHandles val="exact"/>
        </dgm:presLayoutVars>
      </dgm:prSet>
      <dgm:spPr/>
    </dgm:pt>
    <dgm:pt modelId="{2C7725F4-FFF7-45FE-B008-E590A2C9C0A5}" type="pres">
      <dgm:prSet presAssocID="{B6DED882-9359-42B8-BB4D-4E94D11E3DE7}" presName="linNode" presStyleCnt="0"/>
      <dgm:spPr/>
    </dgm:pt>
    <dgm:pt modelId="{B5E21043-5C39-426B-AA0C-ED43E3194EB9}" type="pres">
      <dgm:prSet presAssocID="{B6DED882-9359-42B8-BB4D-4E94D11E3DE7}" presName="parentText" presStyleLbl="node1" presStyleIdx="0" presStyleCnt="3">
        <dgm:presLayoutVars>
          <dgm:chMax val="1"/>
          <dgm:bulletEnabled val="1"/>
        </dgm:presLayoutVars>
      </dgm:prSet>
      <dgm:spPr/>
    </dgm:pt>
    <dgm:pt modelId="{756211AE-90AA-45F5-BEBF-B687A40EEC78}" type="pres">
      <dgm:prSet presAssocID="{B6DED882-9359-42B8-BB4D-4E94D11E3DE7}" presName="descendantText" presStyleLbl="alignAccFollowNode1" presStyleIdx="0" presStyleCnt="3">
        <dgm:presLayoutVars>
          <dgm:bulletEnabled val="1"/>
        </dgm:presLayoutVars>
      </dgm:prSet>
      <dgm:spPr/>
    </dgm:pt>
    <dgm:pt modelId="{E07BFB6B-397F-4160-A920-5CD293E1A267}" type="pres">
      <dgm:prSet presAssocID="{F9AE1FE8-5447-425D-8C56-C8FDB568C31D}" presName="sp" presStyleCnt="0"/>
      <dgm:spPr/>
    </dgm:pt>
    <dgm:pt modelId="{AFA0709D-EEDB-470A-9F24-A69930529362}" type="pres">
      <dgm:prSet presAssocID="{D703A473-E86E-4934-8D48-30500998732D}" presName="linNode" presStyleCnt="0"/>
      <dgm:spPr/>
    </dgm:pt>
    <dgm:pt modelId="{6626ADF5-68F0-4514-89EE-7E755F1A2E4B}" type="pres">
      <dgm:prSet presAssocID="{D703A473-E86E-4934-8D48-30500998732D}" presName="parentText" presStyleLbl="node1" presStyleIdx="1" presStyleCnt="3">
        <dgm:presLayoutVars>
          <dgm:chMax val="1"/>
          <dgm:bulletEnabled val="1"/>
        </dgm:presLayoutVars>
      </dgm:prSet>
      <dgm:spPr/>
    </dgm:pt>
    <dgm:pt modelId="{D61C0129-FEF4-4AE9-ADE6-7C318E254F49}" type="pres">
      <dgm:prSet presAssocID="{D703A473-E86E-4934-8D48-30500998732D}" presName="descendantText" presStyleLbl="alignAccFollowNode1" presStyleIdx="1" presStyleCnt="3">
        <dgm:presLayoutVars>
          <dgm:bulletEnabled val="1"/>
        </dgm:presLayoutVars>
      </dgm:prSet>
      <dgm:spPr/>
    </dgm:pt>
    <dgm:pt modelId="{6828887D-80E8-40C0-800C-E1169BBF5062}" type="pres">
      <dgm:prSet presAssocID="{9D495952-9EC6-49FD-A149-E635A1974319}" presName="sp" presStyleCnt="0"/>
      <dgm:spPr/>
    </dgm:pt>
    <dgm:pt modelId="{1DA2E71B-F028-4629-B3CA-E360CB892D1A}" type="pres">
      <dgm:prSet presAssocID="{F0EFA637-F1CB-4A97-B29C-DE27528F450D}" presName="linNode" presStyleCnt="0"/>
      <dgm:spPr/>
    </dgm:pt>
    <dgm:pt modelId="{30161FBD-98FA-4A72-B576-222A146C173E}" type="pres">
      <dgm:prSet presAssocID="{F0EFA637-F1CB-4A97-B29C-DE27528F450D}" presName="parentText" presStyleLbl="node1" presStyleIdx="2" presStyleCnt="3">
        <dgm:presLayoutVars>
          <dgm:chMax val="1"/>
          <dgm:bulletEnabled val="1"/>
        </dgm:presLayoutVars>
      </dgm:prSet>
      <dgm:spPr/>
    </dgm:pt>
    <dgm:pt modelId="{2D626E7A-B2DE-4709-9CAF-66D56A9C2E57}" type="pres">
      <dgm:prSet presAssocID="{F0EFA637-F1CB-4A97-B29C-DE27528F450D}" presName="descendantText" presStyleLbl="alignAccFollowNode1" presStyleIdx="2" presStyleCnt="3">
        <dgm:presLayoutVars>
          <dgm:bulletEnabled val="1"/>
        </dgm:presLayoutVars>
      </dgm:prSet>
      <dgm:spPr/>
    </dgm:pt>
  </dgm:ptLst>
  <dgm:cxnLst>
    <dgm:cxn modelId="{E0481802-771A-412B-8577-B552094E5646}" type="presOf" srcId="{888F9F6A-3DFC-4A26-849E-262508F83C5C}" destId="{D61C0129-FEF4-4AE9-ADE6-7C318E254F49}" srcOrd="0" destOrd="1" presId="urn:microsoft.com/office/officeart/2005/8/layout/vList5"/>
    <dgm:cxn modelId="{C6E71A1B-F15D-43F6-8029-70455337B247}" srcId="{8BD4E179-C550-423B-B428-2AF7A0DFB621}" destId="{D703A473-E86E-4934-8D48-30500998732D}" srcOrd="1" destOrd="0" parTransId="{966EB020-2D75-4BCC-A54C-00F67859174B}" sibTransId="{9D495952-9EC6-49FD-A149-E635A1974319}"/>
    <dgm:cxn modelId="{7DBEC01E-64FB-4768-8DD1-0FF21C705124}" type="presOf" srcId="{7D2BC883-115A-4489-B57E-F57B9054426D}" destId="{756211AE-90AA-45F5-BEBF-B687A40EEC78}" srcOrd="0" destOrd="0" presId="urn:microsoft.com/office/officeart/2005/8/layout/vList5"/>
    <dgm:cxn modelId="{C8EEFF34-640E-4E23-8897-C326C074AF1C}" srcId="{8BD4E179-C550-423B-B428-2AF7A0DFB621}" destId="{F0EFA637-F1CB-4A97-B29C-DE27528F450D}" srcOrd="2" destOrd="0" parTransId="{C474A226-60AC-4954-9A24-91AF6DB3ED9F}" sibTransId="{0776AF03-3391-4FAA-BDA6-027D71447AB4}"/>
    <dgm:cxn modelId="{AB12A03B-E1D1-4AC6-8859-874C31D9B7DC}" srcId="{D703A473-E86E-4934-8D48-30500998732D}" destId="{C4F17483-9E9C-4C19-8F0E-C5B041096863}" srcOrd="0" destOrd="0" parTransId="{AABFEEDD-1326-4A07-8958-ADFC7BDFE9F1}" sibTransId="{76A24C79-B947-46C7-BBFC-B5A052C23216}"/>
    <dgm:cxn modelId="{5A3E4340-9FED-412A-9F95-86A2C1F61E5B}" type="presOf" srcId="{F0EFA637-F1CB-4A97-B29C-DE27528F450D}" destId="{30161FBD-98FA-4A72-B576-222A146C173E}" srcOrd="0" destOrd="0" presId="urn:microsoft.com/office/officeart/2005/8/layout/vList5"/>
    <dgm:cxn modelId="{BA30DA61-6175-4B09-9EC8-BE794055450B}" type="presOf" srcId="{C4F17483-9E9C-4C19-8F0E-C5B041096863}" destId="{D61C0129-FEF4-4AE9-ADE6-7C318E254F49}" srcOrd="0" destOrd="0" presId="urn:microsoft.com/office/officeart/2005/8/layout/vList5"/>
    <dgm:cxn modelId="{27368743-E8F4-49C0-9831-3E9220D51089}" srcId="{B6DED882-9359-42B8-BB4D-4E94D11E3DE7}" destId="{9A5FAB8E-243A-4B0B-BCCF-C5A26DA8B937}" srcOrd="1" destOrd="0" parTransId="{65CBD34C-1E28-46D4-9315-3867302F7BD2}" sibTransId="{663D70EE-3ADA-4106-AEBF-C099730F46C5}"/>
    <dgm:cxn modelId="{41522E66-AC73-45EF-AC5A-730DEBA93526}" type="presOf" srcId="{D703A473-E86E-4934-8D48-30500998732D}" destId="{6626ADF5-68F0-4514-89EE-7E755F1A2E4B}" srcOrd="0" destOrd="0" presId="urn:microsoft.com/office/officeart/2005/8/layout/vList5"/>
    <dgm:cxn modelId="{03184269-FB9F-4C89-863A-D0B590764D7A}" srcId="{F0EFA637-F1CB-4A97-B29C-DE27528F450D}" destId="{0A5D97A8-50C3-4DF9-98A5-9894767EBA14}" srcOrd="0" destOrd="0" parTransId="{398D560A-EC00-437F-BF2A-51D51893E48E}" sibTransId="{4EC415A0-8BAC-44D8-BEAA-CCC19BF86850}"/>
    <dgm:cxn modelId="{53486A52-DD79-437A-B91E-ED9922C57877}" type="presOf" srcId="{0A5D97A8-50C3-4DF9-98A5-9894767EBA14}" destId="{2D626E7A-B2DE-4709-9CAF-66D56A9C2E57}" srcOrd="0" destOrd="0" presId="urn:microsoft.com/office/officeart/2005/8/layout/vList5"/>
    <dgm:cxn modelId="{F8225057-9063-40DF-AF95-C799620578CC}" type="presOf" srcId="{8BD4E179-C550-423B-B428-2AF7A0DFB621}" destId="{351D471B-FAC3-4104-BEAC-A9D48B7B60F2}" srcOrd="0" destOrd="0" presId="urn:microsoft.com/office/officeart/2005/8/layout/vList5"/>
    <dgm:cxn modelId="{10ACD985-BEF4-4B6C-AFA7-7273E8D91592}" type="presOf" srcId="{B6DED882-9359-42B8-BB4D-4E94D11E3DE7}" destId="{B5E21043-5C39-426B-AA0C-ED43E3194EB9}" srcOrd="0" destOrd="0" presId="urn:microsoft.com/office/officeart/2005/8/layout/vList5"/>
    <dgm:cxn modelId="{7A75A39B-4CB0-4003-B30C-878AC34BE66E}" type="presOf" srcId="{9A5FAB8E-243A-4B0B-BCCF-C5A26DA8B937}" destId="{756211AE-90AA-45F5-BEBF-B687A40EEC78}" srcOrd="0" destOrd="1" presId="urn:microsoft.com/office/officeart/2005/8/layout/vList5"/>
    <dgm:cxn modelId="{7910619F-1407-4C4B-8D07-EA0088D9240B}" srcId="{B6DED882-9359-42B8-BB4D-4E94D11E3DE7}" destId="{7D2BC883-115A-4489-B57E-F57B9054426D}" srcOrd="0" destOrd="0" parTransId="{BA283B2B-834F-4C7C-BCF1-96E54B35DCA2}" sibTransId="{F1BC3AD1-B62F-4C70-87AA-1713DBB203A9}"/>
    <dgm:cxn modelId="{D12E3CA8-CFB6-4CE6-85F0-A1167169A7E9}" srcId="{D703A473-E86E-4934-8D48-30500998732D}" destId="{888F9F6A-3DFC-4A26-849E-262508F83C5C}" srcOrd="1" destOrd="0" parTransId="{8160C4B2-A945-40A2-9396-3812B9895900}" sibTransId="{C484FE25-52C1-42F5-861F-0DF6BE4283D9}"/>
    <dgm:cxn modelId="{152BEFC4-319C-4163-83E9-0945161DFF69}" srcId="{8BD4E179-C550-423B-B428-2AF7A0DFB621}" destId="{B6DED882-9359-42B8-BB4D-4E94D11E3DE7}" srcOrd="0" destOrd="0" parTransId="{F69EA15A-1EEF-4894-B4BF-4FB39399FF40}" sibTransId="{F9AE1FE8-5447-425D-8C56-C8FDB568C31D}"/>
    <dgm:cxn modelId="{DFE64E6D-8315-4F00-952D-E2EF7BD13977}" type="presParOf" srcId="{351D471B-FAC3-4104-BEAC-A9D48B7B60F2}" destId="{2C7725F4-FFF7-45FE-B008-E590A2C9C0A5}" srcOrd="0" destOrd="0" presId="urn:microsoft.com/office/officeart/2005/8/layout/vList5"/>
    <dgm:cxn modelId="{0CF7C2AA-26E9-4D4A-B712-58E78FD40601}" type="presParOf" srcId="{2C7725F4-FFF7-45FE-B008-E590A2C9C0A5}" destId="{B5E21043-5C39-426B-AA0C-ED43E3194EB9}" srcOrd="0" destOrd="0" presId="urn:microsoft.com/office/officeart/2005/8/layout/vList5"/>
    <dgm:cxn modelId="{037DE0CB-CEAF-4798-8D11-5F8547D8AA3F}" type="presParOf" srcId="{2C7725F4-FFF7-45FE-B008-E590A2C9C0A5}" destId="{756211AE-90AA-45F5-BEBF-B687A40EEC78}" srcOrd="1" destOrd="0" presId="urn:microsoft.com/office/officeart/2005/8/layout/vList5"/>
    <dgm:cxn modelId="{808054A0-21F4-4675-B706-E05750C43408}" type="presParOf" srcId="{351D471B-FAC3-4104-BEAC-A9D48B7B60F2}" destId="{E07BFB6B-397F-4160-A920-5CD293E1A267}" srcOrd="1" destOrd="0" presId="urn:microsoft.com/office/officeart/2005/8/layout/vList5"/>
    <dgm:cxn modelId="{3E11098F-DAFF-4F98-A241-301AC2945E9A}" type="presParOf" srcId="{351D471B-FAC3-4104-BEAC-A9D48B7B60F2}" destId="{AFA0709D-EEDB-470A-9F24-A69930529362}" srcOrd="2" destOrd="0" presId="urn:microsoft.com/office/officeart/2005/8/layout/vList5"/>
    <dgm:cxn modelId="{78A6EE99-FAE0-45C1-AFB2-8D0AD94AAF07}" type="presParOf" srcId="{AFA0709D-EEDB-470A-9F24-A69930529362}" destId="{6626ADF5-68F0-4514-89EE-7E755F1A2E4B}" srcOrd="0" destOrd="0" presId="urn:microsoft.com/office/officeart/2005/8/layout/vList5"/>
    <dgm:cxn modelId="{1676B755-0ACA-4B92-900B-C657743214A2}" type="presParOf" srcId="{AFA0709D-EEDB-470A-9F24-A69930529362}" destId="{D61C0129-FEF4-4AE9-ADE6-7C318E254F49}" srcOrd="1" destOrd="0" presId="urn:microsoft.com/office/officeart/2005/8/layout/vList5"/>
    <dgm:cxn modelId="{7CBA0861-FE08-491E-99C8-0DDFB6A6A980}" type="presParOf" srcId="{351D471B-FAC3-4104-BEAC-A9D48B7B60F2}" destId="{6828887D-80E8-40C0-800C-E1169BBF5062}" srcOrd="3" destOrd="0" presId="urn:microsoft.com/office/officeart/2005/8/layout/vList5"/>
    <dgm:cxn modelId="{901797F1-0880-4909-921A-781E80575D3B}" type="presParOf" srcId="{351D471B-FAC3-4104-BEAC-A9D48B7B60F2}" destId="{1DA2E71B-F028-4629-B3CA-E360CB892D1A}" srcOrd="4" destOrd="0" presId="urn:microsoft.com/office/officeart/2005/8/layout/vList5"/>
    <dgm:cxn modelId="{59F80913-ADA0-4EE4-A24E-A90985381558}" type="presParOf" srcId="{1DA2E71B-F028-4629-B3CA-E360CB892D1A}" destId="{30161FBD-98FA-4A72-B576-222A146C173E}" srcOrd="0" destOrd="0" presId="urn:microsoft.com/office/officeart/2005/8/layout/vList5"/>
    <dgm:cxn modelId="{86A45941-4708-4545-A382-81509DC07664}" type="presParOf" srcId="{1DA2E71B-F028-4629-B3CA-E360CB892D1A}" destId="{2D626E7A-B2DE-4709-9CAF-66D56A9C2E5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72149C-D4F3-4A62-8FE4-322B3F26693B}"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B9F8537D-0F6E-4494-9EED-308E96B68244}">
      <dgm:prSet phldrT="[Texto]" custT="1"/>
      <dgm:spPr/>
      <dgm:t>
        <a:bodyPr/>
        <a:lstStyle/>
        <a:p>
          <a:r>
            <a:rPr lang="es-ES" sz="2800" dirty="0"/>
            <a:t>Comunidad: pluralista o amalgamada (con instituciones o sin ellas) Karl </a:t>
          </a:r>
          <a:r>
            <a:rPr lang="es-ES" sz="2800" dirty="0" err="1"/>
            <a:t>Deutsch</a:t>
          </a:r>
          <a:r>
            <a:rPr lang="es-ES" sz="2800" dirty="0"/>
            <a:t> (años 50)</a:t>
          </a:r>
        </a:p>
      </dgm:t>
    </dgm:pt>
    <dgm:pt modelId="{A8A53632-3CBA-43F2-B6DB-AFF912223F04}" type="parTrans" cxnId="{FA74C563-BF3A-47FF-A2D7-14A8C5DF3BCA}">
      <dgm:prSet/>
      <dgm:spPr/>
      <dgm:t>
        <a:bodyPr/>
        <a:lstStyle/>
        <a:p>
          <a:endParaRPr lang="es-ES"/>
        </a:p>
      </dgm:t>
    </dgm:pt>
    <dgm:pt modelId="{0513014A-0329-4FAE-8A33-EEB6782DEA27}" type="sibTrans" cxnId="{FA74C563-BF3A-47FF-A2D7-14A8C5DF3BCA}">
      <dgm:prSet/>
      <dgm:spPr/>
      <dgm:t>
        <a:bodyPr/>
        <a:lstStyle/>
        <a:p>
          <a:endParaRPr lang="es-ES"/>
        </a:p>
      </dgm:t>
    </dgm:pt>
    <dgm:pt modelId="{E4E99DCB-E8C5-4C42-B512-0202DC088B7F}">
      <dgm:prSet phldrT="[Texto]" custT="1"/>
      <dgm:spPr/>
      <dgm:t>
        <a:bodyPr/>
        <a:lstStyle/>
        <a:p>
          <a:r>
            <a:rPr lang="es-ES" sz="2800" dirty="0"/>
            <a:t>Complejo: relaciones muy estrechas—</a:t>
          </a:r>
          <a:r>
            <a:rPr lang="es-ES" sz="2800" dirty="0" err="1"/>
            <a:t>seg</a:t>
          </a:r>
          <a:r>
            <a:rPr lang="es-ES" sz="2800" dirty="0"/>
            <a:t> regional B Buzan</a:t>
          </a:r>
        </a:p>
      </dgm:t>
    </dgm:pt>
    <dgm:pt modelId="{CC3A57FF-65D0-4A5A-87C7-DF2DC2196B9B}" type="parTrans" cxnId="{9EBF95E4-2A6C-4E5C-9253-F6D2E2B91B2D}">
      <dgm:prSet/>
      <dgm:spPr/>
      <dgm:t>
        <a:bodyPr/>
        <a:lstStyle/>
        <a:p>
          <a:endParaRPr lang="es-ES"/>
        </a:p>
      </dgm:t>
    </dgm:pt>
    <dgm:pt modelId="{5A4EAFBB-033E-470B-AA98-01E50175E5EB}" type="sibTrans" cxnId="{9EBF95E4-2A6C-4E5C-9253-F6D2E2B91B2D}">
      <dgm:prSet/>
      <dgm:spPr/>
      <dgm:t>
        <a:bodyPr/>
        <a:lstStyle/>
        <a:p>
          <a:endParaRPr lang="es-ES"/>
        </a:p>
      </dgm:t>
    </dgm:pt>
    <dgm:pt modelId="{FD1803FC-50EA-40A6-B9ED-9322CCB29B6D}">
      <dgm:prSet phldrT="[Texto]" custT="1"/>
      <dgm:spPr/>
      <dgm:t>
        <a:bodyPr/>
        <a:lstStyle/>
        <a:p>
          <a:r>
            <a:rPr lang="es-ES" sz="2800" dirty="0"/>
            <a:t>Régimen: pocos intentos teóricos  Robert </a:t>
          </a:r>
          <a:r>
            <a:rPr lang="es-ES" sz="2800" dirty="0" err="1"/>
            <a:t>Jarvis</a:t>
          </a:r>
          <a:r>
            <a:rPr lang="es-ES" sz="2800" dirty="0"/>
            <a:t> a comienzos de los 90</a:t>
          </a:r>
        </a:p>
      </dgm:t>
    </dgm:pt>
    <dgm:pt modelId="{DABA63B5-E47A-4041-84DA-A03D4795AAAE}" type="parTrans" cxnId="{BC36A5E6-CBB0-485F-A4A1-0245CF03D41B}">
      <dgm:prSet/>
      <dgm:spPr/>
      <dgm:t>
        <a:bodyPr/>
        <a:lstStyle/>
        <a:p>
          <a:endParaRPr lang="es-ES"/>
        </a:p>
      </dgm:t>
    </dgm:pt>
    <dgm:pt modelId="{FDC75572-1A72-4543-9AE4-D7E71C976B37}" type="sibTrans" cxnId="{BC36A5E6-CBB0-485F-A4A1-0245CF03D41B}">
      <dgm:prSet/>
      <dgm:spPr/>
      <dgm:t>
        <a:bodyPr/>
        <a:lstStyle/>
        <a:p>
          <a:endParaRPr lang="es-ES"/>
        </a:p>
      </dgm:t>
    </dgm:pt>
    <dgm:pt modelId="{74C75CF4-EB73-489F-85B6-5341310565D3}" type="pres">
      <dgm:prSet presAssocID="{3472149C-D4F3-4A62-8FE4-322B3F26693B}" presName="linear" presStyleCnt="0">
        <dgm:presLayoutVars>
          <dgm:dir/>
          <dgm:animLvl val="lvl"/>
          <dgm:resizeHandles val="exact"/>
        </dgm:presLayoutVars>
      </dgm:prSet>
      <dgm:spPr/>
    </dgm:pt>
    <dgm:pt modelId="{30AB0E06-3081-4F01-B049-B272D6461223}" type="pres">
      <dgm:prSet presAssocID="{B9F8537D-0F6E-4494-9EED-308E96B68244}" presName="parentLin" presStyleCnt="0"/>
      <dgm:spPr/>
    </dgm:pt>
    <dgm:pt modelId="{42657487-9573-47DB-9FA4-D499AC0CF6A0}" type="pres">
      <dgm:prSet presAssocID="{B9F8537D-0F6E-4494-9EED-308E96B68244}" presName="parentLeftMargin" presStyleLbl="node1" presStyleIdx="0" presStyleCnt="3"/>
      <dgm:spPr/>
    </dgm:pt>
    <dgm:pt modelId="{710452AF-B99F-4714-91F8-07D697805E6A}" type="pres">
      <dgm:prSet presAssocID="{B9F8537D-0F6E-4494-9EED-308E96B68244}" presName="parentText" presStyleLbl="node1" presStyleIdx="0" presStyleCnt="3" custLinFactNeighborX="-4899" custLinFactNeighborY="3356">
        <dgm:presLayoutVars>
          <dgm:chMax val="0"/>
          <dgm:bulletEnabled val="1"/>
        </dgm:presLayoutVars>
      </dgm:prSet>
      <dgm:spPr/>
    </dgm:pt>
    <dgm:pt modelId="{9AA0E125-3A3C-48E3-A8D4-546677BE0F90}" type="pres">
      <dgm:prSet presAssocID="{B9F8537D-0F6E-4494-9EED-308E96B68244}" presName="negativeSpace" presStyleCnt="0"/>
      <dgm:spPr/>
    </dgm:pt>
    <dgm:pt modelId="{8030E1AA-E6A2-4C25-A324-3368F68E4B57}" type="pres">
      <dgm:prSet presAssocID="{B9F8537D-0F6E-4494-9EED-308E96B68244}" presName="childText" presStyleLbl="conFgAcc1" presStyleIdx="0" presStyleCnt="3">
        <dgm:presLayoutVars>
          <dgm:bulletEnabled val="1"/>
        </dgm:presLayoutVars>
      </dgm:prSet>
      <dgm:spPr/>
    </dgm:pt>
    <dgm:pt modelId="{3BE6B4C2-AED8-45F9-9481-DC14CF1BED51}" type="pres">
      <dgm:prSet presAssocID="{0513014A-0329-4FAE-8A33-EEB6782DEA27}" presName="spaceBetweenRectangles" presStyleCnt="0"/>
      <dgm:spPr/>
    </dgm:pt>
    <dgm:pt modelId="{E3A2C5AE-537A-461C-89E7-23B67041685C}" type="pres">
      <dgm:prSet presAssocID="{E4E99DCB-E8C5-4C42-B512-0202DC088B7F}" presName="parentLin" presStyleCnt="0"/>
      <dgm:spPr/>
    </dgm:pt>
    <dgm:pt modelId="{4F507E3A-A80A-4769-B8B9-8C07210639DF}" type="pres">
      <dgm:prSet presAssocID="{E4E99DCB-E8C5-4C42-B512-0202DC088B7F}" presName="parentLeftMargin" presStyleLbl="node1" presStyleIdx="0" presStyleCnt="3"/>
      <dgm:spPr/>
    </dgm:pt>
    <dgm:pt modelId="{6ED225B2-3FC6-4034-83DF-362FA8D3D766}" type="pres">
      <dgm:prSet presAssocID="{E4E99DCB-E8C5-4C42-B512-0202DC088B7F}" presName="parentText" presStyleLbl="node1" presStyleIdx="1" presStyleCnt="3">
        <dgm:presLayoutVars>
          <dgm:chMax val="0"/>
          <dgm:bulletEnabled val="1"/>
        </dgm:presLayoutVars>
      </dgm:prSet>
      <dgm:spPr/>
    </dgm:pt>
    <dgm:pt modelId="{723244FA-77E7-4713-BD76-FD941D7A1ACF}" type="pres">
      <dgm:prSet presAssocID="{E4E99DCB-E8C5-4C42-B512-0202DC088B7F}" presName="negativeSpace" presStyleCnt="0"/>
      <dgm:spPr/>
    </dgm:pt>
    <dgm:pt modelId="{3F0C6CBB-BE62-4AB4-B30D-A3D51A0BD916}" type="pres">
      <dgm:prSet presAssocID="{E4E99DCB-E8C5-4C42-B512-0202DC088B7F}" presName="childText" presStyleLbl="conFgAcc1" presStyleIdx="1" presStyleCnt="3">
        <dgm:presLayoutVars>
          <dgm:bulletEnabled val="1"/>
        </dgm:presLayoutVars>
      </dgm:prSet>
      <dgm:spPr/>
    </dgm:pt>
    <dgm:pt modelId="{63D1E6FD-0FD9-4C00-BA87-95691580B3D2}" type="pres">
      <dgm:prSet presAssocID="{5A4EAFBB-033E-470B-AA98-01E50175E5EB}" presName="spaceBetweenRectangles" presStyleCnt="0"/>
      <dgm:spPr/>
    </dgm:pt>
    <dgm:pt modelId="{A405A551-ED86-483E-ADA0-E97D3476B179}" type="pres">
      <dgm:prSet presAssocID="{FD1803FC-50EA-40A6-B9ED-9322CCB29B6D}" presName="parentLin" presStyleCnt="0"/>
      <dgm:spPr/>
    </dgm:pt>
    <dgm:pt modelId="{CA5C4986-D9D5-4934-A439-85CC9FDCEDC4}" type="pres">
      <dgm:prSet presAssocID="{FD1803FC-50EA-40A6-B9ED-9322CCB29B6D}" presName="parentLeftMargin" presStyleLbl="node1" presStyleIdx="1" presStyleCnt="3"/>
      <dgm:spPr/>
    </dgm:pt>
    <dgm:pt modelId="{A1EEDC07-5E80-4A32-A5A4-666C00A2B185}" type="pres">
      <dgm:prSet presAssocID="{FD1803FC-50EA-40A6-B9ED-9322CCB29B6D}" presName="parentText" presStyleLbl="node1" presStyleIdx="2" presStyleCnt="3">
        <dgm:presLayoutVars>
          <dgm:chMax val="0"/>
          <dgm:bulletEnabled val="1"/>
        </dgm:presLayoutVars>
      </dgm:prSet>
      <dgm:spPr/>
    </dgm:pt>
    <dgm:pt modelId="{E9DF0392-5D5B-42E4-86CB-C495902A902D}" type="pres">
      <dgm:prSet presAssocID="{FD1803FC-50EA-40A6-B9ED-9322CCB29B6D}" presName="negativeSpace" presStyleCnt="0"/>
      <dgm:spPr/>
    </dgm:pt>
    <dgm:pt modelId="{CE5C6316-FDC9-4842-8196-BAA2D26D55EE}" type="pres">
      <dgm:prSet presAssocID="{FD1803FC-50EA-40A6-B9ED-9322CCB29B6D}" presName="childText" presStyleLbl="conFgAcc1" presStyleIdx="2" presStyleCnt="3">
        <dgm:presLayoutVars>
          <dgm:bulletEnabled val="1"/>
        </dgm:presLayoutVars>
      </dgm:prSet>
      <dgm:spPr/>
    </dgm:pt>
  </dgm:ptLst>
  <dgm:cxnLst>
    <dgm:cxn modelId="{3C8FCF07-0407-411A-AC2B-4A553652AE2C}" type="presOf" srcId="{B9F8537D-0F6E-4494-9EED-308E96B68244}" destId="{42657487-9573-47DB-9FA4-D499AC0CF6A0}" srcOrd="0" destOrd="0" presId="urn:microsoft.com/office/officeart/2005/8/layout/list1"/>
    <dgm:cxn modelId="{FA74C563-BF3A-47FF-A2D7-14A8C5DF3BCA}" srcId="{3472149C-D4F3-4A62-8FE4-322B3F26693B}" destId="{B9F8537D-0F6E-4494-9EED-308E96B68244}" srcOrd="0" destOrd="0" parTransId="{A8A53632-3CBA-43F2-B6DB-AFF912223F04}" sibTransId="{0513014A-0329-4FAE-8A33-EEB6782DEA27}"/>
    <dgm:cxn modelId="{CA748072-889F-4A30-AD60-08856F828796}" type="presOf" srcId="{E4E99DCB-E8C5-4C42-B512-0202DC088B7F}" destId="{6ED225B2-3FC6-4034-83DF-362FA8D3D766}" srcOrd="1" destOrd="0" presId="urn:microsoft.com/office/officeart/2005/8/layout/list1"/>
    <dgm:cxn modelId="{85BE9A89-C191-457B-B6AF-1A9DDF6AF058}" type="presOf" srcId="{E4E99DCB-E8C5-4C42-B512-0202DC088B7F}" destId="{4F507E3A-A80A-4769-B8B9-8C07210639DF}" srcOrd="0" destOrd="0" presId="urn:microsoft.com/office/officeart/2005/8/layout/list1"/>
    <dgm:cxn modelId="{A3CAEF8A-E194-4009-94AE-AA7C039154CF}" type="presOf" srcId="{3472149C-D4F3-4A62-8FE4-322B3F26693B}" destId="{74C75CF4-EB73-489F-85B6-5341310565D3}" srcOrd="0" destOrd="0" presId="urn:microsoft.com/office/officeart/2005/8/layout/list1"/>
    <dgm:cxn modelId="{BCEDFAA7-C486-4DB9-9EF4-8CB501374448}" type="presOf" srcId="{B9F8537D-0F6E-4494-9EED-308E96B68244}" destId="{710452AF-B99F-4714-91F8-07D697805E6A}" srcOrd="1" destOrd="0" presId="urn:microsoft.com/office/officeart/2005/8/layout/list1"/>
    <dgm:cxn modelId="{807A12C7-72B1-4E89-952F-4A4E6F1EB670}" type="presOf" srcId="{FD1803FC-50EA-40A6-B9ED-9322CCB29B6D}" destId="{CA5C4986-D9D5-4934-A439-85CC9FDCEDC4}" srcOrd="0" destOrd="0" presId="urn:microsoft.com/office/officeart/2005/8/layout/list1"/>
    <dgm:cxn modelId="{9EBF95E4-2A6C-4E5C-9253-F6D2E2B91B2D}" srcId="{3472149C-D4F3-4A62-8FE4-322B3F26693B}" destId="{E4E99DCB-E8C5-4C42-B512-0202DC088B7F}" srcOrd="1" destOrd="0" parTransId="{CC3A57FF-65D0-4A5A-87C7-DF2DC2196B9B}" sibTransId="{5A4EAFBB-033E-470B-AA98-01E50175E5EB}"/>
    <dgm:cxn modelId="{BC36A5E6-CBB0-485F-A4A1-0245CF03D41B}" srcId="{3472149C-D4F3-4A62-8FE4-322B3F26693B}" destId="{FD1803FC-50EA-40A6-B9ED-9322CCB29B6D}" srcOrd="2" destOrd="0" parTransId="{DABA63B5-E47A-4041-84DA-A03D4795AAAE}" sibTransId="{FDC75572-1A72-4543-9AE4-D7E71C976B37}"/>
    <dgm:cxn modelId="{DEC081FF-636E-48D1-BA21-743668417014}" type="presOf" srcId="{FD1803FC-50EA-40A6-B9ED-9322CCB29B6D}" destId="{A1EEDC07-5E80-4A32-A5A4-666C00A2B185}" srcOrd="1" destOrd="0" presId="urn:microsoft.com/office/officeart/2005/8/layout/list1"/>
    <dgm:cxn modelId="{2D3CEB33-B30B-404A-B77D-9E091AA6242D}" type="presParOf" srcId="{74C75CF4-EB73-489F-85B6-5341310565D3}" destId="{30AB0E06-3081-4F01-B049-B272D6461223}" srcOrd="0" destOrd="0" presId="urn:microsoft.com/office/officeart/2005/8/layout/list1"/>
    <dgm:cxn modelId="{5DFF2261-7967-4556-B381-16142D4D5031}" type="presParOf" srcId="{30AB0E06-3081-4F01-B049-B272D6461223}" destId="{42657487-9573-47DB-9FA4-D499AC0CF6A0}" srcOrd="0" destOrd="0" presId="urn:microsoft.com/office/officeart/2005/8/layout/list1"/>
    <dgm:cxn modelId="{D8E9A8FC-F17F-4493-9665-8AEC51FA612E}" type="presParOf" srcId="{30AB0E06-3081-4F01-B049-B272D6461223}" destId="{710452AF-B99F-4714-91F8-07D697805E6A}" srcOrd="1" destOrd="0" presId="urn:microsoft.com/office/officeart/2005/8/layout/list1"/>
    <dgm:cxn modelId="{B657D561-531A-4924-B547-572FAC57BEF6}" type="presParOf" srcId="{74C75CF4-EB73-489F-85B6-5341310565D3}" destId="{9AA0E125-3A3C-48E3-A8D4-546677BE0F90}" srcOrd="1" destOrd="0" presId="urn:microsoft.com/office/officeart/2005/8/layout/list1"/>
    <dgm:cxn modelId="{0ADA9D44-F059-4DF1-813C-548D13FEACA9}" type="presParOf" srcId="{74C75CF4-EB73-489F-85B6-5341310565D3}" destId="{8030E1AA-E6A2-4C25-A324-3368F68E4B57}" srcOrd="2" destOrd="0" presId="urn:microsoft.com/office/officeart/2005/8/layout/list1"/>
    <dgm:cxn modelId="{9B818B60-8C7A-4CA8-B560-486939A94571}" type="presParOf" srcId="{74C75CF4-EB73-489F-85B6-5341310565D3}" destId="{3BE6B4C2-AED8-45F9-9481-DC14CF1BED51}" srcOrd="3" destOrd="0" presId="urn:microsoft.com/office/officeart/2005/8/layout/list1"/>
    <dgm:cxn modelId="{EE5ADC26-BB4F-46FF-9908-59FD3366512F}" type="presParOf" srcId="{74C75CF4-EB73-489F-85B6-5341310565D3}" destId="{E3A2C5AE-537A-461C-89E7-23B67041685C}" srcOrd="4" destOrd="0" presId="urn:microsoft.com/office/officeart/2005/8/layout/list1"/>
    <dgm:cxn modelId="{B8C192C4-EB8B-4CCC-B36F-6C2C827649C3}" type="presParOf" srcId="{E3A2C5AE-537A-461C-89E7-23B67041685C}" destId="{4F507E3A-A80A-4769-B8B9-8C07210639DF}" srcOrd="0" destOrd="0" presId="urn:microsoft.com/office/officeart/2005/8/layout/list1"/>
    <dgm:cxn modelId="{5D86001D-7DDB-4B3B-81B6-097EED62D7C3}" type="presParOf" srcId="{E3A2C5AE-537A-461C-89E7-23B67041685C}" destId="{6ED225B2-3FC6-4034-83DF-362FA8D3D766}" srcOrd="1" destOrd="0" presId="urn:microsoft.com/office/officeart/2005/8/layout/list1"/>
    <dgm:cxn modelId="{72A2C593-744F-410A-ACFF-59791211125D}" type="presParOf" srcId="{74C75CF4-EB73-489F-85B6-5341310565D3}" destId="{723244FA-77E7-4713-BD76-FD941D7A1ACF}" srcOrd="5" destOrd="0" presId="urn:microsoft.com/office/officeart/2005/8/layout/list1"/>
    <dgm:cxn modelId="{07A36A0A-F4D9-415C-9794-A511561365AA}" type="presParOf" srcId="{74C75CF4-EB73-489F-85B6-5341310565D3}" destId="{3F0C6CBB-BE62-4AB4-B30D-A3D51A0BD916}" srcOrd="6" destOrd="0" presId="urn:microsoft.com/office/officeart/2005/8/layout/list1"/>
    <dgm:cxn modelId="{867E5DCD-3EF0-4286-8954-8AD92D0B5297}" type="presParOf" srcId="{74C75CF4-EB73-489F-85B6-5341310565D3}" destId="{63D1E6FD-0FD9-4C00-BA87-95691580B3D2}" srcOrd="7" destOrd="0" presId="urn:microsoft.com/office/officeart/2005/8/layout/list1"/>
    <dgm:cxn modelId="{85C341A7-7E97-4F53-89A7-6222910157B0}" type="presParOf" srcId="{74C75CF4-EB73-489F-85B6-5341310565D3}" destId="{A405A551-ED86-483E-ADA0-E97D3476B179}" srcOrd="8" destOrd="0" presId="urn:microsoft.com/office/officeart/2005/8/layout/list1"/>
    <dgm:cxn modelId="{E9225601-B7E1-44DC-A27A-F1638847A607}" type="presParOf" srcId="{A405A551-ED86-483E-ADA0-E97D3476B179}" destId="{CA5C4986-D9D5-4934-A439-85CC9FDCEDC4}" srcOrd="0" destOrd="0" presId="urn:microsoft.com/office/officeart/2005/8/layout/list1"/>
    <dgm:cxn modelId="{1E6B6C1D-0E37-4E36-A7DA-5302C4FAEB37}" type="presParOf" srcId="{A405A551-ED86-483E-ADA0-E97D3476B179}" destId="{A1EEDC07-5E80-4A32-A5A4-666C00A2B185}" srcOrd="1" destOrd="0" presId="urn:microsoft.com/office/officeart/2005/8/layout/list1"/>
    <dgm:cxn modelId="{DBF9F4C7-8BC8-4472-9ACD-F1A51F6BF85E}" type="presParOf" srcId="{74C75CF4-EB73-489F-85B6-5341310565D3}" destId="{E9DF0392-5D5B-42E4-86CB-C495902A902D}" srcOrd="9" destOrd="0" presId="urn:microsoft.com/office/officeart/2005/8/layout/list1"/>
    <dgm:cxn modelId="{8C0CD5AF-429B-43C6-AED1-603F8C7011D3}" type="presParOf" srcId="{74C75CF4-EB73-489F-85B6-5341310565D3}" destId="{CE5C6316-FDC9-4842-8196-BAA2D26D55E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62B6826-2631-4A2A-BF53-2AC623D57020}" type="doc">
      <dgm:prSet loTypeId="urn:microsoft.com/office/officeart/2005/8/layout/arrow5" loCatId="process" qsTypeId="urn:microsoft.com/office/officeart/2005/8/quickstyle/simple1" qsCatId="simple" csTypeId="urn:microsoft.com/office/officeart/2005/8/colors/accent1_2" csCatId="accent1" phldr="1"/>
      <dgm:spPr/>
      <dgm:t>
        <a:bodyPr/>
        <a:lstStyle/>
        <a:p>
          <a:endParaRPr lang="es-ES"/>
        </a:p>
      </dgm:t>
    </dgm:pt>
    <dgm:pt modelId="{848234D8-8E2F-492F-80C0-0B50C8CF1093}">
      <dgm:prSet phldrT="[Texto]"/>
      <dgm:spPr/>
      <dgm:t>
        <a:bodyPr/>
        <a:lstStyle/>
        <a:p>
          <a:r>
            <a:rPr lang="es-ES" dirty="0"/>
            <a:t>Políticas de defensa </a:t>
          </a:r>
        </a:p>
      </dgm:t>
    </dgm:pt>
    <dgm:pt modelId="{2ED4F1EC-A202-4EF0-92B8-7C7763EDA246}" type="parTrans" cxnId="{BFE688F4-F61C-440E-9948-07B37279FB2A}">
      <dgm:prSet/>
      <dgm:spPr/>
      <dgm:t>
        <a:bodyPr/>
        <a:lstStyle/>
        <a:p>
          <a:endParaRPr lang="es-ES"/>
        </a:p>
      </dgm:t>
    </dgm:pt>
    <dgm:pt modelId="{96EEA3D5-7510-4BB2-B21A-39B892503234}" type="sibTrans" cxnId="{BFE688F4-F61C-440E-9948-07B37279FB2A}">
      <dgm:prSet/>
      <dgm:spPr/>
      <dgm:t>
        <a:bodyPr/>
        <a:lstStyle/>
        <a:p>
          <a:endParaRPr lang="es-ES"/>
        </a:p>
      </dgm:t>
    </dgm:pt>
    <dgm:pt modelId="{C5C85388-2990-44F5-9360-C9A25E776E2E}">
      <dgm:prSet phldrT="[Texto]"/>
      <dgm:spPr/>
      <dgm:t>
        <a:bodyPr/>
        <a:lstStyle/>
        <a:p>
          <a:r>
            <a:rPr lang="es-ES" dirty="0"/>
            <a:t>Percepción por otros</a:t>
          </a:r>
        </a:p>
      </dgm:t>
    </dgm:pt>
    <dgm:pt modelId="{63FF1A99-58E1-4281-B8CB-3BBD0C09633C}" type="parTrans" cxnId="{F80D646B-6866-4E6C-B2A7-3A2971BC20F4}">
      <dgm:prSet/>
      <dgm:spPr/>
      <dgm:t>
        <a:bodyPr/>
        <a:lstStyle/>
        <a:p>
          <a:endParaRPr lang="es-ES"/>
        </a:p>
      </dgm:t>
    </dgm:pt>
    <dgm:pt modelId="{DA81C155-1300-4BD7-BCD2-BB8DEA35D716}" type="sibTrans" cxnId="{F80D646B-6866-4E6C-B2A7-3A2971BC20F4}">
      <dgm:prSet/>
      <dgm:spPr/>
      <dgm:t>
        <a:bodyPr/>
        <a:lstStyle/>
        <a:p>
          <a:endParaRPr lang="es-ES"/>
        </a:p>
      </dgm:t>
    </dgm:pt>
    <dgm:pt modelId="{A29B54EB-27DC-431A-923A-37872479458B}" type="pres">
      <dgm:prSet presAssocID="{E62B6826-2631-4A2A-BF53-2AC623D57020}" presName="diagram" presStyleCnt="0">
        <dgm:presLayoutVars>
          <dgm:dir/>
          <dgm:resizeHandles val="exact"/>
        </dgm:presLayoutVars>
      </dgm:prSet>
      <dgm:spPr/>
    </dgm:pt>
    <dgm:pt modelId="{C22D9DD0-B479-4EFF-8D29-86A1E4A6742C}" type="pres">
      <dgm:prSet presAssocID="{848234D8-8E2F-492F-80C0-0B50C8CF1093}" presName="arrow" presStyleLbl="node1" presStyleIdx="0" presStyleCnt="2">
        <dgm:presLayoutVars>
          <dgm:bulletEnabled val="1"/>
        </dgm:presLayoutVars>
      </dgm:prSet>
      <dgm:spPr/>
    </dgm:pt>
    <dgm:pt modelId="{988FAD3B-2CDD-4544-B8C7-D7A10E593E32}" type="pres">
      <dgm:prSet presAssocID="{C5C85388-2990-44F5-9360-C9A25E776E2E}" presName="arrow" presStyleLbl="node1" presStyleIdx="1" presStyleCnt="2">
        <dgm:presLayoutVars>
          <dgm:bulletEnabled val="1"/>
        </dgm:presLayoutVars>
      </dgm:prSet>
      <dgm:spPr/>
    </dgm:pt>
  </dgm:ptLst>
  <dgm:cxnLst>
    <dgm:cxn modelId="{61375631-3E03-4E8E-B4DA-69EB43F4AEE2}" type="presOf" srcId="{E62B6826-2631-4A2A-BF53-2AC623D57020}" destId="{A29B54EB-27DC-431A-923A-37872479458B}" srcOrd="0" destOrd="0" presId="urn:microsoft.com/office/officeart/2005/8/layout/arrow5"/>
    <dgm:cxn modelId="{F80D646B-6866-4E6C-B2A7-3A2971BC20F4}" srcId="{E62B6826-2631-4A2A-BF53-2AC623D57020}" destId="{C5C85388-2990-44F5-9360-C9A25E776E2E}" srcOrd="1" destOrd="0" parTransId="{63FF1A99-58E1-4281-B8CB-3BBD0C09633C}" sibTransId="{DA81C155-1300-4BD7-BCD2-BB8DEA35D716}"/>
    <dgm:cxn modelId="{40ABB7C8-A47B-400F-A32A-5B4365D59467}" type="presOf" srcId="{848234D8-8E2F-492F-80C0-0B50C8CF1093}" destId="{C22D9DD0-B479-4EFF-8D29-86A1E4A6742C}" srcOrd="0" destOrd="0" presId="urn:microsoft.com/office/officeart/2005/8/layout/arrow5"/>
    <dgm:cxn modelId="{BA6A07CF-BD1E-491F-A841-B397361C3BDC}" type="presOf" srcId="{C5C85388-2990-44F5-9360-C9A25E776E2E}" destId="{988FAD3B-2CDD-4544-B8C7-D7A10E593E32}" srcOrd="0" destOrd="0" presId="urn:microsoft.com/office/officeart/2005/8/layout/arrow5"/>
    <dgm:cxn modelId="{BFE688F4-F61C-440E-9948-07B37279FB2A}" srcId="{E62B6826-2631-4A2A-BF53-2AC623D57020}" destId="{848234D8-8E2F-492F-80C0-0B50C8CF1093}" srcOrd="0" destOrd="0" parTransId="{2ED4F1EC-A202-4EF0-92B8-7C7763EDA246}" sibTransId="{96EEA3D5-7510-4BB2-B21A-39B892503234}"/>
    <dgm:cxn modelId="{061EF160-CCEA-42D0-8DFF-EBCED80CC9B1}" type="presParOf" srcId="{A29B54EB-27DC-431A-923A-37872479458B}" destId="{C22D9DD0-B479-4EFF-8D29-86A1E4A6742C}" srcOrd="0" destOrd="0" presId="urn:microsoft.com/office/officeart/2005/8/layout/arrow5"/>
    <dgm:cxn modelId="{D3EFDEA4-F4C4-43B7-AFD9-D420088229B2}" type="presParOf" srcId="{A29B54EB-27DC-431A-923A-37872479458B}" destId="{988FAD3B-2CDD-4544-B8C7-D7A10E593E32}"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C9EEA59-3D18-4E95-ADDB-6555621CE046}"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s-ES"/>
        </a:p>
      </dgm:t>
    </dgm:pt>
    <dgm:pt modelId="{035BFF3C-13AC-413D-B260-8E148232B4FA}">
      <dgm:prSet/>
      <dgm:spPr/>
      <dgm:t>
        <a:bodyPr/>
        <a:lstStyle/>
        <a:p>
          <a:pPr rtl="0"/>
          <a:r>
            <a:rPr lang="es-ES"/>
            <a:t>Países Bajos</a:t>
          </a:r>
        </a:p>
      </dgm:t>
    </dgm:pt>
    <dgm:pt modelId="{FC4A5669-04DC-4943-942B-5811434F166A}" type="parTrans" cxnId="{B184797F-8357-4A91-8C4D-6A30F13C2BA3}">
      <dgm:prSet/>
      <dgm:spPr/>
      <dgm:t>
        <a:bodyPr/>
        <a:lstStyle/>
        <a:p>
          <a:endParaRPr lang="es-ES"/>
        </a:p>
      </dgm:t>
    </dgm:pt>
    <dgm:pt modelId="{EB8D159A-80DA-4F51-A0A1-AD88A17E742B}" type="sibTrans" cxnId="{B184797F-8357-4A91-8C4D-6A30F13C2BA3}">
      <dgm:prSet/>
      <dgm:spPr/>
      <dgm:t>
        <a:bodyPr/>
        <a:lstStyle/>
        <a:p>
          <a:endParaRPr lang="es-ES"/>
        </a:p>
      </dgm:t>
    </dgm:pt>
    <dgm:pt modelId="{46D0B186-4965-4C4B-8161-38B46555A17D}">
      <dgm:prSet/>
      <dgm:spPr/>
      <dgm:t>
        <a:bodyPr/>
        <a:lstStyle/>
        <a:p>
          <a:pPr rtl="0"/>
          <a:r>
            <a:rPr lang="es-ES"/>
            <a:t>Suecia </a:t>
          </a:r>
        </a:p>
      </dgm:t>
    </dgm:pt>
    <dgm:pt modelId="{DBC7544F-2FFB-49E8-8FB0-C0E61A732440}" type="parTrans" cxnId="{203BED78-D6A6-4F8C-9305-829FDA3E49FB}">
      <dgm:prSet/>
      <dgm:spPr/>
      <dgm:t>
        <a:bodyPr/>
        <a:lstStyle/>
        <a:p>
          <a:endParaRPr lang="es-ES"/>
        </a:p>
      </dgm:t>
    </dgm:pt>
    <dgm:pt modelId="{06C2E6C9-C4D6-4DE3-B837-89B8EB422A31}" type="sibTrans" cxnId="{203BED78-D6A6-4F8C-9305-829FDA3E49FB}">
      <dgm:prSet/>
      <dgm:spPr/>
      <dgm:t>
        <a:bodyPr/>
        <a:lstStyle/>
        <a:p>
          <a:endParaRPr lang="es-ES"/>
        </a:p>
      </dgm:t>
    </dgm:pt>
    <dgm:pt modelId="{503E2EE9-DEC8-47EA-AB52-C4B98AA0C087}">
      <dgm:prSet/>
      <dgm:spPr/>
      <dgm:t>
        <a:bodyPr/>
        <a:lstStyle/>
        <a:p>
          <a:pPr rtl="0"/>
          <a:r>
            <a:rPr lang="es-ES"/>
            <a:t>Reino Unido </a:t>
          </a:r>
        </a:p>
      </dgm:t>
    </dgm:pt>
    <dgm:pt modelId="{D3D03D98-3F0E-495F-9FF2-903154743F16}" type="parTrans" cxnId="{1ACBE299-B3FF-4C4F-915B-0909368091DF}">
      <dgm:prSet/>
      <dgm:spPr/>
      <dgm:t>
        <a:bodyPr/>
        <a:lstStyle/>
        <a:p>
          <a:endParaRPr lang="es-ES"/>
        </a:p>
      </dgm:t>
    </dgm:pt>
    <dgm:pt modelId="{782D6115-3FF1-450E-8EE0-1E651EEFB90E}" type="sibTrans" cxnId="{1ACBE299-B3FF-4C4F-915B-0909368091DF}">
      <dgm:prSet/>
      <dgm:spPr/>
      <dgm:t>
        <a:bodyPr/>
        <a:lstStyle/>
        <a:p>
          <a:endParaRPr lang="es-ES"/>
        </a:p>
      </dgm:t>
    </dgm:pt>
    <dgm:pt modelId="{BB8FB299-8BE5-43B9-AB48-C028A30CF19D}">
      <dgm:prSet/>
      <dgm:spPr/>
      <dgm:t>
        <a:bodyPr/>
        <a:lstStyle/>
        <a:p>
          <a:pPr rtl="0"/>
          <a:r>
            <a:rPr lang="es-ES"/>
            <a:t>Alemania</a:t>
          </a:r>
        </a:p>
      </dgm:t>
    </dgm:pt>
    <dgm:pt modelId="{0F7F8EC2-95A0-4046-9939-82C35C3D677E}" type="parTrans" cxnId="{36FE146C-3076-40C7-83BC-A2C7EF35F743}">
      <dgm:prSet/>
      <dgm:spPr/>
      <dgm:t>
        <a:bodyPr/>
        <a:lstStyle/>
        <a:p>
          <a:endParaRPr lang="es-ES"/>
        </a:p>
      </dgm:t>
    </dgm:pt>
    <dgm:pt modelId="{F0819C8E-5BC8-4656-85BC-4DD4EE99FD30}" type="sibTrans" cxnId="{36FE146C-3076-40C7-83BC-A2C7EF35F743}">
      <dgm:prSet/>
      <dgm:spPr/>
      <dgm:t>
        <a:bodyPr/>
        <a:lstStyle/>
        <a:p>
          <a:endParaRPr lang="es-ES"/>
        </a:p>
      </dgm:t>
    </dgm:pt>
    <dgm:pt modelId="{44ED980F-B8B6-4BF8-BD60-B8E365879489}">
      <dgm:prSet/>
      <dgm:spPr/>
      <dgm:t>
        <a:bodyPr/>
        <a:lstStyle/>
        <a:p>
          <a:pPr rtl="0"/>
          <a:r>
            <a:rPr lang="es-ES"/>
            <a:t>Francia</a:t>
          </a:r>
        </a:p>
      </dgm:t>
    </dgm:pt>
    <dgm:pt modelId="{59BE77E3-7D66-4A48-BC4A-2F5C71D5803D}" type="parTrans" cxnId="{9CBCBEED-BE47-43AD-8622-4F666DE682DA}">
      <dgm:prSet/>
      <dgm:spPr/>
      <dgm:t>
        <a:bodyPr/>
        <a:lstStyle/>
        <a:p>
          <a:endParaRPr lang="es-ES"/>
        </a:p>
      </dgm:t>
    </dgm:pt>
    <dgm:pt modelId="{CF32939A-BDD2-4BA6-B063-C4BC5A11BEE4}" type="sibTrans" cxnId="{9CBCBEED-BE47-43AD-8622-4F666DE682DA}">
      <dgm:prSet/>
      <dgm:spPr/>
      <dgm:t>
        <a:bodyPr/>
        <a:lstStyle/>
        <a:p>
          <a:endParaRPr lang="es-ES"/>
        </a:p>
      </dgm:t>
    </dgm:pt>
    <dgm:pt modelId="{BF7020D9-1AF5-40A6-A83F-22A0965CEA29}">
      <dgm:prSet/>
      <dgm:spPr/>
      <dgm:t>
        <a:bodyPr/>
        <a:lstStyle/>
        <a:p>
          <a:pPr rtl="0"/>
          <a:r>
            <a:rPr lang="es-ES"/>
            <a:t>España</a:t>
          </a:r>
        </a:p>
      </dgm:t>
    </dgm:pt>
    <dgm:pt modelId="{37EC191F-384D-48C1-9FF0-9A391C6795DD}" type="parTrans" cxnId="{4F0FF2AF-9C58-4C69-B8F1-0373D451FAA8}">
      <dgm:prSet/>
      <dgm:spPr/>
      <dgm:t>
        <a:bodyPr/>
        <a:lstStyle/>
        <a:p>
          <a:endParaRPr lang="es-ES"/>
        </a:p>
      </dgm:t>
    </dgm:pt>
    <dgm:pt modelId="{7061A188-8456-4163-99AC-AEE78A100E37}" type="sibTrans" cxnId="{4F0FF2AF-9C58-4C69-B8F1-0373D451FAA8}">
      <dgm:prSet/>
      <dgm:spPr/>
      <dgm:t>
        <a:bodyPr/>
        <a:lstStyle/>
        <a:p>
          <a:endParaRPr lang="es-ES"/>
        </a:p>
      </dgm:t>
    </dgm:pt>
    <dgm:pt modelId="{9344D14D-6CC6-4EC2-AD47-17727FA8ECCF}">
      <dgm:prSet/>
      <dgm:spPr/>
      <dgm:t>
        <a:bodyPr/>
        <a:lstStyle/>
        <a:p>
          <a:pPr rtl="0"/>
          <a:r>
            <a:rPr lang="es-ES"/>
            <a:t>Rusia</a:t>
          </a:r>
        </a:p>
      </dgm:t>
    </dgm:pt>
    <dgm:pt modelId="{72A0232F-C0FC-476D-970D-7AB4895C7545}" type="parTrans" cxnId="{836F88EA-2191-4597-B31F-ADF46406AEF5}">
      <dgm:prSet/>
      <dgm:spPr/>
      <dgm:t>
        <a:bodyPr/>
        <a:lstStyle/>
        <a:p>
          <a:endParaRPr lang="es-ES"/>
        </a:p>
      </dgm:t>
    </dgm:pt>
    <dgm:pt modelId="{4C5691EB-FCA9-4EA1-B70A-775E901BD2EF}" type="sibTrans" cxnId="{836F88EA-2191-4597-B31F-ADF46406AEF5}">
      <dgm:prSet/>
      <dgm:spPr/>
      <dgm:t>
        <a:bodyPr/>
        <a:lstStyle/>
        <a:p>
          <a:endParaRPr lang="es-ES"/>
        </a:p>
      </dgm:t>
    </dgm:pt>
    <dgm:pt modelId="{55304C00-F6DC-47C1-B84A-55A89D7B36EC}">
      <dgm:prSet/>
      <dgm:spPr/>
      <dgm:t>
        <a:bodyPr/>
        <a:lstStyle/>
        <a:p>
          <a:pPr rtl="0"/>
          <a:r>
            <a:rPr lang="es-ES"/>
            <a:t>China</a:t>
          </a:r>
        </a:p>
      </dgm:t>
    </dgm:pt>
    <dgm:pt modelId="{27142AE9-A348-4DE2-8099-BBEBBCE4C9C1}" type="parTrans" cxnId="{B828F512-FF60-432D-989E-A7FCD83E75C5}">
      <dgm:prSet/>
      <dgm:spPr/>
      <dgm:t>
        <a:bodyPr/>
        <a:lstStyle/>
        <a:p>
          <a:endParaRPr lang="es-ES"/>
        </a:p>
      </dgm:t>
    </dgm:pt>
    <dgm:pt modelId="{14D66AC2-48C9-486A-B56F-8834B6FF3517}" type="sibTrans" cxnId="{B828F512-FF60-432D-989E-A7FCD83E75C5}">
      <dgm:prSet/>
      <dgm:spPr/>
      <dgm:t>
        <a:bodyPr/>
        <a:lstStyle/>
        <a:p>
          <a:endParaRPr lang="es-ES"/>
        </a:p>
      </dgm:t>
    </dgm:pt>
    <dgm:pt modelId="{DA19FB69-A987-415D-A2C0-3ED4F8252028}">
      <dgm:prSet/>
      <dgm:spPr/>
      <dgm:t>
        <a:bodyPr/>
        <a:lstStyle/>
        <a:p>
          <a:pPr rtl="0"/>
          <a:r>
            <a:rPr lang="es-ES" dirty="0"/>
            <a:t>Estados Unidos</a:t>
          </a:r>
        </a:p>
      </dgm:t>
    </dgm:pt>
    <dgm:pt modelId="{8A8FFD3E-0ACD-4708-93AD-DD012EFB6A40}" type="parTrans" cxnId="{FF603071-1D94-4E24-A6E9-00ADEBAB26D0}">
      <dgm:prSet/>
      <dgm:spPr/>
      <dgm:t>
        <a:bodyPr/>
        <a:lstStyle/>
        <a:p>
          <a:endParaRPr lang="es-ES"/>
        </a:p>
      </dgm:t>
    </dgm:pt>
    <dgm:pt modelId="{A086F937-2EEC-4229-9600-9E262EE57936}" type="sibTrans" cxnId="{FF603071-1D94-4E24-A6E9-00ADEBAB26D0}">
      <dgm:prSet/>
      <dgm:spPr/>
      <dgm:t>
        <a:bodyPr/>
        <a:lstStyle/>
        <a:p>
          <a:endParaRPr lang="es-ES"/>
        </a:p>
      </dgm:t>
    </dgm:pt>
    <dgm:pt modelId="{4F6DEAE9-4771-4A33-B440-88C83559A4C2}">
      <dgm:prSet/>
      <dgm:spPr/>
      <dgm:t>
        <a:bodyPr/>
        <a:lstStyle/>
        <a:p>
          <a:pPr rtl="0"/>
          <a:r>
            <a:rPr lang="es-ES" dirty="0"/>
            <a:t>México (2014-2018)</a:t>
          </a:r>
        </a:p>
      </dgm:t>
    </dgm:pt>
    <dgm:pt modelId="{67EC92F3-EF3D-4790-83F9-E0DD9E75CB0F}" type="parTrans" cxnId="{A39802A5-E271-42CE-A4F5-62B9A871ADA9}">
      <dgm:prSet/>
      <dgm:spPr/>
      <dgm:t>
        <a:bodyPr/>
        <a:lstStyle/>
        <a:p>
          <a:endParaRPr lang="es-ES"/>
        </a:p>
      </dgm:t>
    </dgm:pt>
    <dgm:pt modelId="{C9749CE1-A512-4F23-9D90-19D9DC79F460}" type="sibTrans" cxnId="{A39802A5-E271-42CE-A4F5-62B9A871ADA9}">
      <dgm:prSet/>
      <dgm:spPr/>
      <dgm:t>
        <a:bodyPr/>
        <a:lstStyle/>
        <a:p>
          <a:endParaRPr lang="es-ES"/>
        </a:p>
      </dgm:t>
    </dgm:pt>
    <dgm:pt modelId="{0022C592-936C-4E3C-9860-7C146F3E1528}" type="pres">
      <dgm:prSet presAssocID="{6C9EEA59-3D18-4E95-ADDB-6555621CE046}" presName="compositeShape" presStyleCnt="0">
        <dgm:presLayoutVars>
          <dgm:dir/>
          <dgm:resizeHandles/>
        </dgm:presLayoutVars>
      </dgm:prSet>
      <dgm:spPr/>
    </dgm:pt>
    <dgm:pt modelId="{8EB0F056-F4BD-4325-ABB9-D8C1F7B3265B}" type="pres">
      <dgm:prSet presAssocID="{6C9EEA59-3D18-4E95-ADDB-6555621CE046}" presName="pyramid" presStyleLbl="node1" presStyleIdx="0" presStyleCnt="1"/>
      <dgm:spPr/>
    </dgm:pt>
    <dgm:pt modelId="{BFFA8DA8-C9F0-4D38-BB64-1CDB21C194FB}" type="pres">
      <dgm:prSet presAssocID="{6C9EEA59-3D18-4E95-ADDB-6555621CE046}" presName="theList" presStyleCnt="0"/>
      <dgm:spPr/>
    </dgm:pt>
    <dgm:pt modelId="{DFF15D54-4F3D-4441-B6F4-DEB5CBEA9B34}" type="pres">
      <dgm:prSet presAssocID="{035BFF3C-13AC-413D-B260-8E148232B4FA}" presName="aNode" presStyleLbl="fgAcc1" presStyleIdx="0" presStyleCnt="10">
        <dgm:presLayoutVars>
          <dgm:bulletEnabled val="1"/>
        </dgm:presLayoutVars>
      </dgm:prSet>
      <dgm:spPr/>
    </dgm:pt>
    <dgm:pt modelId="{35A0AE50-34F2-4291-A26A-769F79720872}" type="pres">
      <dgm:prSet presAssocID="{035BFF3C-13AC-413D-B260-8E148232B4FA}" presName="aSpace" presStyleCnt="0"/>
      <dgm:spPr/>
    </dgm:pt>
    <dgm:pt modelId="{743B288D-3D0A-4D5D-BE1B-5D73FE6B67B0}" type="pres">
      <dgm:prSet presAssocID="{46D0B186-4965-4C4B-8161-38B46555A17D}" presName="aNode" presStyleLbl="fgAcc1" presStyleIdx="1" presStyleCnt="10">
        <dgm:presLayoutVars>
          <dgm:bulletEnabled val="1"/>
        </dgm:presLayoutVars>
      </dgm:prSet>
      <dgm:spPr/>
    </dgm:pt>
    <dgm:pt modelId="{7F7E6C11-9F20-427D-8B06-C0198AA584C1}" type="pres">
      <dgm:prSet presAssocID="{46D0B186-4965-4C4B-8161-38B46555A17D}" presName="aSpace" presStyleCnt="0"/>
      <dgm:spPr/>
    </dgm:pt>
    <dgm:pt modelId="{F75A2E8B-127A-480A-93B0-8EF2F7557DE6}" type="pres">
      <dgm:prSet presAssocID="{503E2EE9-DEC8-47EA-AB52-C4B98AA0C087}" presName="aNode" presStyleLbl="fgAcc1" presStyleIdx="2" presStyleCnt="10">
        <dgm:presLayoutVars>
          <dgm:bulletEnabled val="1"/>
        </dgm:presLayoutVars>
      </dgm:prSet>
      <dgm:spPr/>
    </dgm:pt>
    <dgm:pt modelId="{32254DB6-4A7C-4FC5-9D48-BC847ABC0D2F}" type="pres">
      <dgm:prSet presAssocID="{503E2EE9-DEC8-47EA-AB52-C4B98AA0C087}" presName="aSpace" presStyleCnt="0"/>
      <dgm:spPr/>
    </dgm:pt>
    <dgm:pt modelId="{A2211621-4A5A-4D76-B456-171FEAC11312}" type="pres">
      <dgm:prSet presAssocID="{BB8FB299-8BE5-43B9-AB48-C028A30CF19D}" presName="aNode" presStyleLbl="fgAcc1" presStyleIdx="3" presStyleCnt="10">
        <dgm:presLayoutVars>
          <dgm:bulletEnabled val="1"/>
        </dgm:presLayoutVars>
      </dgm:prSet>
      <dgm:spPr/>
    </dgm:pt>
    <dgm:pt modelId="{86F9B43F-DB2D-4D18-93C7-A3380E343E3C}" type="pres">
      <dgm:prSet presAssocID="{BB8FB299-8BE5-43B9-AB48-C028A30CF19D}" presName="aSpace" presStyleCnt="0"/>
      <dgm:spPr/>
    </dgm:pt>
    <dgm:pt modelId="{8BE62AE2-2D5B-48BC-9913-59E374A1D703}" type="pres">
      <dgm:prSet presAssocID="{44ED980F-B8B6-4BF8-BD60-B8E365879489}" presName="aNode" presStyleLbl="fgAcc1" presStyleIdx="4" presStyleCnt="10">
        <dgm:presLayoutVars>
          <dgm:bulletEnabled val="1"/>
        </dgm:presLayoutVars>
      </dgm:prSet>
      <dgm:spPr/>
    </dgm:pt>
    <dgm:pt modelId="{E334946A-F184-43E3-9BF1-2B793D17F3BE}" type="pres">
      <dgm:prSet presAssocID="{44ED980F-B8B6-4BF8-BD60-B8E365879489}" presName="aSpace" presStyleCnt="0"/>
      <dgm:spPr/>
    </dgm:pt>
    <dgm:pt modelId="{41DC54AC-03E5-4AF3-BEF1-056E4C2B781F}" type="pres">
      <dgm:prSet presAssocID="{BF7020D9-1AF5-40A6-A83F-22A0965CEA29}" presName="aNode" presStyleLbl="fgAcc1" presStyleIdx="5" presStyleCnt="10">
        <dgm:presLayoutVars>
          <dgm:bulletEnabled val="1"/>
        </dgm:presLayoutVars>
      </dgm:prSet>
      <dgm:spPr/>
    </dgm:pt>
    <dgm:pt modelId="{8C141736-5A30-4922-9F31-EA20B89269A1}" type="pres">
      <dgm:prSet presAssocID="{BF7020D9-1AF5-40A6-A83F-22A0965CEA29}" presName="aSpace" presStyleCnt="0"/>
      <dgm:spPr/>
    </dgm:pt>
    <dgm:pt modelId="{633649C5-00D2-42BA-AE31-292D72B33279}" type="pres">
      <dgm:prSet presAssocID="{9344D14D-6CC6-4EC2-AD47-17727FA8ECCF}" presName="aNode" presStyleLbl="fgAcc1" presStyleIdx="6" presStyleCnt="10">
        <dgm:presLayoutVars>
          <dgm:bulletEnabled val="1"/>
        </dgm:presLayoutVars>
      </dgm:prSet>
      <dgm:spPr/>
    </dgm:pt>
    <dgm:pt modelId="{283D0B41-5059-4F4E-8A9E-3662E34A5920}" type="pres">
      <dgm:prSet presAssocID="{9344D14D-6CC6-4EC2-AD47-17727FA8ECCF}" presName="aSpace" presStyleCnt="0"/>
      <dgm:spPr/>
    </dgm:pt>
    <dgm:pt modelId="{7198DB10-D80C-431C-A54F-DCF8C7A1BC2F}" type="pres">
      <dgm:prSet presAssocID="{55304C00-F6DC-47C1-B84A-55A89D7B36EC}" presName="aNode" presStyleLbl="fgAcc1" presStyleIdx="7" presStyleCnt="10">
        <dgm:presLayoutVars>
          <dgm:bulletEnabled val="1"/>
        </dgm:presLayoutVars>
      </dgm:prSet>
      <dgm:spPr/>
    </dgm:pt>
    <dgm:pt modelId="{3EDC290D-A29F-4559-A0AE-A4EBF959FBB5}" type="pres">
      <dgm:prSet presAssocID="{55304C00-F6DC-47C1-B84A-55A89D7B36EC}" presName="aSpace" presStyleCnt="0"/>
      <dgm:spPr/>
    </dgm:pt>
    <dgm:pt modelId="{E5E88D85-DF67-4A1F-8249-09322DF51618}" type="pres">
      <dgm:prSet presAssocID="{DA19FB69-A987-415D-A2C0-3ED4F8252028}" presName="aNode" presStyleLbl="fgAcc1" presStyleIdx="8" presStyleCnt="10">
        <dgm:presLayoutVars>
          <dgm:bulletEnabled val="1"/>
        </dgm:presLayoutVars>
      </dgm:prSet>
      <dgm:spPr/>
    </dgm:pt>
    <dgm:pt modelId="{8E285769-7F1D-4090-B7C8-91DA356DE5BE}" type="pres">
      <dgm:prSet presAssocID="{DA19FB69-A987-415D-A2C0-3ED4F8252028}" presName="aSpace" presStyleCnt="0"/>
      <dgm:spPr/>
    </dgm:pt>
    <dgm:pt modelId="{2D35A3E7-8D9E-448F-9952-13477970A27B}" type="pres">
      <dgm:prSet presAssocID="{4F6DEAE9-4771-4A33-B440-88C83559A4C2}" presName="aNode" presStyleLbl="fgAcc1" presStyleIdx="9" presStyleCnt="10">
        <dgm:presLayoutVars>
          <dgm:bulletEnabled val="1"/>
        </dgm:presLayoutVars>
      </dgm:prSet>
      <dgm:spPr/>
    </dgm:pt>
    <dgm:pt modelId="{A277F8CC-64A8-42AF-A046-385FFBB7E0BF}" type="pres">
      <dgm:prSet presAssocID="{4F6DEAE9-4771-4A33-B440-88C83559A4C2}" presName="aSpace" presStyleCnt="0"/>
      <dgm:spPr/>
    </dgm:pt>
  </dgm:ptLst>
  <dgm:cxnLst>
    <dgm:cxn modelId="{EF458603-17F8-4C62-B290-17555F499217}" type="presOf" srcId="{6C9EEA59-3D18-4E95-ADDB-6555621CE046}" destId="{0022C592-936C-4E3C-9860-7C146F3E1528}" srcOrd="0" destOrd="0" presId="urn:microsoft.com/office/officeart/2005/8/layout/pyramid2"/>
    <dgm:cxn modelId="{B828F512-FF60-432D-989E-A7FCD83E75C5}" srcId="{6C9EEA59-3D18-4E95-ADDB-6555621CE046}" destId="{55304C00-F6DC-47C1-B84A-55A89D7B36EC}" srcOrd="7" destOrd="0" parTransId="{27142AE9-A348-4DE2-8099-BBEBBCE4C9C1}" sibTransId="{14D66AC2-48C9-486A-B56F-8834B6FF3517}"/>
    <dgm:cxn modelId="{CA031815-7AC1-4E66-A8BC-79F5ACDEC338}" type="presOf" srcId="{9344D14D-6CC6-4EC2-AD47-17727FA8ECCF}" destId="{633649C5-00D2-42BA-AE31-292D72B33279}" srcOrd="0" destOrd="0" presId="urn:microsoft.com/office/officeart/2005/8/layout/pyramid2"/>
    <dgm:cxn modelId="{A8575434-2F7F-48F1-AD69-62A3DDD1E170}" type="presOf" srcId="{55304C00-F6DC-47C1-B84A-55A89D7B36EC}" destId="{7198DB10-D80C-431C-A54F-DCF8C7A1BC2F}" srcOrd="0" destOrd="0" presId="urn:microsoft.com/office/officeart/2005/8/layout/pyramid2"/>
    <dgm:cxn modelId="{36FE146C-3076-40C7-83BC-A2C7EF35F743}" srcId="{6C9EEA59-3D18-4E95-ADDB-6555621CE046}" destId="{BB8FB299-8BE5-43B9-AB48-C028A30CF19D}" srcOrd="3" destOrd="0" parTransId="{0F7F8EC2-95A0-4046-9939-82C35C3D677E}" sibTransId="{F0819C8E-5BC8-4656-85BC-4DD4EE99FD30}"/>
    <dgm:cxn modelId="{FF603071-1D94-4E24-A6E9-00ADEBAB26D0}" srcId="{6C9EEA59-3D18-4E95-ADDB-6555621CE046}" destId="{DA19FB69-A987-415D-A2C0-3ED4F8252028}" srcOrd="8" destOrd="0" parTransId="{8A8FFD3E-0ACD-4708-93AD-DD012EFB6A40}" sibTransId="{A086F937-2EEC-4229-9600-9E262EE57936}"/>
    <dgm:cxn modelId="{203BED78-D6A6-4F8C-9305-829FDA3E49FB}" srcId="{6C9EEA59-3D18-4E95-ADDB-6555621CE046}" destId="{46D0B186-4965-4C4B-8161-38B46555A17D}" srcOrd="1" destOrd="0" parTransId="{DBC7544F-2FFB-49E8-8FB0-C0E61A732440}" sibTransId="{06C2E6C9-C4D6-4DE3-B837-89B8EB422A31}"/>
    <dgm:cxn modelId="{59951F7F-444A-48BE-9133-4E2C1A879684}" type="presOf" srcId="{DA19FB69-A987-415D-A2C0-3ED4F8252028}" destId="{E5E88D85-DF67-4A1F-8249-09322DF51618}" srcOrd="0" destOrd="0" presId="urn:microsoft.com/office/officeart/2005/8/layout/pyramid2"/>
    <dgm:cxn modelId="{B184797F-8357-4A91-8C4D-6A30F13C2BA3}" srcId="{6C9EEA59-3D18-4E95-ADDB-6555621CE046}" destId="{035BFF3C-13AC-413D-B260-8E148232B4FA}" srcOrd="0" destOrd="0" parTransId="{FC4A5669-04DC-4943-942B-5811434F166A}" sibTransId="{EB8D159A-80DA-4F51-A0A1-AD88A17E742B}"/>
    <dgm:cxn modelId="{B65E4598-F875-440E-A8AD-436EB9620945}" type="presOf" srcId="{4F6DEAE9-4771-4A33-B440-88C83559A4C2}" destId="{2D35A3E7-8D9E-448F-9952-13477970A27B}" srcOrd="0" destOrd="0" presId="urn:microsoft.com/office/officeart/2005/8/layout/pyramid2"/>
    <dgm:cxn modelId="{1ACBE299-B3FF-4C4F-915B-0909368091DF}" srcId="{6C9EEA59-3D18-4E95-ADDB-6555621CE046}" destId="{503E2EE9-DEC8-47EA-AB52-C4B98AA0C087}" srcOrd="2" destOrd="0" parTransId="{D3D03D98-3F0E-495F-9FF2-903154743F16}" sibTransId="{782D6115-3FF1-450E-8EE0-1E651EEFB90E}"/>
    <dgm:cxn modelId="{E8421CA3-D868-498E-BE8D-292A77D3137F}" type="presOf" srcId="{503E2EE9-DEC8-47EA-AB52-C4B98AA0C087}" destId="{F75A2E8B-127A-480A-93B0-8EF2F7557DE6}" srcOrd="0" destOrd="0" presId="urn:microsoft.com/office/officeart/2005/8/layout/pyramid2"/>
    <dgm:cxn modelId="{A39802A5-E271-42CE-A4F5-62B9A871ADA9}" srcId="{6C9EEA59-3D18-4E95-ADDB-6555621CE046}" destId="{4F6DEAE9-4771-4A33-B440-88C83559A4C2}" srcOrd="9" destOrd="0" parTransId="{67EC92F3-EF3D-4790-83F9-E0DD9E75CB0F}" sibTransId="{C9749CE1-A512-4F23-9D90-19D9DC79F460}"/>
    <dgm:cxn modelId="{4F0FF2AF-9C58-4C69-B8F1-0373D451FAA8}" srcId="{6C9EEA59-3D18-4E95-ADDB-6555621CE046}" destId="{BF7020D9-1AF5-40A6-A83F-22A0965CEA29}" srcOrd="5" destOrd="0" parTransId="{37EC191F-384D-48C1-9FF0-9A391C6795DD}" sibTransId="{7061A188-8456-4163-99AC-AEE78A100E37}"/>
    <dgm:cxn modelId="{6E278DD0-979E-46B2-BE87-7F961E55E3AC}" type="presOf" srcId="{BF7020D9-1AF5-40A6-A83F-22A0965CEA29}" destId="{41DC54AC-03E5-4AF3-BEF1-056E4C2B781F}" srcOrd="0" destOrd="0" presId="urn:microsoft.com/office/officeart/2005/8/layout/pyramid2"/>
    <dgm:cxn modelId="{A88EC6DB-35F1-4A79-8C00-AB911253D9F3}" type="presOf" srcId="{46D0B186-4965-4C4B-8161-38B46555A17D}" destId="{743B288D-3D0A-4D5D-BE1B-5D73FE6B67B0}" srcOrd="0" destOrd="0" presId="urn:microsoft.com/office/officeart/2005/8/layout/pyramid2"/>
    <dgm:cxn modelId="{A85C2CDE-4A87-436C-8D45-ECA16600AD21}" type="presOf" srcId="{44ED980F-B8B6-4BF8-BD60-B8E365879489}" destId="{8BE62AE2-2D5B-48BC-9913-59E374A1D703}" srcOrd="0" destOrd="0" presId="urn:microsoft.com/office/officeart/2005/8/layout/pyramid2"/>
    <dgm:cxn modelId="{D8BF2EE0-9A0A-4AFC-B883-E3914DC7EC28}" type="presOf" srcId="{035BFF3C-13AC-413D-B260-8E148232B4FA}" destId="{DFF15D54-4F3D-4441-B6F4-DEB5CBEA9B34}" srcOrd="0" destOrd="0" presId="urn:microsoft.com/office/officeart/2005/8/layout/pyramid2"/>
    <dgm:cxn modelId="{836F88EA-2191-4597-B31F-ADF46406AEF5}" srcId="{6C9EEA59-3D18-4E95-ADDB-6555621CE046}" destId="{9344D14D-6CC6-4EC2-AD47-17727FA8ECCF}" srcOrd="6" destOrd="0" parTransId="{72A0232F-C0FC-476D-970D-7AB4895C7545}" sibTransId="{4C5691EB-FCA9-4EA1-B70A-775E901BD2EF}"/>
    <dgm:cxn modelId="{9CBCBEED-BE47-43AD-8622-4F666DE682DA}" srcId="{6C9EEA59-3D18-4E95-ADDB-6555621CE046}" destId="{44ED980F-B8B6-4BF8-BD60-B8E365879489}" srcOrd="4" destOrd="0" parTransId="{59BE77E3-7D66-4A48-BC4A-2F5C71D5803D}" sibTransId="{CF32939A-BDD2-4BA6-B063-C4BC5A11BEE4}"/>
    <dgm:cxn modelId="{B36192F9-1FA6-4CF4-972D-6B625C32516D}" type="presOf" srcId="{BB8FB299-8BE5-43B9-AB48-C028A30CF19D}" destId="{A2211621-4A5A-4D76-B456-171FEAC11312}" srcOrd="0" destOrd="0" presId="urn:microsoft.com/office/officeart/2005/8/layout/pyramid2"/>
    <dgm:cxn modelId="{3569A99A-1921-47CB-9C56-BAF8510021A2}" type="presParOf" srcId="{0022C592-936C-4E3C-9860-7C146F3E1528}" destId="{8EB0F056-F4BD-4325-ABB9-D8C1F7B3265B}" srcOrd="0" destOrd="0" presId="urn:microsoft.com/office/officeart/2005/8/layout/pyramid2"/>
    <dgm:cxn modelId="{A4EC847C-4271-42E7-8E29-A2BF9C63CD99}" type="presParOf" srcId="{0022C592-936C-4E3C-9860-7C146F3E1528}" destId="{BFFA8DA8-C9F0-4D38-BB64-1CDB21C194FB}" srcOrd="1" destOrd="0" presId="urn:microsoft.com/office/officeart/2005/8/layout/pyramid2"/>
    <dgm:cxn modelId="{1A319E47-BF2E-47D0-A18E-B3C459AE91EB}" type="presParOf" srcId="{BFFA8DA8-C9F0-4D38-BB64-1CDB21C194FB}" destId="{DFF15D54-4F3D-4441-B6F4-DEB5CBEA9B34}" srcOrd="0" destOrd="0" presId="urn:microsoft.com/office/officeart/2005/8/layout/pyramid2"/>
    <dgm:cxn modelId="{DB2621D0-55A8-42A6-9A34-21C948F51A96}" type="presParOf" srcId="{BFFA8DA8-C9F0-4D38-BB64-1CDB21C194FB}" destId="{35A0AE50-34F2-4291-A26A-769F79720872}" srcOrd="1" destOrd="0" presId="urn:microsoft.com/office/officeart/2005/8/layout/pyramid2"/>
    <dgm:cxn modelId="{A2D908C7-62AC-4BC3-B767-24EB4979CC2E}" type="presParOf" srcId="{BFFA8DA8-C9F0-4D38-BB64-1CDB21C194FB}" destId="{743B288D-3D0A-4D5D-BE1B-5D73FE6B67B0}" srcOrd="2" destOrd="0" presId="urn:microsoft.com/office/officeart/2005/8/layout/pyramid2"/>
    <dgm:cxn modelId="{6424C3C6-6F66-4A47-911F-403E820841F9}" type="presParOf" srcId="{BFFA8DA8-C9F0-4D38-BB64-1CDB21C194FB}" destId="{7F7E6C11-9F20-427D-8B06-C0198AA584C1}" srcOrd="3" destOrd="0" presId="urn:microsoft.com/office/officeart/2005/8/layout/pyramid2"/>
    <dgm:cxn modelId="{9406AC2D-C930-4E15-9E11-6E8BAA34FBB9}" type="presParOf" srcId="{BFFA8DA8-C9F0-4D38-BB64-1CDB21C194FB}" destId="{F75A2E8B-127A-480A-93B0-8EF2F7557DE6}" srcOrd="4" destOrd="0" presId="urn:microsoft.com/office/officeart/2005/8/layout/pyramid2"/>
    <dgm:cxn modelId="{A2017CC3-DF05-4D88-8754-98733BE9C762}" type="presParOf" srcId="{BFFA8DA8-C9F0-4D38-BB64-1CDB21C194FB}" destId="{32254DB6-4A7C-4FC5-9D48-BC847ABC0D2F}" srcOrd="5" destOrd="0" presId="urn:microsoft.com/office/officeart/2005/8/layout/pyramid2"/>
    <dgm:cxn modelId="{E89B8DB3-42FE-4C7A-A744-415726023521}" type="presParOf" srcId="{BFFA8DA8-C9F0-4D38-BB64-1CDB21C194FB}" destId="{A2211621-4A5A-4D76-B456-171FEAC11312}" srcOrd="6" destOrd="0" presId="urn:microsoft.com/office/officeart/2005/8/layout/pyramid2"/>
    <dgm:cxn modelId="{24BC1DF4-E848-4E61-9824-6970CAB57278}" type="presParOf" srcId="{BFFA8DA8-C9F0-4D38-BB64-1CDB21C194FB}" destId="{86F9B43F-DB2D-4D18-93C7-A3380E343E3C}" srcOrd="7" destOrd="0" presId="urn:microsoft.com/office/officeart/2005/8/layout/pyramid2"/>
    <dgm:cxn modelId="{73C58868-4450-4659-A433-85EE8E77502A}" type="presParOf" srcId="{BFFA8DA8-C9F0-4D38-BB64-1CDB21C194FB}" destId="{8BE62AE2-2D5B-48BC-9913-59E374A1D703}" srcOrd="8" destOrd="0" presId="urn:microsoft.com/office/officeart/2005/8/layout/pyramid2"/>
    <dgm:cxn modelId="{5275F5FF-ABAE-4CFD-B446-1736C7F40EFF}" type="presParOf" srcId="{BFFA8DA8-C9F0-4D38-BB64-1CDB21C194FB}" destId="{E334946A-F184-43E3-9BF1-2B793D17F3BE}" srcOrd="9" destOrd="0" presId="urn:microsoft.com/office/officeart/2005/8/layout/pyramid2"/>
    <dgm:cxn modelId="{33E2B398-F90F-43B6-BFA2-A25D165FB557}" type="presParOf" srcId="{BFFA8DA8-C9F0-4D38-BB64-1CDB21C194FB}" destId="{41DC54AC-03E5-4AF3-BEF1-056E4C2B781F}" srcOrd="10" destOrd="0" presId="urn:microsoft.com/office/officeart/2005/8/layout/pyramid2"/>
    <dgm:cxn modelId="{0D740142-B0EF-47E0-81CB-AF20FF4BB9CB}" type="presParOf" srcId="{BFFA8DA8-C9F0-4D38-BB64-1CDB21C194FB}" destId="{8C141736-5A30-4922-9F31-EA20B89269A1}" srcOrd="11" destOrd="0" presId="urn:microsoft.com/office/officeart/2005/8/layout/pyramid2"/>
    <dgm:cxn modelId="{EFA9BA21-0321-44E9-987F-F95CB4BF4B7F}" type="presParOf" srcId="{BFFA8DA8-C9F0-4D38-BB64-1CDB21C194FB}" destId="{633649C5-00D2-42BA-AE31-292D72B33279}" srcOrd="12" destOrd="0" presId="urn:microsoft.com/office/officeart/2005/8/layout/pyramid2"/>
    <dgm:cxn modelId="{73D2283B-FE13-4EDA-8CE1-6838FEA406EE}" type="presParOf" srcId="{BFFA8DA8-C9F0-4D38-BB64-1CDB21C194FB}" destId="{283D0B41-5059-4F4E-8A9E-3662E34A5920}" srcOrd="13" destOrd="0" presId="urn:microsoft.com/office/officeart/2005/8/layout/pyramid2"/>
    <dgm:cxn modelId="{8B730F3B-66F0-4954-8818-E1CA7868FE2B}" type="presParOf" srcId="{BFFA8DA8-C9F0-4D38-BB64-1CDB21C194FB}" destId="{7198DB10-D80C-431C-A54F-DCF8C7A1BC2F}" srcOrd="14" destOrd="0" presId="urn:microsoft.com/office/officeart/2005/8/layout/pyramid2"/>
    <dgm:cxn modelId="{63310A19-D3CD-4370-9D3E-EB1DCCD59D29}" type="presParOf" srcId="{BFFA8DA8-C9F0-4D38-BB64-1CDB21C194FB}" destId="{3EDC290D-A29F-4559-A0AE-A4EBF959FBB5}" srcOrd="15" destOrd="0" presId="urn:microsoft.com/office/officeart/2005/8/layout/pyramid2"/>
    <dgm:cxn modelId="{FC7B7AC7-D6AA-47A9-9184-830AAC80F24D}" type="presParOf" srcId="{BFFA8DA8-C9F0-4D38-BB64-1CDB21C194FB}" destId="{E5E88D85-DF67-4A1F-8249-09322DF51618}" srcOrd="16" destOrd="0" presId="urn:microsoft.com/office/officeart/2005/8/layout/pyramid2"/>
    <dgm:cxn modelId="{3401FB84-0498-4BBB-968C-801EAA5D453A}" type="presParOf" srcId="{BFFA8DA8-C9F0-4D38-BB64-1CDB21C194FB}" destId="{8E285769-7F1D-4090-B7C8-91DA356DE5BE}" srcOrd="17" destOrd="0" presId="urn:microsoft.com/office/officeart/2005/8/layout/pyramid2"/>
    <dgm:cxn modelId="{D5B1A884-B791-45A4-BBDE-66CE7C71669A}" type="presParOf" srcId="{BFFA8DA8-C9F0-4D38-BB64-1CDB21C194FB}" destId="{2D35A3E7-8D9E-448F-9952-13477970A27B}" srcOrd="18" destOrd="0" presId="urn:microsoft.com/office/officeart/2005/8/layout/pyramid2"/>
    <dgm:cxn modelId="{D07B05C5-3AEA-43AB-9FC0-78689A69FA52}" type="presParOf" srcId="{BFFA8DA8-C9F0-4D38-BB64-1CDB21C194FB}" destId="{A277F8CC-64A8-42AF-A046-385FFBB7E0BF}" srcOrd="19"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6862850-30FC-492A-9324-B464DF991D0F}"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s-ES"/>
        </a:p>
      </dgm:t>
    </dgm:pt>
    <dgm:pt modelId="{EF510F1C-782B-4125-8D3F-92BC18921DDB}">
      <dgm:prSet/>
      <dgm:spPr/>
      <dgm:t>
        <a:bodyPr/>
        <a:lstStyle/>
        <a:p>
          <a:pPr rtl="0"/>
          <a:r>
            <a:rPr lang="en-US"/>
            <a:t>Set up steering committee </a:t>
          </a:r>
          <a:br>
            <a:rPr lang="en-US"/>
          </a:br>
          <a:r>
            <a:rPr lang="en-US"/>
            <a:t>(if different from </a:t>
          </a:r>
          <a:br>
            <a:rPr lang="en-US"/>
          </a:br>
          <a:r>
            <a:rPr lang="en-US"/>
            <a:t>national security policy </a:t>
          </a:r>
          <a:br>
            <a:rPr lang="en-US"/>
          </a:br>
          <a:r>
            <a:rPr lang="en-US"/>
            <a:t>steering committee)</a:t>
          </a:r>
          <a:endParaRPr lang="es-ES"/>
        </a:p>
      </dgm:t>
    </dgm:pt>
    <dgm:pt modelId="{A619E278-6F79-47A6-B8D5-E4E602BE45BC}" type="parTrans" cxnId="{703C41D6-4CFC-4E9D-BF3B-EFCFAA6A5000}">
      <dgm:prSet/>
      <dgm:spPr/>
      <dgm:t>
        <a:bodyPr/>
        <a:lstStyle/>
        <a:p>
          <a:endParaRPr lang="es-ES"/>
        </a:p>
      </dgm:t>
    </dgm:pt>
    <dgm:pt modelId="{F3C9191B-A080-421C-9C87-F3FD37EACB40}" type="sibTrans" cxnId="{703C41D6-4CFC-4E9D-BF3B-EFCFAA6A5000}">
      <dgm:prSet/>
      <dgm:spPr/>
      <dgm:t>
        <a:bodyPr/>
        <a:lstStyle/>
        <a:p>
          <a:endParaRPr lang="es-ES"/>
        </a:p>
      </dgm:t>
    </dgm:pt>
    <dgm:pt modelId="{7C74D78E-3016-485E-8CB4-A92BD9C28CD2}">
      <dgm:prSet/>
      <dgm:spPr/>
      <dgm:t>
        <a:bodyPr/>
        <a:lstStyle/>
        <a:p>
          <a:pPr rtl="0"/>
          <a:r>
            <a:rPr lang="en-US"/>
            <a:t>Conduct further national</a:t>
          </a:r>
          <a:br>
            <a:rPr lang="en-US"/>
          </a:br>
          <a:r>
            <a:rPr lang="en-US"/>
            <a:t>dialogue on the means </a:t>
          </a:r>
          <a:br>
            <a:rPr lang="en-US"/>
          </a:br>
          <a:r>
            <a:rPr lang="en-US"/>
            <a:t>to meet the vision and </a:t>
          </a:r>
          <a:br>
            <a:rPr lang="en-US"/>
          </a:br>
          <a:r>
            <a:rPr lang="en-US"/>
            <a:t>objectives outlined </a:t>
          </a:r>
          <a:br>
            <a:rPr lang="en-US"/>
          </a:br>
          <a:r>
            <a:rPr lang="en-US"/>
            <a:t>in the NSP</a:t>
          </a:r>
          <a:endParaRPr lang="es-ES"/>
        </a:p>
      </dgm:t>
    </dgm:pt>
    <dgm:pt modelId="{15F422D0-D0B5-4238-9C38-C9933F39AF95}" type="parTrans" cxnId="{027316A9-A749-4E43-B02F-4A1069D9DC8C}">
      <dgm:prSet/>
      <dgm:spPr/>
      <dgm:t>
        <a:bodyPr/>
        <a:lstStyle/>
        <a:p>
          <a:endParaRPr lang="es-ES"/>
        </a:p>
      </dgm:t>
    </dgm:pt>
    <dgm:pt modelId="{8D53AE56-2233-4ED1-A07B-5C6F13A8A165}" type="sibTrans" cxnId="{027316A9-A749-4E43-B02F-4A1069D9DC8C}">
      <dgm:prSet/>
      <dgm:spPr/>
      <dgm:t>
        <a:bodyPr/>
        <a:lstStyle/>
        <a:p>
          <a:endParaRPr lang="es-ES"/>
        </a:p>
      </dgm:t>
    </dgm:pt>
    <dgm:pt modelId="{3EA9748F-208D-4BF7-B929-7100B67663F5}">
      <dgm:prSet/>
      <dgm:spPr/>
      <dgm:t>
        <a:bodyPr/>
        <a:lstStyle/>
        <a:p>
          <a:pPr rtl="0"/>
          <a:r>
            <a:rPr lang="en-US"/>
            <a:t>Establish a national security </a:t>
          </a:r>
          <a:br>
            <a:rPr lang="en-US"/>
          </a:br>
          <a:r>
            <a:rPr lang="en-US"/>
            <a:t>forum composed of </a:t>
          </a:r>
          <a:br>
            <a:rPr lang="en-US"/>
          </a:br>
          <a:r>
            <a:rPr lang="en-US"/>
            <a:t>representatives from </a:t>
          </a:r>
          <a:br>
            <a:rPr lang="en-US"/>
          </a:br>
          <a:r>
            <a:rPr lang="en-US"/>
            <a:t>government and academia</a:t>
          </a:r>
          <a:br>
            <a:rPr lang="en-US"/>
          </a:br>
          <a:r>
            <a:rPr lang="en-US"/>
            <a:t>to exchange ideas on</a:t>
          </a:r>
          <a:br>
            <a:rPr lang="en-US"/>
          </a:br>
          <a:r>
            <a:rPr lang="en-US"/>
            <a:t>strategy development</a:t>
          </a:r>
          <a:endParaRPr lang="es-ES"/>
        </a:p>
      </dgm:t>
    </dgm:pt>
    <dgm:pt modelId="{0404BD83-7FE2-4D4F-8121-17129F2FDC3A}" type="parTrans" cxnId="{DD602358-D897-41E1-B322-B762C6454738}">
      <dgm:prSet/>
      <dgm:spPr/>
      <dgm:t>
        <a:bodyPr/>
        <a:lstStyle/>
        <a:p>
          <a:endParaRPr lang="es-ES"/>
        </a:p>
      </dgm:t>
    </dgm:pt>
    <dgm:pt modelId="{12B5659A-713A-4537-9AA9-423384C39E3C}" type="sibTrans" cxnId="{DD602358-D897-41E1-B322-B762C6454738}">
      <dgm:prSet/>
      <dgm:spPr/>
      <dgm:t>
        <a:bodyPr/>
        <a:lstStyle/>
        <a:p>
          <a:endParaRPr lang="es-ES"/>
        </a:p>
      </dgm:t>
    </dgm:pt>
    <dgm:pt modelId="{34B3EBAA-56B8-4BAF-9433-850DBD0B12D9}">
      <dgm:prSet/>
      <dgm:spPr/>
      <dgm:t>
        <a:bodyPr/>
        <a:lstStyle/>
        <a:p>
          <a:pPr rtl="0"/>
          <a:r>
            <a:rPr lang="en-US"/>
            <a:t>Decide on key </a:t>
          </a:r>
          <a:br>
            <a:rPr lang="en-US"/>
          </a:br>
          <a:r>
            <a:rPr lang="en-US"/>
            <a:t>priorities, lead actors, </a:t>
          </a:r>
          <a:br>
            <a:rPr lang="en-US"/>
          </a:br>
          <a:r>
            <a:rPr lang="en-US"/>
            <a:t>coordination mechanisms, </a:t>
          </a:r>
          <a:br>
            <a:rPr lang="en-US"/>
          </a:br>
          <a:r>
            <a:rPr lang="en-US"/>
            <a:t>and human and financial </a:t>
          </a:r>
          <a:br>
            <a:rPr lang="en-US"/>
          </a:br>
          <a:r>
            <a:rPr lang="en-US"/>
            <a:t>resource needs</a:t>
          </a:r>
          <a:endParaRPr lang="es-ES"/>
        </a:p>
      </dgm:t>
    </dgm:pt>
    <dgm:pt modelId="{6D717C8C-D11B-49A3-8C28-E89B779997EE}" type="parTrans" cxnId="{EE655A2F-C1F0-4A5C-81A1-2921344AF334}">
      <dgm:prSet/>
      <dgm:spPr/>
      <dgm:t>
        <a:bodyPr/>
        <a:lstStyle/>
        <a:p>
          <a:endParaRPr lang="es-ES"/>
        </a:p>
      </dgm:t>
    </dgm:pt>
    <dgm:pt modelId="{D45AC407-2817-4709-A370-BD09F089A3B4}" type="sibTrans" cxnId="{EE655A2F-C1F0-4A5C-81A1-2921344AF334}">
      <dgm:prSet/>
      <dgm:spPr/>
      <dgm:t>
        <a:bodyPr/>
        <a:lstStyle/>
        <a:p>
          <a:endParaRPr lang="es-ES"/>
        </a:p>
      </dgm:t>
    </dgm:pt>
    <dgm:pt modelId="{78A96940-FF47-4AEA-8123-6E2BA1AC2C42}">
      <dgm:prSet/>
      <dgm:spPr/>
      <dgm:t>
        <a:bodyPr/>
        <a:lstStyle/>
        <a:p>
          <a:pPr rtl="0"/>
          <a:r>
            <a:rPr lang="en-US"/>
            <a:t>Draft the national security strategy</a:t>
          </a:r>
          <a:endParaRPr lang="es-ES"/>
        </a:p>
      </dgm:t>
    </dgm:pt>
    <dgm:pt modelId="{FC73BAD5-19BF-4AD7-B36F-B1DE64E57815}" type="parTrans" cxnId="{D842076C-905E-43AD-8D44-39A65AD9DF18}">
      <dgm:prSet/>
      <dgm:spPr/>
      <dgm:t>
        <a:bodyPr/>
        <a:lstStyle/>
        <a:p>
          <a:endParaRPr lang="es-ES"/>
        </a:p>
      </dgm:t>
    </dgm:pt>
    <dgm:pt modelId="{B078E2D0-9ABC-44DD-A527-04565808D839}" type="sibTrans" cxnId="{D842076C-905E-43AD-8D44-39A65AD9DF18}">
      <dgm:prSet/>
      <dgm:spPr/>
      <dgm:t>
        <a:bodyPr/>
        <a:lstStyle/>
        <a:p>
          <a:endParaRPr lang="es-ES"/>
        </a:p>
      </dgm:t>
    </dgm:pt>
    <dgm:pt modelId="{FDF3D03D-7F55-4B82-9CEE-33AFAC1BA969}">
      <dgm:prSet/>
      <dgm:spPr/>
      <dgm:t>
        <a:bodyPr/>
        <a:lstStyle/>
        <a:p>
          <a:pPr rtl="0"/>
          <a:r>
            <a:rPr lang="en-US"/>
            <a:t>Develop and launch </a:t>
          </a:r>
          <a:br>
            <a:rPr lang="en-US"/>
          </a:br>
          <a:r>
            <a:rPr lang="en-US"/>
            <a:t>a communication </a:t>
          </a:r>
          <a:br>
            <a:rPr lang="en-US"/>
          </a:br>
          <a:r>
            <a:rPr lang="en-US"/>
            <a:t>strategy</a:t>
          </a:r>
          <a:endParaRPr lang="es-ES"/>
        </a:p>
      </dgm:t>
    </dgm:pt>
    <dgm:pt modelId="{A513BBB9-77BC-4705-ADF5-C831D853A70E}" type="parTrans" cxnId="{6C50A4B2-C9C7-474C-BDDA-21A685160208}">
      <dgm:prSet/>
      <dgm:spPr/>
      <dgm:t>
        <a:bodyPr/>
        <a:lstStyle/>
        <a:p>
          <a:endParaRPr lang="es-ES"/>
        </a:p>
      </dgm:t>
    </dgm:pt>
    <dgm:pt modelId="{B198962A-34CA-4EB1-B245-8349B6BB83E1}" type="sibTrans" cxnId="{6C50A4B2-C9C7-474C-BDDA-21A685160208}">
      <dgm:prSet/>
      <dgm:spPr/>
      <dgm:t>
        <a:bodyPr/>
        <a:lstStyle/>
        <a:p>
          <a:endParaRPr lang="es-ES"/>
        </a:p>
      </dgm:t>
    </dgm:pt>
    <dgm:pt modelId="{A14C9664-D833-4E0A-BF36-38BFA14F096E}">
      <dgm:prSet/>
      <dgm:spPr/>
      <dgm:t>
        <a:bodyPr/>
        <a:lstStyle/>
        <a:p>
          <a:pPr rtl="0"/>
          <a:r>
            <a:rPr lang="en-US" dirty="0"/>
            <a:t>National Security Strategy</a:t>
          </a:r>
          <a:endParaRPr lang="es-ES" dirty="0"/>
        </a:p>
      </dgm:t>
    </dgm:pt>
    <dgm:pt modelId="{F3E69F18-0FBA-4E8F-A0DD-8B10FB043506}" type="parTrans" cxnId="{1D0C2D9F-5326-4F25-ACDE-799AD83BCFB8}">
      <dgm:prSet/>
      <dgm:spPr/>
      <dgm:t>
        <a:bodyPr/>
        <a:lstStyle/>
        <a:p>
          <a:endParaRPr lang="es-ES"/>
        </a:p>
      </dgm:t>
    </dgm:pt>
    <dgm:pt modelId="{FF59BFC8-EA07-4F4D-BBCF-7E8CA78838AC}" type="sibTrans" cxnId="{1D0C2D9F-5326-4F25-ACDE-799AD83BCFB8}">
      <dgm:prSet/>
      <dgm:spPr/>
      <dgm:t>
        <a:bodyPr/>
        <a:lstStyle/>
        <a:p>
          <a:endParaRPr lang="es-ES"/>
        </a:p>
      </dgm:t>
    </dgm:pt>
    <dgm:pt modelId="{1972180B-FD09-47FC-9448-54F7A14B784A}">
      <dgm:prSet/>
      <dgm:spPr/>
      <dgm:t>
        <a:bodyPr/>
        <a:lstStyle/>
        <a:p>
          <a:pPr rtl="0"/>
          <a:endParaRPr lang="es-ES" dirty="0"/>
        </a:p>
      </dgm:t>
    </dgm:pt>
    <dgm:pt modelId="{77570F44-356D-47FE-8E56-49307692C105}" type="parTrans" cxnId="{13060142-92DE-40A9-A98C-F33EDE2FD8D8}">
      <dgm:prSet/>
      <dgm:spPr/>
      <dgm:t>
        <a:bodyPr/>
        <a:lstStyle/>
        <a:p>
          <a:endParaRPr lang="es-ES"/>
        </a:p>
      </dgm:t>
    </dgm:pt>
    <dgm:pt modelId="{34C2131C-0E06-4D08-BF24-E5AC7582B815}" type="sibTrans" cxnId="{13060142-92DE-40A9-A98C-F33EDE2FD8D8}">
      <dgm:prSet/>
      <dgm:spPr/>
      <dgm:t>
        <a:bodyPr/>
        <a:lstStyle/>
        <a:p>
          <a:endParaRPr lang="es-ES"/>
        </a:p>
      </dgm:t>
    </dgm:pt>
    <dgm:pt modelId="{61D61267-58DF-445F-A75D-08C1C6797685}" type="pres">
      <dgm:prSet presAssocID="{C6862850-30FC-492A-9324-B464DF991D0F}" presName="compositeShape" presStyleCnt="0">
        <dgm:presLayoutVars>
          <dgm:chMax val="7"/>
          <dgm:dir/>
          <dgm:resizeHandles val="exact"/>
        </dgm:presLayoutVars>
      </dgm:prSet>
      <dgm:spPr/>
    </dgm:pt>
    <dgm:pt modelId="{91FBEFC6-7543-4B59-A5D1-78BA62C7F1F2}" type="pres">
      <dgm:prSet presAssocID="{EF510F1C-782B-4125-8D3F-92BC18921DDB}" presName="circ1" presStyleLbl="vennNode1" presStyleIdx="0" presStyleCnt="7"/>
      <dgm:spPr/>
    </dgm:pt>
    <dgm:pt modelId="{388F5C27-A413-49D5-81A9-E6820561410C}" type="pres">
      <dgm:prSet presAssocID="{EF510F1C-782B-4125-8D3F-92BC18921DDB}" presName="circ1Tx" presStyleLbl="revTx" presStyleIdx="0" presStyleCnt="0">
        <dgm:presLayoutVars>
          <dgm:chMax val="0"/>
          <dgm:chPref val="0"/>
          <dgm:bulletEnabled val="1"/>
        </dgm:presLayoutVars>
      </dgm:prSet>
      <dgm:spPr/>
    </dgm:pt>
    <dgm:pt modelId="{B330A599-6814-4567-AFAA-18D626E3EF74}" type="pres">
      <dgm:prSet presAssocID="{7C74D78E-3016-485E-8CB4-A92BD9C28CD2}" presName="circ2" presStyleLbl="vennNode1" presStyleIdx="1" presStyleCnt="7"/>
      <dgm:spPr/>
    </dgm:pt>
    <dgm:pt modelId="{892A05FC-304A-4416-9D01-CAA26EF123BF}" type="pres">
      <dgm:prSet presAssocID="{7C74D78E-3016-485E-8CB4-A92BD9C28CD2}" presName="circ2Tx" presStyleLbl="revTx" presStyleIdx="0" presStyleCnt="0">
        <dgm:presLayoutVars>
          <dgm:chMax val="0"/>
          <dgm:chPref val="0"/>
          <dgm:bulletEnabled val="1"/>
        </dgm:presLayoutVars>
      </dgm:prSet>
      <dgm:spPr/>
    </dgm:pt>
    <dgm:pt modelId="{D1FC72FB-781F-40BB-9458-0C4B0CED88AE}" type="pres">
      <dgm:prSet presAssocID="{3EA9748F-208D-4BF7-B929-7100B67663F5}" presName="circ3" presStyleLbl="vennNode1" presStyleIdx="2" presStyleCnt="7"/>
      <dgm:spPr/>
    </dgm:pt>
    <dgm:pt modelId="{ADE12FF9-0D59-45A6-BCBC-1D923075095C}" type="pres">
      <dgm:prSet presAssocID="{3EA9748F-208D-4BF7-B929-7100B67663F5}" presName="circ3Tx" presStyleLbl="revTx" presStyleIdx="0" presStyleCnt="0">
        <dgm:presLayoutVars>
          <dgm:chMax val="0"/>
          <dgm:chPref val="0"/>
          <dgm:bulletEnabled val="1"/>
        </dgm:presLayoutVars>
      </dgm:prSet>
      <dgm:spPr/>
    </dgm:pt>
    <dgm:pt modelId="{D9184A7B-2134-4B9B-AB33-EF013145D59E}" type="pres">
      <dgm:prSet presAssocID="{34B3EBAA-56B8-4BAF-9433-850DBD0B12D9}" presName="circ4" presStyleLbl="vennNode1" presStyleIdx="3" presStyleCnt="7"/>
      <dgm:spPr/>
    </dgm:pt>
    <dgm:pt modelId="{44309369-8EA8-4A35-9BC8-6101060BC255}" type="pres">
      <dgm:prSet presAssocID="{34B3EBAA-56B8-4BAF-9433-850DBD0B12D9}" presName="circ4Tx" presStyleLbl="revTx" presStyleIdx="0" presStyleCnt="0">
        <dgm:presLayoutVars>
          <dgm:chMax val="0"/>
          <dgm:chPref val="0"/>
          <dgm:bulletEnabled val="1"/>
        </dgm:presLayoutVars>
      </dgm:prSet>
      <dgm:spPr/>
    </dgm:pt>
    <dgm:pt modelId="{D7F5F402-869A-46AB-B53B-98E46FD24403}" type="pres">
      <dgm:prSet presAssocID="{78A96940-FF47-4AEA-8123-6E2BA1AC2C42}" presName="circ5" presStyleLbl="vennNode1" presStyleIdx="4" presStyleCnt="7"/>
      <dgm:spPr/>
    </dgm:pt>
    <dgm:pt modelId="{56980602-429F-4639-BD70-D0D6288AC2F6}" type="pres">
      <dgm:prSet presAssocID="{78A96940-FF47-4AEA-8123-6E2BA1AC2C42}" presName="circ5Tx" presStyleLbl="revTx" presStyleIdx="0" presStyleCnt="0">
        <dgm:presLayoutVars>
          <dgm:chMax val="0"/>
          <dgm:chPref val="0"/>
          <dgm:bulletEnabled val="1"/>
        </dgm:presLayoutVars>
      </dgm:prSet>
      <dgm:spPr/>
    </dgm:pt>
    <dgm:pt modelId="{37D6CADB-10FD-4AAB-9F1F-AB3A31DAA670}" type="pres">
      <dgm:prSet presAssocID="{FDF3D03D-7F55-4B82-9CEE-33AFAC1BA969}" presName="circ6" presStyleLbl="vennNode1" presStyleIdx="5" presStyleCnt="7"/>
      <dgm:spPr/>
    </dgm:pt>
    <dgm:pt modelId="{714BD08C-FE40-40FA-9B6D-FB16EC432F90}" type="pres">
      <dgm:prSet presAssocID="{FDF3D03D-7F55-4B82-9CEE-33AFAC1BA969}" presName="circ6Tx" presStyleLbl="revTx" presStyleIdx="0" presStyleCnt="0">
        <dgm:presLayoutVars>
          <dgm:chMax val="0"/>
          <dgm:chPref val="0"/>
          <dgm:bulletEnabled val="1"/>
        </dgm:presLayoutVars>
      </dgm:prSet>
      <dgm:spPr/>
    </dgm:pt>
    <dgm:pt modelId="{9B12D05E-E4BC-4758-99F9-D5E1B3588B5C}" type="pres">
      <dgm:prSet presAssocID="{A14C9664-D833-4E0A-BF36-38BFA14F096E}" presName="circ7" presStyleLbl="vennNode1" presStyleIdx="6" presStyleCnt="7"/>
      <dgm:spPr/>
    </dgm:pt>
    <dgm:pt modelId="{230A6CE7-B609-4694-B742-A08B624C676E}" type="pres">
      <dgm:prSet presAssocID="{A14C9664-D833-4E0A-BF36-38BFA14F096E}" presName="circ7Tx" presStyleLbl="revTx" presStyleIdx="0" presStyleCnt="0">
        <dgm:presLayoutVars>
          <dgm:chMax val="0"/>
          <dgm:chPref val="0"/>
          <dgm:bulletEnabled val="1"/>
        </dgm:presLayoutVars>
      </dgm:prSet>
      <dgm:spPr/>
    </dgm:pt>
  </dgm:ptLst>
  <dgm:cxnLst>
    <dgm:cxn modelId="{F204F41D-F46A-4FFA-99E9-D0DEDB5093A3}" type="presOf" srcId="{78A96940-FF47-4AEA-8123-6E2BA1AC2C42}" destId="{56980602-429F-4639-BD70-D0D6288AC2F6}" srcOrd="0" destOrd="0" presId="urn:microsoft.com/office/officeart/2005/8/layout/venn1"/>
    <dgm:cxn modelId="{EE655A2F-C1F0-4A5C-81A1-2921344AF334}" srcId="{C6862850-30FC-492A-9324-B464DF991D0F}" destId="{34B3EBAA-56B8-4BAF-9433-850DBD0B12D9}" srcOrd="3" destOrd="0" parTransId="{6D717C8C-D11B-49A3-8C28-E89B779997EE}" sibTransId="{D45AC407-2817-4709-A370-BD09F089A3B4}"/>
    <dgm:cxn modelId="{51E75B3C-2492-4D50-9C24-468592976B2A}" type="presOf" srcId="{34B3EBAA-56B8-4BAF-9433-850DBD0B12D9}" destId="{44309369-8EA8-4A35-9BC8-6101060BC255}" srcOrd="0" destOrd="0" presId="urn:microsoft.com/office/officeart/2005/8/layout/venn1"/>
    <dgm:cxn modelId="{13060142-92DE-40A9-A98C-F33EDE2FD8D8}" srcId="{C6862850-30FC-492A-9324-B464DF991D0F}" destId="{1972180B-FD09-47FC-9448-54F7A14B784A}" srcOrd="7" destOrd="0" parTransId="{77570F44-356D-47FE-8E56-49307692C105}" sibTransId="{34C2131C-0E06-4D08-BF24-E5AC7582B815}"/>
    <dgm:cxn modelId="{D842076C-905E-43AD-8D44-39A65AD9DF18}" srcId="{C6862850-30FC-492A-9324-B464DF991D0F}" destId="{78A96940-FF47-4AEA-8123-6E2BA1AC2C42}" srcOrd="4" destOrd="0" parTransId="{FC73BAD5-19BF-4AD7-B36F-B1DE64E57815}" sibTransId="{B078E2D0-9ABC-44DD-A527-04565808D839}"/>
    <dgm:cxn modelId="{231F444D-410F-48CE-BFBA-6F0A3441A36B}" type="presOf" srcId="{3EA9748F-208D-4BF7-B929-7100B67663F5}" destId="{ADE12FF9-0D59-45A6-BCBC-1D923075095C}" srcOrd="0" destOrd="0" presId="urn:microsoft.com/office/officeart/2005/8/layout/venn1"/>
    <dgm:cxn modelId="{2A5AE34E-67CA-4A0A-81B2-6B5EE7182E47}" type="presOf" srcId="{A14C9664-D833-4E0A-BF36-38BFA14F096E}" destId="{230A6CE7-B609-4694-B742-A08B624C676E}" srcOrd="0" destOrd="0" presId="urn:microsoft.com/office/officeart/2005/8/layout/venn1"/>
    <dgm:cxn modelId="{165C3E74-593B-419F-90D2-20AC848B69A8}" type="presOf" srcId="{C6862850-30FC-492A-9324-B464DF991D0F}" destId="{61D61267-58DF-445F-A75D-08C1C6797685}" srcOrd="0" destOrd="0" presId="urn:microsoft.com/office/officeart/2005/8/layout/venn1"/>
    <dgm:cxn modelId="{DD602358-D897-41E1-B322-B762C6454738}" srcId="{C6862850-30FC-492A-9324-B464DF991D0F}" destId="{3EA9748F-208D-4BF7-B929-7100B67663F5}" srcOrd="2" destOrd="0" parTransId="{0404BD83-7FE2-4D4F-8121-17129F2FDC3A}" sibTransId="{12B5659A-713A-4537-9AA9-423384C39E3C}"/>
    <dgm:cxn modelId="{D0DB7193-90B3-4C4C-8765-518B289B50F5}" type="presOf" srcId="{FDF3D03D-7F55-4B82-9CEE-33AFAC1BA969}" destId="{714BD08C-FE40-40FA-9B6D-FB16EC432F90}" srcOrd="0" destOrd="0" presId="urn:microsoft.com/office/officeart/2005/8/layout/venn1"/>
    <dgm:cxn modelId="{1D0C2D9F-5326-4F25-ACDE-799AD83BCFB8}" srcId="{C6862850-30FC-492A-9324-B464DF991D0F}" destId="{A14C9664-D833-4E0A-BF36-38BFA14F096E}" srcOrd="6" destOrd="0" parTransId="{F3E69F18-0FBA-4E8F-A0DD-8B10FB043506}" sibTransId="{FF59BFC8-EA07-4F4D-BBCF-7E8CA78838AC}"/>
    <dgm:cxn modelId="{027316A9-A749-4E43-B02F-4A1069D9DC8C}" srcId="{C6862850-30FC-492A-9324-B464DF991D0F}" destId="{7C74D78E-3016-485E-8CB4-A92BD9C28CD2}" srcOrd="1" destOrd="0" parTransId="{15F422D0-D0B5-4238-9C38-C9933F39AF95}" sibTransId="{8D53AE56-2233-4ED1-A07B-5C6F13A8A165}"/>
    <dgm:cxn modelId="{6C50A4B2-C9C7-474C-BDDA-21A685160208}" srcId="{C6862850-30FC-492A-9324-B464DF991D0F}" destId="{FDF3D03D-7F55-4B82-9CEE-33AFAC1BA969}" srcOrd="5" destOrd="0" parTransId="{A513BBB9-77BC-4705-ADF5-C831D853A70E}" sibTransId="{B198962A-34CA-4EB1-B245-8349B6BB83E1}"/>
    <dgm:cxn modelId="{B6AB8EB4-07AD-4F07-9A0A-41D730058942}" type="presOf" srcId="{EF510F1C-782B-4125-8D3F-92BC18921DDB}" destId="{388F5C27-A413-49D5-81A9-E6820561410C}" srcOrd="0" destOrd="0" presId="urn:microsoft.com/office/officeart/2005/8/layout/venn1"/>
    <dgm:cxn modelId="{54D74DBD-16B4-4790-A4A9-794225753689}" type="presOf" srcId="{7C74D78E-3016-485E-8CB4-A92BD9C28CD2}" destId="{892A05FC-304A-4416-9D01-CAA26EF123BF}" srcOrd="0" destOrd="0" presId="urn:microsoft.com/office/officeart/2005/8/layout/venn1"/>
    <dgm:cxn modelId="{703C41D6-4CFC-4E9D-BF3B-EFCFAA6A5000}" srcId="{C6862850-30FC-492A-9324-B464DF991D0F}" destId="{EF510F1C-782B-4125-8D3F-92BC18921DDB}" srcOrd="0" destOrd="0" parTransId="{A619E278-6F79-47A6-B8D5-E4E602BE45BC}" sibTransId="{F3C9191B-A080-421C-9C87-F3FD37EACB40}"/>
    <dgm:cxn modelId="{78D737FB-6DEF-44CE-89A0-9990194D6FCC}" type="presParOf" srcId="{61D61267-58DF-445F-A75D-08C1C6797685}" destId="{91FBEFC6-7543-4B59-A5D1-78BA62C7F1F2}" srcOrd="0" destOrd="0" presId="urn:microsoft.com/office/officeart/2005/8/layout/venn1"/>
    <dgm:cxn modelId="{61397E89-0343-4E3D-A753-4E56C9E0B53C}" type="presParOf" srcId="{61D61267-58DF-445F-A75D-08C1C6797685}" destId="{388F5C27-A413-49D5-81A9-E6820561410C}" srcOrd="1" destOrd="0" presId="urn:microsoft.com/office/officeart/2005/8/layout/venn1"/>
    <dgm:cxn modelId="{FB75A470-FC97-4690-8F96-248728E10B15}" type="presParOf" srcId="{61D61267-58DF-445F-A75D-08C1C6797685}" destId="{B330A599-6814-4567-AFAA-18D626E3EF74}" srcOrd="2" destOrd="0" presId="urn:microsoft.com/office/officeart/2005/8/layout/venn1"/>
    <dgm:cxn modelId="{BB165F72-62CF-4B8D-8563-B032606624BC}" type="presParOf" srcId="{61D61267-58DF-445F-A75D-08C1C6797685}" destId="{892A05FC-304A-4416-9D01-CAA26EF123BF}" srcOrd="3" destOrd="0" presId="urn:microsoft.com/office/officeart/2005/8/layout/venn1"/>
    <dgm:cxn modelId="{BE6CB76C-A778-4A9F-94D6-F7968432D422}" type="presParOf" srcId="{61D61267-58DF-445F-A75D-08C1C6797685}" destId="{D1FC72FB-781F-40BB-9458-0C4B0CED88AE}" srcOrd="4" destOrd="0" presId="urn:microsoft.com/office/officeart/2005/8/layout/venn1"/>
    <dgm:cxn modelId="{C40FE4AB-399C-4D64-982C-D831E03F134B}" type="presParOf" srcId="{61D61267-58DF-445F-A75D-08C1C6797685}" destId="{ADE12FF9-0D59-45A6-BCBC-1D923075095C}" srcOrd="5" destOrd="0" presId="urn:microsoft.com/office/officeart/2005/8/layout/venn1"/>
    <dgm:cxn modelId="{910ED44B-0954-4CCE-BBA6-40DA09C11B7D}" type="presParOf" srcId="{61D61267-58DF-445F-A75D-08C1C6797685}" destId="{D9184A7B-2134-4B9B-AB33-EF013145D59E}" srcOrd="6" destOrd="0" presId="urn:microsoft.com/office/officeart/2005/8/layout/venn1"/>
    <dgm:cxn modelId="{B03DD50A-363E-407C-A655-046BB8E1409B}" type="presParOf" srcId="{61D61267-58DF-445F-A75D-08C1C6797685}" destId="{44309369-8EA8-4A35-9BC8-6101060BC255}" srcOrd="7" destOrd="0" presId="urn:microsoft.com/office/officeart/2005/8/layout/venn1"/>
    <dgm:cxn modelId="{2BE616C7-E42E-4A0C-ACBF-8D2F55B15F5D}" type="presParOf" srcId="{61D61267-58DF-445F-A75D-08C1C6797685}" destId="{D7F5F402-869A-46AB-B53B-98E46FD24403}" srcOrd="8" destOrd="0" presId="urn:microsoft.com/office/officeart/2005/8/layout/venn1"/>
    <dgm:cxn modelId="{B8E4B6BC-9F16-4381-AB0D-EB9EC16FAFC3}" type="presParOf" srcId="{61D61267-58DF-445F-A75D-08C1C6797685}" destId="{56980602-429F-4639-BD70-D0D6288AC2F6}" srcOrd="9" destOrd="0" presId="urn:microsoft.com/office/officeart/2005/8/layout/venn1"/>
    <dgm:cxn modelId="{9168888E-BEE0-4F84-A301-5082FD9F61A0}" type="presParOf" srcId="{61D61267-58DF-445F-A75D-08C1C6797685}" destId="{37D6CADB-10FD-4AAB-9F1F-AB3A31DAA670}" srcOrd="10" destOrd="0" presId="urn:microsoft.com/office/officeart/2005/8/layout/venn1"/>
    <dgm:cxn modelId="{EAFDFC7F-20FC-4F55-80F2-5A380F5E2E4F}" type="presParOf" srcId="{61D61267-58DF-445F-A75D-08C1C6797685}" destId="{714BD08C-FE40-40FA-9B6D-FB16EC432F90}" srcOrd="11" destOrd="0" presId="urn:microsoft.com/office/officeart/2005/8/layout/venn1"/>
    <dgm:cxn modelId="{C4DCD639-A852-4AC1-AA27-4D47D0E9F0CD}" type="presParOf" srcId="{61D61267-58DF-445F-A75D-08C1C6797685}" destId="{9B12D05E-E4BC-4758-99F9-D5E1B3588B5C}" srcOrd="12" destOrd="0" presId="urn:microsoft.com/office/officeart/2005/8/layout/venn1"/>
    <dgm:cxn modelId="{9764A3A7-A96C-4CEE-8EC2-6A94C38B4B51}" type="presParOf" srcId="{61D61267-58DF-445F-A75D-08C1C6797685}" destId="{230A6CE7-B609-4694-B742-A08B624C676E}" srcOrd="1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DDAB1FA-1CCD-45D7-BAD3-3339279B50A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s-ES"/>
        </a:p>
      </dgm:t>
    </dgm:pt>
    <dgm:pt modelId="{B00EDA17-F2CF-4835-B2E8-8B67318F0032}">
      <dgm:prSet phldrT="[Texto]" custT="1"/>
      <dgm:spPr/>
      <dgm:t>
        <a:bodyPr/>
        <a:lstStyle/>
        <a:p>
          <a:r>
            <a:rPr lang="es-ES" sz="2000" dirty="0"/>
            <a:t>Menos conflictos armados y menos víctimas</a:t>
          </a:r>
        </a:p>
      </dgm:t>
    </dgm:pt>
    <dgm:pt modelId="{BF9EE5F7-E08A-4934-A1D9-0E824D537E08}" type="parTrans" cxnId="{7800168C-D1A6-48B0-9CCB-E6AA57FDD293}">
      <dgm:prSet/>
      <dgm:spPr/>
      <dgm:t>
        <a:bodyPr/>
        <a:lstStyle/>
        <a:p>
          <a:endParaRPr lang="es-ES"/>
        </a:p>
      </dgm:t>
    </dgm:pt>
    <dgm:pt modelId="{3A1B71DF-AB86-40E8-93D2-1450135D450B}" type="sibTrans" cxnId="{7800168C-D1A6-48B0-9CCB-E6AA57FDD293}">
      <dgm:prSet/>
      <dgm:spPr/>
      <dgm:t>
        <a:bodyPr/>
        <a:lstStyle/>
        <a:p>
          <a:endParaRPr lang="es-ES"/>
        </a:p>
      </dgm:t>
    </dgm:pt>
    <dgm:pt modelId="{24393D95-5D45-44F0-8ACC-A1F764E88A99}">
      <dgm:prSet phldrT="[Texto]" custT="1"/>
      <dgm:spPr/>
      <dgm:t>
        <a:bodyPr/>
        <a:lstStyle/>
        <a:p>
          <a:r>
            <a:rPr lang="es-ES" sz="2000" dirty="0"/>
            <a:t>Más terrorismo internacional</a:t>
          </a:r>
        </a:p>
      </dgm:t>
    </dgm:pt>
    <dgm:pt modelId="{A5BF20F0-3018-4E62-BF41-906CFFC00C51}" type="parTrans" cxnId="{4BD0E215-3A5F-4A98-B100-5FFD03BFE48D}">
      <dgm:prSet/>
      <dgm:spPr/>
      <dgm:t>
        <a:bodyPr/>
        <a:lstStyle/>
        <a:p>
          <a:endParaRPr lang="es-ES"/>
        </a:p>
      </dgm:t>
    </dgm:pt>
    <dgm:pt modelId="{62C21A6A-5425-4B3B-8F0B-22208B98866D}" type="sibTrans" cxnId="{4BD0E215-3A5F-4A98-B100-5FFD03BFE48D}">
      <dgm:prSet/>
      <dgm:spPr/>
      <dgm:t>
        <a:bodyPr/>
        <a:lstStyle/>
        <a:p>
          <a:endParaRPr lang="es-ES"/>
        </a:p>
      </dgm:t>
    </dgm:pt>
    <dgm:pt modelId="{5DDA2A0E-0804-49AE-B264-3D889AB690C2}">
      <dgm:prSet phldrT="[Texto]" custT="1"/>
      <dgm:spPr/>
      <dgm:t>
        <a:bodyPr/>
        <a:lstStyle/>
        <a:p>
          <a:r>
            <a:rPr lang="es-ES" sz="2000" dirty="0"/>
            <a:t>La mayor parte de las víctimas, civiles</a:t>
          </a:r>
        </a:p>
      </dgm:t>
    </dgm:pt>
    <dgm:pt modelId="{F259DDBB-310F-4F56-B9DC-DB86FCB9F3CF}" type="parTrans" cxnId="{C8C8722F-135B-49DF-B9E3-8BAA42C14823}">
      <dgm:prSet/>
      <dgm:spPr/>
      <dgm:t>
        <a:bodyPr/>
        <a:lstStyle/>
        <a:p>
          <a:endParaRPr lang="es-ES"/>
        </a:p>
      </dgm:t>
    </dgm:pt>
    <dgm:pt modelId="{F5108A21-F71C-4903-8460-30D52F89FA77}" type="sibTrans" cxnId="{C8C8722F-135B-49DF-B9E3-8BAA42C14823}">
      <dgm:prSet/>
      <dgm:spPr/>
      <dgm:t>
        <a:bodyPr/>
        <a:lstStyle/>
        <a:p>
          <a:endParaRPr lang="es-ES"/>
        </a:p>
      </dgm:t>
    </dgm:pt>
    <dgm:pt modelId="{F7229263-2BDD-4734-AF26-7478BE5C6CA2}">
      <dgm:prSet phldrT="[Texto]" custT="1"/>
      <dgm:spPr/>
      <dgm:t>
        <a:bodyPr/>
        <a:lstStyle/>
        <a:p>
          <a:r>
            <a:rPr lang="es-ES" sz="2000" dirty="0"/>
            <a:t>Guerra, terrorismo, crimen organizado, mafias…</a:t>
          </a:r>
        </a:p>
      </dgm:t>
    </dgm:pt>
    <dgm:pt modelId="{EF10DA53-2BDC-4D89-8A31-0B34B7D51603}" type="parTrans" cxnId="{4E4B4DEC-EDED-42E7-BF7A-FE786AA8AD9B}">
      <dgm:prSet/>
      <dgm:spPr/>
      <dgm:t>
        <a:bodyPr/>
        <a:lstStyle/>
        <a:p>
          <a:endParaRPr lang="es-ES"/>
        </a:p>
      </dgm:t>
    </dgm:pt>
    <dgm:pt modelId="{986156F6-A06B-4029-A021-CBC9FC25A1F6}" type="sibTrans" cxnId="{4E4B4DEC-EDED-42E7-BF7A-FE786AA8AD9B}">
      <dgm:prSet/>
      <dgm:spPr/>
      <dgm:t>
        <a:bodyPr/>
        <a:lstStyle/>
        <a:p>
          <a:endParaRPr lang="es-ES"/>
        </a:p>
      </dgm:t>
    </dgm:pt>
    <dgm:pt modelId="{C14E4696-3CA2-4573-9C59-FE71B198139E}">
      <dgm:prSet phldrT="[Texto]" custT="1"/>
      <dgm:spPr/>
      <dgm:t>
        <a:bodyPr/>
        <a:lstStyle/>
        <a:p>
          <a:r>
            <a:rPr lang="es-ES" sz="1800" dirty="0"/>
            <a:t>Aumento de los desastres naturales (tsunamis, terremotos, incendios, sequías, huracanas….)</a:t>
          </a:r>
        </a:p>
      </dgm:t>
    </dgm:pt>
    <dgm:pt modelId="{CDE16F8E-1B85-461C-9308-59B9E3CFEE22}" type="parTrans" cxnId="{CD2C0392-DCE8-45AF-87FC-B87981C782B1}">
      <dgm:prSet/>
      <dgm:spPr/>
      <dgm:t>
        <a:bodyPr/>
        <a:lstStyle/>
        <a:p>
          <a:endParaRPr lang="es-ES"/>
        </a:p>
      </dgm:t>
    </dgm:pt>
    <dgm:pt modelId="{F05DA245-9D7B-4F00-A9B8-C15A9C568F78}" type="sibTrans" cxnId="{CD2C0392-DCE8-45AF-87FC-B87981C782B1}">
      <dgm:prSet/>
      <dgm:spPr/>
      <dgm:t>
        <a:bodyPr/>
        <a:lstStyle/>
        <a:p>
          <a:endParaRPr lang="es-ES"/>
        </a:p>
      </dgm:t>
    </dgm:pt>
    <dgm:pt modelId="{ED499C8C-34D9-41F7-8AD4-57F0050BD900}" type="pres">
      <dgm:prSet presAssocID="{5DDAB1FA-1CCD-45D7-BAD3-3339279B50AE}" presName="diagram" presStyleCnt="0">
        <dgm:presLayoutVars>
          <dgm:dir/>
          <dgm:resizeHandles val="exact"/>
        </dgm:presLayoutVars>
      </dgm:prSet>
      <dgm:spPr/>
    </dgm:pt>
    <dgm:pt modelId="{C8EAB202-DD27-443C-B11A-8711B10694AF}" type="pres">
      <dgm:prSet presAssocID="{B00EDA17-F2CF-4835-B2E8-8B67318F0032}" presName="node" presStyleLbl="node1" presStyleIdx="0" presStyleCnt="5">
        <dgm:presLayoutVars>
          <dgm:bulletEnabled val="1"/>
        </dgm:presLayoutVars>
      </dgm:prSet>
      <dgm:spPr/>
    </dgm:pt>
    <dgm:pt modelId="{3C06301C-6E83-4013-9E06-374F872B23B5}" type="pres">
      <dgm:prSet presAssocID="{3A1B71DF-AB86-40E8-93D2-1450135D450B}" presName="sibTrans" presStyleCnt="0"/>
      <dgm:spPr/>
    </dgm:pt>
    <dgm:pt modelId="{6434FD69-AB8C-4D3D-B03A-7E2B6D1CA617}" type="pres">
      <dgm:prSet presAssocID="{24393D95-5D45-44F0-8ACC-A1F764E88A99}" presName="node" presStyleLbl="node1" presStyleIdx="1" presStyleCnt="5">
        <dgm:presLayoutVars>
          <dgm:bulletEnabled val="1"/>
        </dgm:presLayoutVars>
      </dgm:prSet>
      <dgm:spPr/>
    </dgm:pt>
    <dgm:pt modelId="{6813FDFF-B509-483C-8812-5C6897847592}" type="pres">
      <dgm:prSet presAssocID="{62C21A6A-5425-4B3B-8F0B-22208B98866D}" presName="sibTrans" presStyleCnt="0"/>
      <dgm:spPr/>
    </dgm:pt>
    <dgm:pt modelId="{572F264A-2646-48AD-8584-03DCBD8D9CEE}" type="pres">
      <dgm:prSet presAssocID="{5DDA2A0E-0804-49AE-B264-3D889AB690C2}" presName="node" presStyleLbl="node1" presStyleIdx="2" presStyleCnt="5">
        <dgm:presLayoutVars>
          <dgm:bulletEnabled val="1"/>
        </dgm:presLayoutVars>
      </dgm:prSet>
      <dgm:spPr/>
    </dgm:pt>
    <dgm:pt modelId="{D6625E02-7F2B-4E06-9D40-435989931B25}" type="pres">
      <dgm:prSet presAssocID="{F5108A21-F71C-4903-8460-30D52F89FA77}" presName="sibTrans" presStyleCnt="0"/>
      <dgm:spPr/>
    </dgm:pt>
    <dgm:pt modelId="{8C891C74-2719-4CC1-9499-D7DB4EBFD36F}" type="pres">
      <dgm:prSet presAssocID="{F7229263-2BDD-4734-AF26-7478BE5C6CA2}" presName="node" presStyleLbl="node1" presStyleIdx="3" presStyleCnt="5">
        <dgm:presLayoutVars>
          <dgm:bulletEnabled val="1"/>
        </dgm:presLayoutVars>
      </dgm:prSet>
      <dgm:spPr/>
    </dgm:pt>
    <dgm:pt modelId="{CA977EA0-68FA-495B-AB9B-E9FD5A5BF425}" type="pres">
      <dgm:prSet presAssocID="{986156F6-A06B-4029-A021-CBC9FC25A1F6}" presName="sibTrans" presStyleCnt="0"/>
      <dgm:spPr/>
    </dgm:pt>
    <dgm:pt modelId="{09D392B5-DDB5-4F11-858E-4E7347C0A1E4}" type="pres">
      <dgm:prSet presAssocID="{C14E4696-3CA2-4573-9C59-FE71B198139E}" presName="node" presStyleLbl="node1" presStyleIdx="4" presStyleCnt="5">
        <dgm:presLayoutVars>
          <dgm:bulletEnabled val="1"/>
        </dgm:presLayoutVars>
      </dgm:prSet>
      <dgm:spPr/>
    </dgm:pt>
  </dgm:ptLst>
  <dgm:cxnLst>
    <dgm:cxn modelId="{4BD0E215-3A5F-4A98-B100-5FFD03BFE48D}" srcId="{5DDAB1FA-1CCD-45D7-BAD3-3339279B50AE}" destId="{24393D95-5D45-44F0-8ACC-A1F764E88A99}" srcOrd="1" destOrd="0" parTransId="{A5BF20F0-3018-4E62-BF41-906CFFC00C51}" sibTransId="{62C21A6A-5425-4B3B-8F0B-22208B98866D}"/>
    <dgm:cxn modelId="{C8C8722F-135B-49DF-B9E3-8BAA42C14823}" srcId="{5DDAB1FA-1CCD-45D7-BAD3-3339279B50AE}" destId="{5DDA2A0E-0804-49AE-B264-3D889AB690C2}" srcOrd="2" destOrd="0" parTransId="{F259DDBB-310F-4F56-B9DC-DB86FCB9F3CF}" sibTransId="{F5108A21-F71C-4903-8460-30D52F89FA77}"/>
    <dgm:cxn modelId="{07A96C31-8D74-40D5-AE90-00A386066247}" type="presOf" srcId="{F7229263-2BDD-4734-AF26-7478BE5C6CA2}" destId="{8C891C74-2719-4CC1-9499-D7DB4EBFD36F}" srcOrd="0" destOrd="0" presId="urn:microsoft.com/office/officeart/2005/8/layout/default"/>
    <dgm:cxn modelId="{94EE2E46-4C8B-4FBC-936A-F58F7330D75A}" type="presOf" srcId="{5DDA2A0E-0804-49AE-B264-3D889AB690C2}" destId="{572F264A-2646-48AD-8584-03DCBD8D9CEE}" srcOrd="0" destOrd="0" presId="urn:microsoft.com/office/officeart/2005/8/layout/default"/>
    <dgm:cxn modelId="{92479B6B-225C-4551-BA3A-60D9A0471FF7}" type="presOf" srcId="{C14E4696-3CA2-4573-9C59-FE71B198139E}" destId="{09D392B5-DDB5-4F11-858E-4E7347C0A1E4}" srcOrd="0" destOrd="0" presId="urn:microsoft.com/office/officeart/2005/8/layout/default"/>
    <dgm:cxn modelId="{75669678-DDB7-4E7C-BA4D-3F032A7470DF}" type="presOf" srcId="{B00EDA17-F2CF-4835-B2E8-8B67318F0032}" destId="{C8EAB202-DD27-443C-B11A-8711B10694AF}" srcOrd="0" destOrd="0" presId="urn:microsoft.com/office/officeart/2005/8/layout/default"/>
    <dgm:cxn modelId="{7800168C-D1A6-48B0-9CCB-E6AA57FDD293}" srcId="{5DDAB1FA-1CCD-45D7-BAD3-3339279B50AE}" destId="{B00EDA17-F2CF-4835-B2E8-8B67318F0032}" srcOrd="0" destOrd="0" parTransId="{BF9EE5F7-E08A-4934-A1D9-0E824D537E08}" sibTransId="{3A1B71DF-AB86-40E8-93D2-1450135D450B}"/>
    <dgm:cxn modelId="{CD2C0392-DCE8-45AF-87FC-B87981C782B1}" srcId="{5DDAB1FA-1CCD-45D7-BAD3-3339279B50AE}" destId="{C14E4696-3CA2-4573-9C59-FE71B198139E}" srcOrd="4" destOrd="0" parTransId="{CDE16F8E-1B85-461C-9308-59B9E3CFEE22}" sibTransId="{F05DA245-9D7B-4F00-A9B8-C15A9C568F78}"/>
    <dgm:cxn modelId="{952403D0-020B-49E4-B82C-FB0A6F59C31A}" type="presOf" srcId="{5DDAB1FA-1CCD-45D7-BAD3-3339279B50AE}" destId="{ED499C8C-34D9-41F7-8AD4-57F0050BD900}" srcOrd="0" destOrd="0" presId="urn:microsoft.com/office/officeart/2005/8/layout/default"/>
    <dgm:cxn modelId="{4E4B4DEC-EDED-42E7-BF7A-FE786AA8AD9B}" srcId="{5DDAB1FA-1CCD-45D7-BAD3-3339279B50AE}" destId="{F7229263-2BDD-4734-AF26-7478BE5C6CA2}" srcOrd="3" destOrd="0" parTransId="{EF10DA53-2BDC-4D89-8A31-0B34B7D51603}" sibTransId="{986156F6-A06B-4029-A021-CBC9FC25A1F6}"/>
    <dgm:cxn modelId="{C0F6AEED-D802-4C9A-8958-EAED3CED222F}" type="presOf" srcId="{24393D95-5D45-44F0-8ACC-A1F764E88A99}" destId="{6434FD69-AB8C-4D3D-B03A-7E2B6D1CA617}" srcOrd="0" destOrd="0" presId="urn:microsoft.com/office/officeart/2005/8/layout/default"/>
    <dgm:cxn modelId="{88627869-A6E3-45C7-B12B-5D4CF16219B6}" type="presParOf" srcId="{ED499C8C-34D9-41F7-8AD4-57F0050BD900}" destId="{C8EAB202-DD27-443C-B11A-8711B10694AF}" srcOrd="0" destOrd="0" presId="urn:microsoft.com/office/officeart/2005/8/layout/default"/>
    <dgm:cxn modelId="{80BFD449-D2FD-4451-8330-25791A141021}" type="presParOf" srcId="{ED499C8C-34D9-41F7-8AD4-57F0050BD900}" destId="{3C06301C-6E83-4013-9E06-374F872B23B5}" srcOrd="1" destOrd="0" presId="urn:microsoft.com/office/officeart/2005/8/layout/default"/>
    <dgm:cxn modelId="{26558685-0788-47E6-B2FD-BECBB6EEDCC1}" type="presParOf" srcId="{ED499C8C-34D9-41F7-8AD4-57F0050BD900}" destId="{6434FD69-AB8C-4D3D-B03A-7E2B6D1CA617}" srcOrd="2" destOrd="0" presId="urn:microsoft.com/office/officeart/2005/8/layout/default"/>
    <dgm:cxn modelId="{D2BF0F4D-1497-49AE-BE19-D6454EF36A14}" type="presParOf" srcId="{ED499C8C-34D9-41F7-8AD4-57F0050BD900}" destId="{6813FDFF-B509-483C-8812-5C6897847592}" srcOrd="3" destOrd="0" presId="urn:microsoft.com/office/officeart/2005/8/layout/default"/>
    <dgm:cxn modelId="{5882CA69-A63B-4938-BC93-7F4BFBD8E83F}" type="presParOf" srcId="{ED499C8C-34D9-41F7-8AD4-57F0050BD900}" destId="{572F264A-2646-48AD-8584-03DCBD8D9CEE}" srcOrd="4" destOrd="0" presId="urn:microsoft.com/office/officeart/2005/8/layout/default"/>
    <dgm:cxn modelId="{15D8F32F-BC91-4D4C-BED7-9396C3AB5C6F}" type="presParOf" srcId="{ED499C8C-34D9-41F7-8AD4-57F0050BD900}" destId="{D6625E02-7F2B-4E06-9D40-435989931B25}" srcOrd="5" destOrd="0" presId="urn:microsoft.com/office/officeart/2005/8/layout/default"/>
    <dgm:cxn modelId="{663B9DB2-829A-4DD8-AFFA-C95D483256C0}" type="presParOf" srcId="{ED499C8C-34D9-41F7-8AD4-57F0050BD900}" destId="{8C891C74-2719-4CC1-9499-D7DB4EBFD36F}" srcOrd="6" destOrd="0" presId="urn:microsoft.com/office/officeart/2005/8/layout/default"/>
    <dgm:cxn modelId="{E925829E-D09D-4015-9789-C5177A13D755}" type="presParOf" srcId="{ED499C8C-34D9-41F7-8AD4-57F0050BD900}" destId="{CA977EA0-68FA-495B-AB9B-E9FD5A5BF425}" srcOrd="7" destOrd="0" presId="urn:microsoft.com/office/officeart/2005/8/layout/default"/>
    <dgm:cxn modelId="{CCB2F0F7-FAA6-45B4-B13A-262D2DE3D555}" type="presParOf" srcId="{ED499C8C-34D9-41F7-8AD4-57F0050BD900}" destId="{09D392B5-DDB5-4F11-858E-4E7347C0A1E4}"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71E8D96-88C1-43B5-AE5B-C329A983B8C4}" type="doc">
      <dgm:prSet loTypeId="urn:microsoft.com/office/officeart/2005/8/layout/pyramid2" loCatId="pyramid" qsTypeId="urn:microsoft.com/office/officeart/2005/8/quickstyle/simple1" qsCatId="simple" csTypeId="urn:microsoft.com/office/officeart/2005/8/colors/accent1_2" csCatId="accent1" phldr="1"/>
      <dgm:spPr/>
    </dgm:pt>
    <dgm:pt modelId="{D8E35392-5872-4CFF-9C85-72072854AD1F}">
      <dgm:prSet phldrT="[Texto]" custT="1"/>
      <dgm:spPr/>
      <dgm:t>
        <a:bodyPr/>
        <a:lstStyle/>
        <a:p>
          <a:r>
            <a:rPr lang="es-ES" sz="1800" dirty="0"/>
            <a:t>Derechos humanos</a:t>
          </a:r>
        </a:p>
      </dgm:t>
    </dgm:pt>
    <dgm:pt modelId="{C1E2B3A3-BFE6-4E30-AA64-C6C0EDE55483}" type="parTrans" cxnId="{960B1DF1-F302-4039-B922-1B779C414526}">
      <dgm:prSet/>
      <dgm:spPr/>
      <dgm:t>
        <a:bodyPr/>
        <a:lstStyle/>
        <a:p>
          <a:endParaRPr lang="es-ES"/>
        </a:p>
      </dgm:t>
    </dgm:pt>
    <dgm:pt modelId="{D37E172F-C510-4740-AF23-ECED22BB30F4}" type="sibTrans" cxnId="{960B1DF1-F302-4039-B922-1B779C414526}">
      <dgm:prSet/>
      <dgm:spPr/>
      <dgm:t>
        <a:bodyPr/>
        <a:lstStyle/>
        <a:p>
          <a:endParaRPr lang="es-ES"/>
        </a:p>
      </dgm:t>
    </dgm:pt>
    <dgm:pt modelId="{11C98182-C593-443A-A2A5-E149E28A8851}">
      <dgm:prSet phldrT="[Texto]" custT="1"/>
      <dgm:spPr/>
      <dgm:t>
        <a:bodyPr/>
        <a:lstStyle/>
        <a:p>
          <a:r>
            <a:rPr lang="es-ES" sz="2000" dirty="0"/>
            <a:t>Civiles</a:t>
          </a:r>
        </a:p>
      </dgm:t>
    </dgm:pt>
    <dgm:pt modelId="{A035B6A0-AC26-4DB7-AB9B-083A2CA3A08F}" type="parTrans" cxnId="{450218C8-3AEC-4659-837C-A85E26C8C75B}">
      <dgm:prSet/>
      <dgm:spPr/>
      <dgm:t>
        <a:bodyPr/>
        <a:lstStyle/>
        <a:p>
          <a:endParaRPr lang="es-ES"/>
        </a:p>
      </dgm:t>
    </dgm:pt>
    <dgm:pt modelId="{7E68CCE0-22CB-4E82-9E7B-D6651F062D0B}" type="sibTrans" cxnId="{450218C8-3AEC-4659-837C-A85E26C8C75B}">
      <dgm:prSet/>
      <dgm:spPr/>
      <dgm:t>
        <a:bodyPr/>
        <a:lstStyle/>
        <a:p>
          <a:endParaRPr lang="es-ES"/>
        </a:p>
      </dgm:t>
    </dgm:pt>
    <dgm:pt modelId="{1F991B5F-BD8F-4554-B96D-4E5E1CAD261B}">
      <dgm:prSet phldrT="[Texto]" custT="1"/>
      <dgm:spPr/>
      <dgm:t>
        <a:bodyPr/>
        <a:lstStyle/>
        <a:p>
          <a:r>
            <a:rPr lang="es-ES" sz="2000" dirty="0"/>
            <a:t>Bienestar de la persona</a:t>
          </a:r>
        </a:p>
      </dgm:t>
    </dgm:pt>
    <dgm:pt modelId="{D2D7A6E3-5882-4199-AAC1-DA07E375D145}" type="parTrans" cxnId="{54B0103D-0D7E-40EE-AB8C-E4B04B32BF8F}">
      <dgm:prSet/>
      <dgm:spPr/>
      <dgm:t>
        <a:bodyPr/>
        <a:lstStyle/>
        <a:p>
          <a:endParaRPr lang="es-ES"/>
        </a:p>
      </dgm:t>
    </dgm:pt>
    <dgm:pt modelId="{A853D315-3E08-43B2-872C-90A2B521FA22}" type="sibTrans" cxnId="{54B0103D-0D7E-40EE-AB8C-E4B04B32BF8F}">
      <dgm:prSet/>
      <dgm:spPr/>
      <dgm:t>
        <a:bodyPr/>
        <a:lstStyle/>
        <a:p>
          <a:endParaRPr lang="es-ES"/>
        </a:p>
      </dgm:t>
    </dgm:pt>
    <dgm:pt modelId="{28FDEC0A-F2B6-4253-8E4C-A9572F88DA74}">
      <dgm:prSet phldrT="[Texto]" custT="1"/>
      <dgm:spPr/>
      <dgm:t>
        <a:bodyPr/>
        <a:lstStyle/>
        <a:p>
          <a:r>
            <a:rPr lang="es-ES" sz="2000" dirty="0"/>
            <a:t>Multilateralismo</a:t>
          </a:r>
        </a:p>
      </dgm:t>
    </dgm:pt>
    <dgm:pt modelId="{1E874988-331E-4B5C-9DFB-35FB17DE1169}" type="parTrans" cxnId="{77107D46-B12D-41B1-9AC1-A948B93D0554}">
      <dgm:prSet/>
      <dgm:spPr/>
      <dgm:t>
        <a:bodyPr/>
        <a:lstStyle/>
        <a:p>
          <a:endParaRPr lang="es-ES"/>
        </a:p>
      </dgm:t>
    </dgm:pt>
    <dgm:pt modelId="{2F4D9EFB-4BD5-46E7-829A-B209D5AD4FBE}" type="sibTrans" cxnId="{77107D46-B12D-41B1-9AC1-A948B93D0554}">
      <dgm:prSet/>
      <dgm:spPr/>
      <dgm:t>
        <a:bodyPr/>
        <a:lstStyle/>
        <a:p>
          <a:endParaRPr lang="es-ES"/>
        </a:p>
      </dgm:t>
    </dgm:pt>
    <dgm:pt modelId="{B6E06C7D-9709-43D5-AF32-12059A5DAEBC}">
      <dgm:prSet phldrT="[Texto]" custT="1"/>
      <dgm:spPr/>
      <dgm:t>
        <a:bodyPr/>
        <a:lstStyle/>
        <a:p>
          <a:r>
            <a:rPr lang="es-ES" sz="2000" dirty="0"/>
            <a:t>Legalidad</a:t>
          </a:r>
        </a:p>
      </dgm:t>
    </dgm:pt>
    <dgm:pt modelId="{5A03CDAD-333B-4074-882F-D9DAB9D0704F}" type="parTrans" cxnId="{A3EA50D5-87BB-4314-8285-B53A710004BE}">
      <dgm:prSet/>
      <dgm:spPr/>
      <dgm:t>
        <a:bodyPr/>
        <a:lstStyle/>
        <a:p>
          <a:endParaRPr lang="es-ES"/>
        </a:p>
      </dgm:t>
    </dgm:pt>
    <dgm:pt modelId="{178BED68-B2C9-4138-8A8B-E46F585FE079}" type="sibTrans" cxnId="{A3EA50D5-87BB-4314-8285-B53A710004BE}">
      <dgm:prSet/>
      <dgm:spPr/>
      <dgm:t>
        <a:bodyPr/>
        <a:lstStyle/>
        <a:p>
          <a:endParaRPr lang="es-ES"/>
        </a:p>
      </dgm:t>
    </dgm:pt>
    <dgm:pt modelId="{CD538D76-23C0-4BBC-A073-523733D5EC2C}">
      <dgm:prSet phldrT="[Texto]" custT="1"/>
      <dgm:spPr/>
      <dgm:t>
        <a:bodyPr/>
        <a:lstStyle/>
        <a:p>
          <a:r>
            <a:rPr lang="es-ES" sz="2000" dirty="0"/>
            <a:t>Enfoque regional</a:t>
          </a:r>
        </a:p>
      </dgm:t>
    </dgm:pt>
    <dgm:pt modelId="{FDA33512-792D-4129-938C-5D7B56EDC921}" type="parTrans" cxnId="{4606A895-4BE8-422D-BB77-DE00A8B558FC}">
      <dgm:prSet/>
      <dgm:spPr/>
    </dgm:pt>
    <dgm:pt modelId="{943026C8-85AD-4B40-B706-5F4B0899B4C1}" type="sibTrans" cxnId="{4606A895-4BE8-422D-BB77-DE00A8B558FC}">
      <dgm:prSet/>
      <dgm:spPr/>
    </dgm:pt>
    <dgm:pt modelId="{42508948-9F92-43A1-9973-A2466E58802D}" type="pres">
      <dgm:prSet presAssocID="{D71E8D96-88C1-43B5-AE5B-C329A983B8C4}" presName="compositeShape" presStyleCnt="0">
        <dgm:presLayoutVars>
          <dgm:dir/>
          <dgm:resizeHandles/>
        </dgm:presLayoutVars>
      </dgm:prSet>
      <dgm:spPr/>
    </dgm:pt>
    <dgm:pt modelId="{8D8CB466-A2E9-40F3-BFF7-707E3A5D7F89}" type="pres">
      <dgm:prSet presAssocID="{D71E8D96-88C1-43B5-AE5B-C329A983B8C4}" presName="pyramid" presStyleLbl="node1" presStyleIdx="0" presStyleCnt="1"/>
      <dgm:spPr/>
    </dgm:pt>
    <dgm:pt modelId="{8EFC6BF5-8107-41C4-BD60-E73935D82697}" type="pres">
      <dgm:prSet presAssocID="{D71E8D96-88C1-43B5-AE5B-C329A983B8C4}" presName="theList" presStyleCnt="0"/>
      <dgm:spPr/>
    </dgm:pt>
    <dgm:pt modelId="{F3D252B2-C96E-4C8E-9902-1428A3779188}" type="pres">
      <dgm:prSet presAssocID="{D8E35392-5872-4CFF-9C85-72072854AD1F}" presName="aNode" presStyleLbl="fgAcc1" presStyleIdx="0" presStyleCnt="6">
        <dgm:presLayoutVars>
          <dgm:bulletEnabled val="1"/>
        </dgm:presLayoutVars>
      </dgm:prSet>
      <dgm:spPr/>
    </dgm:pt>
    <dgm:pt modelId="{57DB78E6-AF1D-4F72-9863-D6598F646762}" type="pres">
      <dgm:prSet presAssocID="{D8E35392-5872-4CFF-9C85-72072854AD1F}" presName="aSpace" presStyleCnt="0"/>
      <dgm:spPr/>
    </dgm:pt>
    <dgm:pt modelId="{B42E8480-E2B5-4A21-AA82-8F1F9E4DCD6F}" type="pres">
      <dgm:prSet presAssocID="{11C98182-C593-443A-A2A5-E149E28A8851}" presName="aNode" presStyleLbl="fgAcc1" presStyleIdx="1" presStyleCnt="6" custLinFactNeighborX="305" custLinFactNeighborY="-11170">
        <dgm:presLayoutVars>
          <dgm:bulletEnabled val="1"/>
        </dgm:presLayoutVars>
      </dgm:prSet>
      <dgm:spPr/>
    </dgm:pt>
    <dgm:pt modelId="{687C8084-09D9-4457-B470-3119FD3B4969}" type="pres">
      <dgm:prSet presAssocID="{11C98182-C593-443A-A2A5-E149E28A8851}" presName="aSpace" presStyleCnt="0"/>
      <dgm:spPr/>
    </dgm:pt>
    <dgm:pt modelId="{56F79222-D862-4AE2-832D-2748204AA47E}" type="pres">
      <dgm:prSet presAssocID="{1F991B5F-BD8F-4554-B96D-4E5E1CAD261B}" presName="aNode" presStyleLbl="fgAcc1" presStyleIdx="2" presStyleCnt="6">
        <dgm:presLayoutVars>
          <dgm:bulletEnabled val="1"/>
        </dgm:presLayoutVars>
      </dgm:prSet>
      <dgm:spPr/>
    </dgm:pt>
    <dgm:pt modelId="{B9FDB9D3-CEF5-4BE7-8049-C63D43E9DFFD}" type="pres">
      <dgm:prSet presAssocID="{1F991B5F-BD8F-4554-B96D-4E5E1CAD261B}" presName="aSpace" presStyleCnt="0"/>
      <dgm:spPr/>
    </dgm:pt>
    <dgm:pt modelId="{28504767-25BD-4767-AAD6-82105A616294}" type="pres">
      <dgm:prSet presAssocID="{B6E06C7D-9709-43D5-AF32-12059A5DAEBC}" presName="aNode" presStyleLbl="fgAcc1" presStyleIdx="3" presStyleCnt="6" custLinFactNeighborX="305" custLinFactNeighborY="33511">
        <dgm:presLayoutVars>
          <dgm:bulletEnabled val="1"/>
        </dgm:presLayoutVars>
      </dgm:prSet>
      <dgm:spPr/>
    </dgm:pt>
    <dgm:pt modelId="{1C624824-CCD4-42F4-A4D3-B61056D0D323}" type="pres">
      <dgm:prSet presAssocID="{B6E06C7D-9709-43D5-AF32-12059A5DAEBC}" presName="aSpace" presStyleCnt="0"/>
      <dgm:spPr/>
    </dgm:pt>
    <dgm:pt modelId="{D6608A77-EB51-4F94-8ED8-0A90328D63AB}" type="pres">
      <dgm:prSet presAssocID="{28FDEC0A-F2B6-4253-8E4C-A9572F88DA74}" presName="aNode" presStyleLbl="fgAcc1" presStyleIdx="4" presStyleCnt="6">
        <dgm:presLayoutVars>
          <dgm:bulletEnabled val="1"/>
        </dgm:presLayoutVars>
      </dgm:prSet>
      <dgm:spPr/>
    </dgm:pt>
    <dgm:pt modelId="{37FFB4F9-17F8-471B-AB98-C20DC45B6546}" type="pres">
      <dgm:prSet presAssocID="{28FDEC0A-F2B6-4253-8E4C-A9572F88DA74}" presName="aSpace" presStyleCnt="0"/>
      <dgm:spPr/>
    </dgm:pt>
    <dgm:pt modelId="{53B0B9CB-527D-4216-A6F0-0ADA0B09863A}" type="pres">
      <dgm:prSet presAssocID="{CD538D76-23C0-4BBC-A073-523733D5EC2C}" presName="aNode" presStyleLbl="fgAcc1" presStyleIdx="5" presStyleCnt="6">
        <dgm:presLayoutVars>
          <dgm:bulletEnabled val="1"/>
        </dgm:presLayoutVars>
      </dgm:prSet>
      <dgm:spPr/>
    </dgm:pt>
    <dgm:pt modelId="{907CEEA0-A836-4CF2-87AC-A64E5B50E1EE}" type="pres">
      <dgm:prSet presAssocID="{CD538D76-23C0-4BBC-A073-523733D5EC2C}" presName="aSpace" presStyleCnt="0"/>
      <dgm:spPr/>
    </dgm:pt>
  </dgm:ptLst>
  <dgm:cxnLst>
    <dgm:cxn modelId="{ED3BF90A-E76F-4858-AA2F-4051D23027B1}" type="presOf" srcId="{1F991B5F-BD8F-4554-B96D-4E5E1CAD261B}" destId="{56F79222-D862-4AE2-832D-2748204AA47E}" srcOrd="0" destOrd="0" presId="urn:microsoft.com/office/officeart/2005/8/layout/pyramid2"/>
    <dgm:cxn modelId="{14E5250D-28C3-4075-83C9-82DE1B2B3172}" type="presOf" srcId="{CD538D76-23C0-4BBC-A073-523733D5EC2C}" destId="{53B0B9CB-527D-4216-A6F0-0ADA0B09863A}" srcOrd="0" destOrd="0" presId="urn:microsoft.com/office/officeart/2005/8/layout/pyramid2"/>
    <dgm:cxn modelId="{54B0103D-0D7E-40EE-AB8C-E4B04B32BF8F}" srcId="{D71E8D96-88C1-43B5-AE5B-C329A983B8C4}" destId="{1F991B5F-BD8F-4554-B96D-4E5E1CAD261B}" srcOrd="2" destOrd="0" parTransId="{D2D7A6E3-5882-4199-AAC1-DA07E375D145}" sibTransId="{A853D315-3E08-43B2-872C-90A2B521FA22}"/>
    <dgm:cxn modelId="{77107D46-B12D-41B1-9AC1-A948B93D0554}" srcId="{D71E8D96-88C1-43B5-AE5B-C329A983B8C4}" destId="{28FDEC0A-F2B6-4253-8E4C-A9572F88DA74}" srcOrd="4" destOrd="0" parTransId="{1E874988-331E-4B5C-9DFB-35FB17DE1169}" sibTransId="{2F4D9EFB-4BD5-46E7-829A-B209D5AD4FBE}"/>
    <dgm:cxn modelId="{5DD7204E-FA45-4FE4-A69A-F88FC0DEE228}" type="presOf" srcId="{D8E35392-5872-4CFF-9C85-72072854AD1F}" destId="{F3D252B2-C96E-4C8E-9902-1428A3779188}" srcOrd="0" destOrd="0" presId="urn:microsoft.com/office/officeart/2005/8/layout/pyramid2"/>
    <dgm:cxn modelId="{66B81A76-C944-45AD-B8C2-125081958BED}" type="presOf" srcId="{B6E06C7D-9709-43D5-AF32-12059A5DAEBC}" destId="{28504767-25BD-4767-AAD6-82105A616294}" srcOrd="0" destOrd="0" presId="urn:microsoft.com/office/officeart/2005/8/layout/pyramid2"/>
    <dgm:cxn modelId="{4606A895-4BE8-422D-BB77-DE00A8B558FC}" srcId="{D71E8D96-88C1-43B5-AE5B-C329A983B8C4}" destId="{CD538D76-23C0-4BBC-A073-523733D5EC2C}" srcOrd="5" destOrd="0" parTransId="{FDA33512-792D-4129-938C-5D7B56EDC921}" sibTransId="{943026C8-85AD-4B40-B706-5F4B0899B4C1}"/>
    <dgm:cxn modelId="{72DC0AC4-73D7-4300-9097-333ED23271F9}" type="presOf" srcId="{D71E8D96-88C1-43B5-AE5B-C329A983B8C4}" destId="{42508948-9F92-43A1-9973-A2466E58802D}" srcOrd="0" destOrd="0" presId="urn:microsoft.com/office/officeart/2005/8/layout/pyramid2"/>
    <dgm:cxn modelId="{450218C8-3AEC-4659-837C-A85E26C8C75B}" srcId="{D71E8D96-88C1-43B5-AE5B-C329A983B8C4}" destId="{11C98182-C593-443A-A2A5-E149E28A8851}" srcOrd="1" destOrd="0" parTransId="{A035B6A0-AC26-4DB7-AB9B-083A2CA3A08F}" sibTransId="{7E68CCE0-22CB-4E82-9E7B-D6651F062D0B}"/>
    <dgm:cxn modelId="{FE923ED4-691E-4A45-9AAC-62119D8B43D6}" type="presOf" srcId="{11C98182-C593-443A-A2A5-E149E28A8851}" destId="{B42E8480-E2B5-4A21-AA82-8F1F9E4DCD6F}" srcOrd="0" destOrd="0" presId="urn:microsoft.com/office/officeart/2005/8/layout/pyramid2"/>
    <dgm:cxn modelId="{A3EA50D5-87BB-4314-8285-B53A710004BE}" srcId="{D71E8D96-88C1-43B5-AE5B-C329A983B8C4}" destId="{B6E06C7D-9709-43D5-AF32-12059A5DAEBC}" srcOrd="3" destOrd="0" parTransId="{5A03CDAD-333B-4074-882F-D9DAB9D0704F}" sibTransId="{178BED68-B2C9-4138-8A8B-E46F585FE079}"/>
    <dgm:cxn modelId="{C3D7DCE4-DFBB-4754-84B9-16DBB7349F50}" type="presOf" srcId="{28FDEC0A-F2B6-4253-8E4C-A9572F88DA74}" destId="{D6608A77-EB51-4F94-8ED8-0A90328D63AB}" srcOrd="0" destOrd="0" presId="urn:microsoft.com/office/officeart/2005/8/layout/pyramid2"/>
    <dgm:cxn modelId="{960B1DF1-F302-4039-B922-1B779C414526}" srcId="{D71E8D96-88C1-43B5-AE5B-C329A983B8C4}" destId="{D8E35392-5872-4CFF-9C85-72072854AD1F}" srcOrd="0" destOrd="0" parTransId="{C1E2B3A3-BFE6-4E30-AA64-C6C0EDE55483}" sibTransId="{D37E172F-C510-4740-AF23-ECED22BB30F4}"/>
    <dgm:cxn modelId="{F8BA266A-ACAC-4B1B-800D-AF661E936D6B}" type="presParOf" srcId="{42508948-9F92-43A1-9973-A2466E58802D}" destId="{8D8CB466-A2E9-40F3-BFF7-707E3A5D7F89}" srcOrd="0" destOrd="0" presId="urn:microsoft.com/office/officeart/2005/8/layout/pyramid2"/>
    <dgm:cxn modelId="{4C025FF8-7292-4534-B78B-85012D04C0BA}" type="presParOf" srcId="{42508948-9F92-43A1-9973-A2466E58802D}" destId="{8EFC6BF5-8107-41C4-BD60-E73935D82697}" srcOrd="1" destOrd="0" presId="urn:microsoft.com/office/officeart/2005/8/layout/pyramid2"/>
    <dgm:cxn modelId="{8BA879ED-5CD7-4845-935E-3E6B0C0AFAB1}" type="presParOf" srcId="{8EFC6BF5-8107-41C4-BD60-E73935D82697}" destId="{F3D252B2-C96E-4C8E-9902-1428A3779188}" srcOrd="0" destOrd="0" presId="urn:microsoft.com/office/officeart/2005/8/layout/pyramid2"/>
    <dgm:cxn modelId="{F2D17937-F28B-42EE-8D17-A9529ADDE2FA}" type="presParOf" srcId="{8EFC6BF5-8107-41C4-BD60-E73935D82697}" destId="{57DB78E6-AF1D-4F72-9863-D6598F646762}" srcOrd="1" destOrd="0" presId="urn:microsoft.com/office/officeart/2005/8/layout/pyramid2"/>
    <dgm:cxn modelId="{EF3A9C21-E442-4C5E-A731-5BD04A7ACF73}" type="presParOf" srcId="{8EFC6BF5-8107-41C4-BD60-E73935D82697}" destId="{B42E8480-E2B5-4A21-AA82-8F1F9E4DCD6F}" srcOrd="2" destOrd="0" presId="urn:microsoft.com/office/officeart/2005/8/layout/pyramid2"/>
    <dgm:cxn modelId="{C68BCAD9-E995-43EF-880A-D8887D1F9091}" type="presParOf" srcId="{8EFC6BF5-8107-41C4-BD60-E73935D82697}" destId="{687C8084-09D9-4457-B470-3119FD3B4969}" srcOrd="3" destOrd="0" presId="urn:microsoft.com/office/officeart/2005/8/layout/pyramid2"/>
    <dgm:cxn modelId="{0D3ABC0A-7F21-4410-B70B-F9696435CE42}" type="presParOf" srcId="{8EFC6BF5-8107-41C4-BD60-E73935D82697}" destId="{56F79222-D862-4AE2-832D-2748204AA47E}" srcOrd="4" destOrd="0" presId="urn:microsoft.com/office/officeart/2005/8/layout/pyramid2"/>
    <dgm:cxn modelId="{4A72E1EC-85B2-44D2-A468-810A7F6A2BA4}" type="presParOf" srcId="{8EFC6BF5-8107-41C4-BD60-E73935D82697}" destId="{B9FDB9D3-CEF5-4BE7-8049-C63D43E9DFFD}" srcOrd="5" destOrd="0" presId="urn:microsoft.com/office/officeart/2005/8/layout/pyramid2"/>
    <dgm:cxn modelId="{72ECB353-4088-42BE-B60A-1D419EF97B6D}" type="presParOf" srcId="{8EFC6BF5-8107-41C4-BD60-E73935D82697}" destId="{28504767-25BD-4767-AAD6-82105A616294}" srcOrd="6" destOrd="0" presId="urn:microsoft.com/office/officeart/2005/8/layout/pyramid2"/>
    <dgm:cxn modelId="{2720A02F-2D49-45E4-9CC1-35457222261A}" type="presParOf" srcId="{8EFC6BF5-8107-41C4-BD60-E73935D82697}" destId="{1C624824-CCD4-42F4-A4D3-B61056D0D323}" srcOrd="7" destOrd="0" presId="urn:microsoft.com/office/officeart/2005/8/layout/pyramid2"/>
    <dgm:cxn modelId="{E671A067-78DE-4961-BDAC-5CE88DC1BA08}" type="presParOf" srcId="{8EFC6BF5-8107-41C4-BD60-E73935D82697}" destId="{D6608A77-EB51-4F94-8ED8-0A90328D63AB}" srcOrd="8" destOrd="0" presId="urn:microsoft.com/office/officeart/2005/8/layout/pyramid2"/>
    <dgm:cxn modelId="{A6426446-6A3E-4998-A8B8-12695D3CD459}" type="presParOf" srcId="{8EFC6BF5-8107-41C4-BD60-E73935D82697}" destId="{37FFB4F9-17F8-471B-AB98-C20DC45B6546}" srcOrd="9" destOrd="0" presId="urn:microsoft.com/office/officeart/2005/8/layout/pyramid2"/>
    <dgm:cxn modelId="{F820CE46-30D8-4673-B7A5-942485548071}" type="presParOf" srcId="{8EFC6BF5-8107-41C4-BD60-E73935D82697}" destId="{53B0B9CB-527D-4216-A6F0-0ADA0B09863A}" srcOrd="10" destOrd="0" presId="urn:microsoft.com/office/officeart/2005/8/layout/pyramid2"/>
    <dgm:cxn modelId="{E4C81C1F-1E82-4456-A10E-9FFF2B311FE2}" type="presParOf" srcId="{8EFC6BF5-8107-41C4-BD60-E73935D82697}" destId="{907CEEA0-A836-4CF2-87AC-A64E5B50E1EE}" srcOrd="11"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7E0E365-78FE-40CB-BC84-A8F0DF34ED2C}"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es-ES"/>
        </a:p>
      </dgm:t>
    </dgm:pt>
    <dgm:pt modelId="{1E25BEF5-E27F-4CC8-B4FD-7110E9C36AED}">
      <dgm:prSet phldrT="[Texto]" custT="1"/>
      <dgm:spPr/>
      <dgm:t>
        <a:bodyPr/>
        <a:lstStyle/>
        <a:p>
          <a:r>
            <a:rPr lang="es-ES" sz="1800" dirty="0">
              <a:solidFill>
                <a:srgbClr val="FF0000"/>
              </a:solidFill>
            </a:rPr>
            <a:t>De </a:t>
          </a:r>
          <a:r>
            <a:rPr lang="es-ES" sz="1600" dirty="0">
              <a:solidFill>
                <a:srgbClr val="FF0000"/>
              </a:solidFill>
            </a:rPr>
            <a:t>compromiso</a:t>
          </a:r>
          <a:r>
            <a:rPr lang="es-ES" sz="1800" dirty="0">
              <a:solidFill>
                <a:srgbClr val="FF0000"/>
              </a:solidFill>
            </a:rPr>
            <a:t> /</a:t>
          </a:r>
          <a:r>
            <a:rPr lang="es-ES" sz="1600" dirty="0">
              <a:solidFill>
                <a:srgbClr val="FF0000"/>
              </a:solidFill>
            </a:rPr>
            <a:t>consentida</a:t>
          </a:r>
        </a:p>
      </dgm:t>
    </dgm:pt>
    <dgm:pt modelId="{7D7D26DE-B58F-4185-AEFC-373373F5874F}" type="parTrans" cxnId="{63F62A97-A5C1-4F16-A000-08439048A136}">
      <dgm:prSet/>
      <dgm:spPr/>
      <dgm:t>
        <a:bodyPr/>
        <a:lstStyle/>
        <a:p>
          <a:endParaRPr lang="es-ES"/>
        </a:p>
      </dgm:t>
    </dgm:pt>
    <dgm:pt modelId="{1D64F07B-12D8-4E9F-891B-C23AD3E3C6FD}" type="sibTrans" cxnId="{63F62A97-A5C1-4F16-A000-08439048A136}">
      <dgm:prSet/>
      <dgm:spPr/>
      <dgm:t>
        <a:bodyPr/>
        <a:lstStyle/>
        <a:p>
          <a:endParaRPr lang="es-ES"/>
        </a:p>
      </dgm:t>
    </dgm:pt>
    <dgm:pt modelId="{8BDB9BFD-A438-4681-87E9-9C484D3B13AE}" type="asst">
      <dgm:prSet phldrT="[Texto]" custT="1"/>
      <dgm:spPr/>
      <dgm:t>
        <a:bodyPr/>
        <a:lstStyle/>
        <a:p>
          <a:r>
            <a:rPr lang="es-ES" sz="1800" dirty="0">
              <a:solidFill>
                <a:srgbClr val="FF0000"/>
              </a:solidFill>
            </a:rPr>
            <a:t>Por </a:t>
          </a:r>
          <a:r>
            <a:rPr lang="es-ES" sz="1600" dirty="0">
              <a:solidFill>
                <a:srgbClr val="FF0000"/>
              </a:solidFill>
            </a:rPr>
            <a:t>rearme</a:t>
          </a:r>
          <a:r>
            <a:rPr lang="es-ES" sz="1800" dirty="0">
              <a:solidFill>
                <a:srgbClr val="FF0000"/>
              </a:solidFill>
            </a:rPr>
            <a:t> / disuasión</a:t>
          </a:r>
        </a:p>
      </dgm:t>
    </dgm:pt>
    <dgm:pt modelId="{5CA77FAE-065C-4235-9650-D7559C58E01A}" type="parTrans" cxnId="{FA4EAF5E-EF28-4A9F-BF37-B12A9E9E32FF}">
      <dgm:prSet/>
      <dgm:spPr/>
      <dgm:t>
        <a:bodyPr/>
        <a:lstStyle/>
        <a:p>
          <a:endParaRPr lang="es-ES"/>
        </a:p>
      </dgm:t>
    </dgm:pt>
    <dgm:pt modelId="{E9CC1E9D-AD13-4F6B-9453-2814FF04AA9B}" type="sibTrans" cxnId="{FA4EAF5E-EF28-4A9F-BF37-B12A9E9E32FF}">
      <dgm:prSet/>
      <dgm:spPr/>
      <dgm:t>
        <a:bodyPr/>
        <a:lstStyle/>
        <a:p>
          <a:endParaRPr lang="es-ES"/>
        </a:p>
      </dgm:t>
    </dgm:pt>
    <dgm:pt modelId="{06D2BF32-F7F9-4157-AFA8-9BD593E34A17}">
      <dgm:prSet phldrT="[Texto]" custT="1"/>
      <dgm:spPr/>
      <dgm:t>
        <a:bodyPr/>
        <a:lstStyle/>
        <a:p>
          <a:r>
            <a:rPr lang="es-ES" sz="1400" dirty="0">
              <a:solidFill>
                <a:srgbClr val="FF0000"/>
              </a:solidFill>
            </a:rPr>
            <a:t>Imperialistas / de equilibrio (terror)</a:t>
          </a:r>
        </a:p>
      </dgm:t>
    </dgm:pt>
    <dgm:pt modelId="{98A3ADD4-BF70-444E-8EC3-2B611C15CC0E}" type="parTrans" cxnId="{9661D0DC-E8E7-46FB-9FCA-629A3EDD6380}">
      <dgm:prSet/>
      <dgm:spPr/>
      <dgm:t>
        <a:bodyPr/>
        <a:lstStyle/>
        <a:p>
          <a:endParaRPr lang="es-ES"/>
        </a:p>
      </dgm:t>
    </dgm:pt>
    <dgm:pt modelId="{D56BB424-D93D-4B6B-B41D-E4C3910CBFA5}" type="sibTrans" cxnId="{9661D0DC-E8E7-46FB-9FCA-629A3EDD6380}">
      <dgm:prSet/>
      <dgm:spPr/>
      <dgm:t>
        <a:bodyPr/>
        <a:lstStyle/>
        <a:p>
          <a:endParaRPr lang="es-ES"/>
        </a:p>
      </dgm:t>
    </dgm:pt>
    <dgm:pt modelId="{C134797F-FF88-4E15-9F3C-D050673224B8}">
      <dgm:prSet phldrT="[Texto]" custT="1"/>
      <dgm:spPr/>
      <dgm:t>
        <a:bodyPr/>
        <a:lstStyle/>
        <a:p>
          <a:r>
            <a:rPr lang="es-ES" sz="1600" dirty="0">
              <a:solidFill>
                <a:srgbClr val="FF0000"/>
              </a:solidFill>
            </a:rPr>
            <a:t>Por miedo / hegemonía </a:t>
          </a:r>
        </a:p>
      </dgm:t>
    </dgm:pt>
    <dgm:pt modelId="{5FBD83ED-17E0-407C-BAA3-6B39CD1B0B84}" type="parTrans" cxnId="{78C9C8C8-178B-4D86-AB0D-4296756D923C}">
      <dgm:prSet/>
      <dgm:spPr/>
      <dgm:t>
        <a:bodyPr/>
        <a:lstStyle/>
        <a:p>
          <a:endParaRPr lang="es-ES"/>
        </a:p>
      </dgm:t>
    </dgm:pt>
    <dgm:pt modelId="{BDF5BE72-ACFC-4297-A1B4-EFEFC5D68D6C}" type="sibTrans" cxnId="{78C9C8C8-178B-4D86-AB0D-4296756D923C}">
      <dgm:prSet/>
      <dgm:spPr/>
      <dgm:t>
        <a:bodyPr/>
        <a:lstStyle/>
        <a:p>
          <a:endParaRPr lang="es-ES"/>
        </a:p>
      </dgm:t>
    </dgm:pt>
    <dgm:pt modelId="{E08542A2-5E81-45C7-90EF-46D7CBB90342}">
      <dgm:prSet phldrT="[Texto]" custT="1"/>
      <dgm:spPr/>
      <dgm:t>
        <a:bodyPr/>
        <a:lstStyle/>
        <a:p>
          <a:r>
            <a:rPr lang="es-ES" sz="1400" dirty="0">
              <a:solidFill>
                <a:srgbClr val="FF0000"/>
              </a:solidFill>
            </a:rPr>
            <a:t>Producto de la impotencia / ley</a:t>
          </a:r>
        </a:p>
      </dgm:t>
    </dgm:pt>
    <dgm:pt modelId="{D5EEC2EE-798A-4398-9DE7-D76E8C29237E}" type="parTrans" cxnId="{824A17B1-1B0C-41DB-B62B-6E6A0483FE8A}">
      <dgm:prSet/>
      <dgm:spPr/>
      <dgm:t>
        <a:bodyPr/>
        <a:lstStyle/>
        <a:p>
          <a:endParaRPr lang="es-ES"/>
        </a:p>
      </dgm:t>
    </dgm:pt>
    <dgm:pt modelId="{D9384A74-3AED-4BC4-B4DE-D120473EA6C6}" type="sibTrans" cxnId="{824A17B1-1B0C-41DB-B62B-6E6A0483FE8A}">
      <dgm:prSet/>
      <dgm:spPr/>
      <dgm:t>
        <a:bodyPr/>
        <a:lstStyle/>
        <a:p>
          <a:endParaRPr lang="es-ES"/>
        </a:p>
      </dgm:t>
    </dgm:pt>
    <dgm:pt modelId="{CDF6E4E7-1570-4C09-B422-E82FD2C58D97}">
      <dgm:prSet phldrT="[Texto]" custT="1"/>
      <dgm:spPr/>
      <dgm:t>
        <a:bodyPr/>
        <a:lstStyle/>
        <a:p>
          <a:r>
            <a:rPr lang="es-ES" sz="1600" dirty="0">
              <a:solidFill>
                <a:srgbClr val="FF0000"/>
              </a:solidFill>
            </a:rPr>
            <a:t>Justas / </a:t>
          </a:r>
        </a:p>
        <a:p>
          <a:r>
            <a:rPr lang="es-ES" sz="1600" dirty="0">
              <a:solidFill>
                <a:srgbClr val="FF0000"/>
              </a:solidFill>
            </a:rPr>
            <a:t>Injustas</a:t>
          </a:r>
        </a:p>
      </dgm:t>
    </dgm:pt>
    <dgm:pt modelId="{0D2AAC13-6AD2-4441-B99A-145D4DDC31AA}" type="parTrans" cxnId="{981DC456-902F-433C-9206-A043F029500A}">
      <dgm:prSet/>
      <dgm:spPr/>
      <dgm:t>
        <a:bodyPr/>
        <a:lstStyle/>
        <a:p>
          <a:endParaRPr lang="es-ES"/>
        </a:p>
      </dgm:t>
    </dgm:pt>
    <dgm:pt modelId="{05F01DD6-4E24-4795-AB85-1793BEFDFE23}" type="sibTrans" cxnId="{981DC456-902F-433C-9206-A043F029500A}">
      <dgm:prSet/>
      <dgm:spPr/>
      <dgm:t>
        <a:bodyPr/>
        <a:lstStyle/>
        <a:p>
          <a:endParaRPr lang="es-ES"/>
        </a:p>
      </dgm:t>
    </dgm:pt>
    <dgm:pt modelId="{D9C52DFB-7296-42C1-8079-78022B23BF44}">
      <dgm:prSet phldrT="[Texto]" custT="1"/>
      <dgm:spPr/>
      <dgm:t>
        <a:bodyPr/>
        <a:lstStyle/>
        <a:p>
          <a:r>
            <a:rPr lang="es-ES" sz="1400" dirty="0">
              <a:solidFill>
                <a:srgbClr val="FF0000"/>
              </a:solidFill>
            </a:rPr>
            <a:t>Negociadas/ Impuestas</a:t>
          </a:r>
        </a:p>
      </dgm:t>
    </dgm:pt>
    <dgm:pt modelId="{7C66E835-5A07-46CA-A5FF-3D0085A41D6A}" type="parTrans" cxnId="{9469FB1C-3262-46BE-B9E3-08E811EAF73A}">
      <dgm:prSet/>
      <dgm:spPr/>
      <dgm:t>
        <a:bodyPr/>
        <a:lstStyle/>
        <a:p>
          <a:endParaRPr lang="es-ES"/>
        </a:p>
      </dgm:t>
    </dgm:pt>
    <dgm:pt modelId="{3075E37B-43F8-481B-B17B-C0AEF7D31F6E}" type="sibTrans" cxnId="{9469FB1C-3262-46BE-B9E3-08E811EAF73A}">
      <dgm:prSet/>
      <dgm:spPr/>
      <dgm:t>
        <a:bodyPr/>
        <a:lstStyle/>
        <a:p>
          <a:endParaRPr lang="es-ES"/>
        </a:p>
      </dgm:t>
    </dgm:pt>
    <dgm:pt modelId="{DA1053B3-661B-4FFA-9770-1B8DABE1FBF4}">
      <dgm:prSet phldrT="[Texto]" custT="1"/>
      <dgm:spPr/>
      <dgm:t>
        <a:bodyPr/>
        <a:lstStyle/>
        <a:p>
          <a:r>
            <a:rPr lang="es-ES" sz="1400" dirty="0">
              <a:solidFill>
                <a:srgbClr val="FF0000"/>
              </a:solidFill>
            </a:rPr>
            <a:t>Con honor / deshonor (Cicerón)</a:t>
          </a:r>
        </a:p>
      </dgm:t>
    </dgm:pt>
    <dgm:pt modelId="{9EEF8E98-69D2-4E51-A3DC-4E2DB6936B20}" type="parTrans" cxnId="{412E64C4-F2B7-4345-B76C-A0269446E95D}">
      <dgm:prSet/>
      <dgm:spPr/>
      <dgm:t>
        <a:bodyPr/>
        <a:lstStyle/>
        <a:p>
          <a:endParaRPr lang="es-ES"/>
        </a:p>
      </dgm:t>
    </dgm:pt>
    <dgm:pt modelId="{7DDFBD0B-6598-47D9-B7A0-669488FDC6E0}" type="sibTrans" cxnId="{412E64C4-F2B7-4345-B76C-A0269446E95D}">
      <dgm:prSet/>
      <dgm:spPr/>
      <dgm:t>
        <a:bodyPr/>
        <a:lstStyle/>
        <a:p>
          <a:endParaRPr lang="es-ES"/>
        </a:p>
      </dgm:t>
    </dgm:pt>
    <dgm:pt modelId="{D360BEEF-2D3B-4083-B907-CCA7BA25D424}">
      <dgm:prSet phldrT="[Texto]" custT="1"/>
      <dgm:spPr/>
      <dgm:t>
        <a:bodyPr/>
        <a:lstStyle/>
        <a:p>
          <a:r>
            <a:rPr lang="es-ES" sz="1400" dirty="0">
              <a:solidFill>
                <a:srgbClr val="FF0000"/>
              </a:solidFill>
            </a:rPr>
            <a:t>Interna / Externa (</a:t>
          </a:r>
          <a:r>
            <a:rPr lang="es-ES" sz="1400" dirty="0" err="1">
              <a:solidFill>
                <a:srgbClr val="FF0000"/>
              </a:solidFill>
            </a:rPr>
            <a:t>Bobbio</a:t>
          </a:r>
          <a:r>
            <a:rPr lang="es-ES" sz="1400" dirty="0">
              <a:solidFill>
                <a:srgbClr val="FF0000"/>
              </a:solidFill>
            </a:rPr>
            <a:t>)</a:t>
          </a:r>
        </a:p>
      </dgm:t>
    </dgm:pt>
    <dgm:pt modelId="{6F875C57-EBB4-44D8-BAE1-02AB7E042DEE}" type="parTrans" cxnId="{5D6E444B-2DA9-49DD-8289-2BCA9E4E8544}">
      <dgm:prSet/>
      <dgm:spPr/>
      <dgm:t>
        <a:bodyPr/>
        <a:lstStyle/>
        <a:p>
          <a:endParaRPr lang="es-ES"/>
        </a:p>
      </dgm:t>
    </dgm:pt>
    <dgm:pt modelId="{2E4E9AB9-77AF-43B7-88BB-67EEC9EB4B89}" type="sibTrans" cxnId="{5D6E444B-2DA9-49DD-8289-2BCA9E4E8544}">
      <dgm:prSet/>
      <dgm:spPr/>
      <dgm:t>
        <a:bodyPr/>
        <a:lstStyle/>
        <a:p>
          <a:endParaRPr lang="es-ES"/>
        </a:p>
      </dgm:t>
    </dgm:pt>
    <dgm:pt modelId="{E4FE4919-D0CC-42DE-BB05-12134677CF69}">
      <dgm:prSet phldrT="[Texto]" custT="1"/>
      <dgm:spPr/>
      <dgm:t>
        <a:bodyPr/>
        <a:lstStyle/>
        <a:p>
          <a:r>
            <a:rPr lang="es-ES" sz="1400" dirty="0">
              <a:solidFill>
                <a:srgbClr val="FF0000"/>
              </a:solidFill>
            </a:rPr>
            <a:t>Positiva / Negativa (</a:t>
          </a:r>
          <a:r>
            <a:rPr lang="es-ES" sz="1400" dirty="0" err="1">
              <a:solidFill>
                <a:srgbClr val="FF0000"/>
              </a:solidFill>
            </a:rPr>
            <a:t>Galtung</a:t>
          </a:r>
          <a:r>
            <a:rPr lang="es-ES" sz="1400" dirty="0">
              <a:solidFill>
                <a:srgbClr val="FF0000"/>
              </a:solidFill>
            </a:rPr>
            <a:t>)</a:t>
          </a:r>
        </a:p>
      </dgm:t>
    </dgm:pt>
    <dgm:pt modelId="{AC4A5D57-CB14-4660-B2C2-4A5ED45EDF1F}" type="parTrans" cxnId="{D8F5486A-8114-48B1-8858-76094065B913}">
      <dgm:prSet/>
      <dgm:spPr/>
      <dgm:t>
        <a:bodyPr/>
        <a:lstStyle/>
        <a:p>
          <a:endParaRPr lang="es-ES"/>
        </a:p>
      </dgm:t>
    </dgm:pt>
    <dgm:pt modelId="{8FFE3E74-8EE5-44DA-8446-434E046ACA1A}" type="sibTrans" cxnId="{D8F5486A-8114-48B1-8858-76094065B913}">
      <dgm:prSet/>
      <dgm:spPr/>
      <dgm:t>
        <a:bodyPr/>
        <a:lstStyle/>
        <a:p>
          <a:endParaRPr lang="es-ES"/>
        </a:p>
      </dgm:t>
    </dgm:pt>
    <dgm:pt modelId="{A33C5320-4BDA-4333-ACB2-D9DD6DFF8977}">
      <dgm:prSet phldrT="[Texto]" custT="1"/>
      <dgm:spPr/>
      <dgm:t>
        <a:bodyPr/>
        <a:lstStyle/>
        <a:p>
          <a:endParaRPr lang="es-ES" sz="1400" dirty="0"/>
        </a:p>
      </dgm:t>
    </dgm:pt>
    <dgm:pt modelId="{450C629A-A638-4500-99DC-07E3F5F3A8B4}" type="parTrans" cxnId="{ADCC1EE9-C9E0-4353-8AF3-73309D16C9A4}">
      <dgm:prSet/>
      <dgm:spPr/>
      <dgm:t>
        <a:bodyPr/>
        <a:lstStyle/>
        <a:p>
          <a:endParaRPr lang="es-ES"/>
        </a:p>
      </dgm:t>
    </dgm:pt>
    <dgm:pt modelId="{B8D66F29-D4E6-44AC-94AB-B634829185CE}" type="sibTrans" cxnId="{ADCC1EE9-C9E0-4353-8AF3-73309D16C9A4}">
      <dgm:prSet/>
      <dgm:spPr/>
      <dgm:t>
        <a:bodyPr/>
        <a:lstStyle/>
        <a:p>
          <a:endParaRPr lang="es-ES"/>
        </a:p>
      </dgm:t>
    </dgm:pt>
    <dgm:pt modelId="{778C5953-4509-4847-BB6D-073EDE3CAD22}" type="pres">
      <dgm:prSet presAssocID="{87E0E365-78FE-40CB-BC84-A8F0DF34ED2C}" presName="Name0" presStyleCnt="0">
        <dgm:presLayoutVars>
          <dgm:orgChart val="1"/>
          <dgm:chPref val="1"/>
          <dgm:dir/>
          <dgm:animOne val="branch"/>
          <dgm:animLvl val="lvl"/>
          <dgm:resizeHandles/>
        </dgm:presLayoutVars>
      </dgm:prSet>
      <dgm:spPr/>
    </dgm:pt>
    <dgm:pt modelId="{A4B69D61-0A2A-43A4-B106-601573B47737}" type="pres">
      <dgm:prSet presAssocID="{1E25BEF5-E27F-4CC8-B4FD-7110E9C36AED}" presName="hierRoot1" presStyleCnt="0">
        <dgm:presLayoutVars>
          <dgm:hierBranch val="init"/>
        </dgm:presLayoutVars>
      </dgm:prSet>
      <dgm:spPr/>
    </dgm:pt>
    <dgm:pt modelId="{B1B02842-A150-4F9D-B770-5AFBE9FC67A7}" type="pres">
      <dgm:prSet presAssocID="{1E25BEF5-E27F-4CC8-B4FD-7110E9C36AED}" presName="rootComposite1" presStyleCnt="0"/>
      <dgm:spPr/>
    </dgm:pt>
    <dgm:pt modelId="{CF5FF5E4-BA2F-49A0-A749-086F826C50E5}" type="pres">
      <dgm:prSet presAssocID="{1E25BEF5-E27F-4CC8-B4FD-7110E9C36AED}" presName="rootText1" presStyleLbl="alignAcc1" presStyleIdx="0" presStyleCnt="0" custScaleY="202237">
        <dgm:presLayoutVars>
          <dgm:chPref val="3"/>
        </dgm:presLayoutVars>
      </dgm:prSet>
      <dgm:spPr/>
    </dgm:pt>
    <dgm:pt modelId="{030B797B-3171-41E0-96C1-3DED83FA20EE}" type="pres">
      <dgm:prSet presAssocID="{1E25BEF5-E27F-4CC8-B4FD-7110E9C36AED}" presName="topArc1" presStyleLbl="parChTrans1D1" presStyleIdx="0" presStyleCnt="22"/>
      <dgm:spPr/>
    </dgm:pt>
    <dgm:pt modelId="{060CFC47-079E-49F7-AD41-70E74D50BD7E}" type="pres">
      <dgm:prSet presAssocID="{1E25BEF5-E27F-4CC8-B4FD-7110E9C36AED}" presName="bottomArc1" presStyleLbl="parChTrans1D1" presStyleIdx="1" presStyleCnt="22"/>
      <dgm:spPr/>
    </dgm:pt>
    <dgm:pt modelId="{7E47A0DE-D56A-4A48-B7DD-5BBD6AB74FAE}" type="pres">
      <dgm:prSet presAssocID="{1E25BEF5-E27F-4CC8-B4FD-7110E9C36AED}" presName="topConnNode1" presStyleLbl="node1" presStyleIdx="0" presStyleCnt="0"/>
      <dgm:spPr/>
    </dgm:pt>
    <dgm:pt modelId="{8318C0F9-3996-414E-A914-2D3724F9E1C3}" type="pres">
      <dgm:prSet presAssocID="{1E25BEF5-E27F-4CC8-B4FD-7110E9C36AED}" presName="hierChild2" presStyleCnt="0"/>
      <dgm:spPr/>
    </dgm:pt>
    <dgm:pt modelId="{8DFD67AD-69F4-4200-AEBB-7A93B18B32F9}" type="pres">
      <dgm:prSet presAssocID="{98A3ADD4-BF70-444E-8EC3-2B611C15CC0E}" presName="Name28" presStyleLbl="parChTrans1D2" presStyleIdx="0" presStyleCnt="9"/>
      <dgm:spPr/>
    </dgm:pt>
    <dgm:pt modelId="{8FB6BE16-8701-4B6D-BB28-8C415E0349E7}" type="pres">
      <dgm:prSet presAssocID="{06D2BF32-F7F9-4157-AFA8-9BD593E34A17}" presName="hierRoot2" presStyleCnt="0">
        <dgm:presLayoutVars>
          <dgm:hierBranch val="init"/>
        </dgm:presLayoutVars>
      </dgm:prSet>
      <dgm:spPr/>
    </dgm:pt>
    <dgm:pt modelId="{7009D904-191F-4CC9-9025-4232C5E98098}" type="pres">
      <dgm:prSet presAssocID="{06D2BF32-F7F9-4157-AFA8-9BD593E34A17}" presName="rootComposite2" presStyleCnt="0"/>
      <dgm:spPr/>
    </dgm:pt>
    <dgm:pt modelId="{F63ADBF7-0D3D-424A-BBF6-F00196C16CC1}" type="pres">
      <dgm:prSet presAssocID="{06D2BF32-F7F9-4157-AFA8-9BD593E34A17}" presName="rootText2" presStyleLbl="alignAcc1" presStyleIdx="0" presStyleCnt="0">
        <dgm:presLayoutVars>
          <dgm:chPref val="3"/>
        </dgm:presLayoutVars>
      </dgm:prSet>
      <dgm:spPr/>
    </dgm:pt>
    <dgm:pt modelId="{A09A22E3-E103-4646-9D11-EAD9D7D8DEC2}" type="pres">
      <dgm:prSet presAssocID="{06D2BF32-F7F9-4157-AFA8-9BD593E34A17}" presName="topArc2" presStyleLbl="parChTrans1D1" presStyleIdx="2" presStyleCnt="22"/>
      <dgm:spPr/>
    </dgm:pt>
    <dgm:pt modelId="{3C3A3977-6BC4-4D5D-A1EA-019986E59DD9}" type="pres">
      <dgm:prSet presAssocID="{06D2BF32-F7F9-4157-AFA8-9BD593E34A17}" presName="bottomArc2" presStyleLbl="parChTrans1D1" presStyleIdx="3" presStyleCnt="22"/>
      <dgm:spPr/>
    </dgm:pt>
    <dgm:pt modelId="{45B6D042-33E3-4B7E-A490-D2B46B690D02}" type="pres">
      <dgm:prSet presAssocID="{06D2BF32-F7F9-4157-AFA8-9BD593E34A17}" presName="topConnNode2" presStyleLbl="node2" presStyleIdx="0" presStyleCnt="0"/>
      <dgm:spPr/>
    </dgm:pt>
    <dgm:pt modelId="{F78BD4E6-4B9A-45BB-A9D4-410135273807}" type="pres">
      <dgm:prSet presAssocID="{06D2BF32-F7F9-4157-AFA8-9BD593E34A17}" presName="hierChild4" presStyleCnt="0"/>
      <dgm:spPr/>
    </dgm:pt>
    <dgm:pt modelId="{BD3EF098-9B97-43F1-A49F-22091BDFE9F4}" type="pres">
      <dgm:prSet presAssocID="{06D2BF32-F7F9-4157-AFA8-9BD593E34A17}" presName="hierChild5" presStyleCnt="0"/>
      <dgm:spPr/>
    </dgm:pt>
    <dgm:pt modelId="{5AF62CC8-EFDD-4C92-AC89-E69F4D1430B4}" type="pres">
      <dgm:prSet presAssocID="{5FBD83ED-17E0-407C-BAA3-6B39CD1B0B84}" presName="Name28" presStyleLbl="parChTrans1D2" presStyleIdx="1" presStyleCnt="9"/>
      <dgm:spPr/>
    </dgm:pt>
    <dgm:pt modelId="{A47078CB-4C59-4D7A-B86E-B0959E33F02D}" type="pres">
      <dgm:prSet presAssocID="{C134797F-FF88-4E15-9F3C-D050673224B8}" presName="hierRoot2" presStyleCnt="0">
        <dgm:presLayoutVars>
          <dgm:hierBranch val="init"/>
        </dgm:presLayoutVars>
      </dgm:prSet>
      <dgm:spPr/>
    </dgm:pt>
    <dgm:pt modelId="{EE17AFA0-D80B-47A8-9F61-6CDA0FF441E5}" type="pres">
      <dgm:prSet presAssocID="{C134797F-FF88-4E15-9F3C-D050673224B8}" presName="rootComposite2" presStyleCnt="0"/>
      <dgm:spPr/>
    </dgm:pt>
    <dgm:pt modelId="{9AF94BF4-49B4-4A98-8341-594D197F8A23}" type="pres">
      <dgm:prSet presAssocID="{C134797F-FF88-4E15-9F3C-D050673224B8}" presName="rootText2" presStyleLbl="alignAcc1" presStyleIdx="0" presStyleCnt="0">
        <dgm:presLayoutVars>
          <dgm:chPref val="3"/>
        </dgm:presLayoutVars>
      </dgm:prSet>
      <dgm:spPr/>
    </dgm:pt>
    <dgm:pt modelId="{99DF56B1-4C92-4F52-8ED5-367DE7812AB7}" type="pres">
      <dgm:prSet presAssocID="{C134797F-FF88-4E15-9F3C-D050673224B8}" presName="topArc2" presStyleLbl="parChTrans1D1" presStyleIdx="4" presStyleCnt="22"/>
      <dgm:spPr/>
    </dgm:pt>
    <dgm:pt modelId="{B3FDDC32-AB4D-4B18-BAFF-44B353FAB9EA}" type="pres">
      <dgm:prSet presAssocID="{C134797F-FF88-4E15-9F3C-D050673224B8}" presName="bottomArc2" presStyleLbl="parChTrans1D1" presStyleIdx="5" presStyleCnt="22"/>
      <dgm:spPr/>
    </dgm:pt>
    <dgm:pt modelId="{012DF768-E63C-470C-BA9B-D028762DD9F9}" type="pres">
      <dgm:prSet presAssocID="{C134797F-FF88-4E15-9F3C-D050673224B8}" presName="topConnNode2" presStyleLbl="node2" presStyleIdx="0" presStyleCnt="0"/>
      <dgm:spPr/>
    </dgm:pt>
    <dgm:pt modelId="{CD13FA67-6B03-441D-A9D2-FDF13B0DCC6F}" type="pres">
      <dgm:prSet presAssocID="{C134797F-FF88-4E15-9F3C-D050673224B8}" presName="hierChild4" presStyleCnt="0"/>
      <dgm:spPr/>
    </dgm:pt>
    <dgm:pt modelId="{CA78846E-01B1-4C2C-9B1B-07BD1EBEB055}" type="pres">
      <dgm:prSet presAssocID="{C134797F-FF88-4E15-9F3C-D050673224B8}" presName="hierChild5" presStyleCnt="0"/>
      <dgm:spPr/>
    </dgm:pt>
    <dgm:pt modelId="{60170668-1013-4F05-A638-2AFB3C260940}" type="pres">
      <dgm:prSet presAssocID="{D5EEC2EE-798A-4398-9DE7-D76E8C29237E}" presName="Name28" presStyleLbl="parChTrans1D2" presStyleIdx="2" presStyleCnt="9"/>
      <dgm:spPr/>
    </dgm:pt>
    <dgm:pt modelId="{B8F976D7-2115-4F80-B206-0F94A27B0A92}" type="pres">
      <dgm:prSet presAssocID="{E08542A2-5E81-45C7-90EF-46D7CBB90342}" presName="hierRoot2" presStyleCnt="0">
        <dgm:presLayoutVars>
          <dgm:hierBranch val="init"/>
        </dgm:presLayoutVars>
      </dgm:prSet>
      <dgm:spPr/>
    </dgm:pt>
    <dgm:pt modelId="{46401740-A792-4B70-96B0-490D0E17F3F0}" type="pres">
      <dgm:prSet presAssocID="{E08542A2-5E81-45C7-90EF-46D7CBB90342}" presName="rootComposite2" presStyleCnt="0"/>
      <dgm:spPr/>
    </dgm:pt>
    <dgm:pt modelId="{D34025E6-564B-41A7-9B39-5997AB8CD738}" type="pres">
      <dgm:prSet presAssocID="{E08542A2-5E81-45C7-90EF-46D7CBB90342}" presName="rootText2" presStyleLbl="alignAcc1" presStyleIdx="0" presStyleCnt="0" custLinFactNeighborX="2898" custLinFactNeighborY="-9057">
        <dgm:presLayoutVars>
          <dgm:chPref val="3"/>
        </dgm:presLayoutVars>
      </dgm:prSet>
      <dgm:spPr/>
    </dgm:pt>
    <dgm:pt modelId="{E25EACE6-ECC5-4594-9F42-366FEA9D73A0}" type="pres">
      <dgm:prSet presAssocID="{E08542A2-5E81-45C7-90EF-46D7CBB90342}" presName="topArc2" presStyleLbl="parChTrans1D1" presStyleIdx="6" presStyleCnt="22"/>
      <dgm:spPr/>
    </dgm:pt>
    <dgm:pt modelId="{428F1153-546F-4009-91DA-580C5F59B11D}" type="pres">
      <dgm:prSet presAssocID="{E08542A2-5E81-45C7-90EF-46D7CBB90342}" presName="bottomArc2" presStyleLbl="parChTrans1D1" presStyleIdx="7" presStyleCnt="22"/>
      <dgm:spPr/>
    </dgm:pt>
    <dgm:pt modelId="{E0EC5768-077D-406B-8814-4724A121B6B3}" type="pres">
      <dgm:prSet presAssocID="{E08542A2-5E81-45C7-90EF-46D7CBB90342}" presName="topConnNode2" presStyleLbl="node2" presStyleIdx="0" presStyleCnt="0"/>
      <dgm:spPr/>
    </dgm:pt>
    <dgm:pt modelId="{199CABE0-5097-46D4-AB7F-956ECEFC02FF}" type="pres">
      <dgm:prSet presAssocID="{E08542A2-5E81-45C7-90EF-46D7CBB90342}" presName="hierChild4" presStyleCnt="0"/>
      <dgm:spPr/>
    </dgm:pt>
    <dgm:pt modelId="{4DEF7F22-EC16-4B2C-9445-6C240874EE47}" type="pres">
      <dgm:prSet presAssocID="{E08542A2-5E81-45C7-90EF-46D7CBB90342}" presName="hierChild5" presStyleCnt="0"/>
      <dgm:spPr/>
    </dgm:pt>
    <dgm:pt modelId="{B30CD06C-E603-40E5-87E9-C1BCBA515DD9}" type="pres">
      <dgm:prSet presAssocID="{0D2AAC13-6AD2-4441-B99A-145D4DDC31AA}" presName="Name28" presStyleLbl="parChTrans1D2" presStyleIdx="3" presStyleCnt="9"/>
      <dgm:spPr/>
    </dgm:pt>
    <dgm:pt modelId="{73F00D33-AB04-4CAB-87F2-47F1C7DAF0DD}" type="pres">
      <dgm:prSet presAssocID="{CDF6E4E7-1570-4C09-B422-E82FD2C58D97}" presName="hierRoot2" presStyleCnt="0">
        <dgm:presLayoutVars>
          <dgm:hierBranch val="init"/>
        </dgm:presLayoutVars>
      </dgm:prSet>
      <dgm:spPr/>
    </dgm:pt>
    <dgm:pt modelId="{47B1AE24-E3DD-4D81-ABA9-87F1AEB7D824}" type="pres">
      <dgm:prSet presAssocID="{CDF6E4E7-1570-4C09-B422-E82FD2C58D97}" presName="rootComposite2" presStyleCnt="0"/>
      <dgm:spPr/>
    </dgm:pt>
    <dgm:pt modelId="{244A6A35-D793-4208-B423-CB1A6F00B0D5}" type="pres">
      <dgm:prSet presAssocID="{CDF6E4E7-1570-4C09-B422-E82FD2C58D97}" presName="rootText2" presStyleLbl="alignAcc1" presStyleIdx="0" presStyleCnt="0">
        <dgm:presLayoutVars>
          <dgm:chPref val="3"/>
        </dgm:presLayoutVars>
      </dgm:prSet>
      <dgm:spPr/>
    </dgm:pt>
    <dgm:pt modelId="{098BDE96-D54E-4194-BAE9-47F47DB14469}" type="pres">
      <dgm:prSet presAssocID="{CDF6E4E7-1570-4C09-B422-E82FD2C58D97}" presName="topArc2" presStyleLbl="parChTrans1D1" presStyleIdx="8" presStyleCnt="22"/>
      <dgm:spPr/>
    </dgm:pt>
    <dgm:pt modelId="{73C58F1D-C915-4177-A6A0-98666DD5816A}" type="pres">
      <dgm:prSet presAssocID="{CDF6E4E7-1570-4C09-B422-E82FD2C58D97}" presName="bottomArc2" presStyleLbl="parChTrans1D1" presStyleIdx="9" presStyleCnt="22"/>
      <dgm:spPr/>
    </dgm:pt>
    <dgm:pt modelId="{2FAC0586-C421-43C9-B014-E375FA86CDA1}" type="pres">
      <dgm:prSet presAssocID="{CDF6E4E7-1570-4C09-B422-E82FD2C58D97}" presName="topConnNode2" presStyleLbl="node2" presStyleIdx="0" presStyleCnt="0"/>
      <dgm:spPr/>
    </dgm:pt>
    <dgm:pt modelId="{FE18EF7A-9F27-4940-AFAD-8358A392576A}" type="pres">
      <dgm:prSet presAssocID="{CDF6E4E7-1570-4C09-B422-E82FD2C58D97}" presName="hierChild4" presStyleCnt="0"/>
      <dgm:spPr/>
    </dgm:pt>
    <dgm:pt modelId="{B7D404AF-7988-444A-AF03-4E2F988CE14D}" type="pres">
      <dgm:prSet presAssocID="{CDF6E4E7-1570-4C09-B422-E82FD2C58D97}" presName="hierChild5" presStyleCnt="0"/>
      <dgm:spPr/>
    </dgm:pt>
    <dgm:pt modelId="{497E6D84-E6FA-498A-BC0B-125FE9BA7A6F}" type="pres">
      <dgm:prSet presAssocID="{7C66E835-5A07-46CA-A5FF-3D0085A41D6A}" presName="Name28" presStyleLbl="parChTrans1D2" presStyleIdx="4" presStyleCnt="9"/>
      <dgm:spPr/>
    </dgm:pt>
    <dgm:pt modelId="{22CE6971-1DBA-4E67-9F9D-2EFF3CBE9110}" type="pres">
      <dgm:prSet presAssocID="{D9C52DFB-7296-42C1-8079-78022B23BF44}" presName="hierRoot2" presStyleCnt="0">
        <dgm:presLayoutVars>
          <dgm:hierBranch val="init"/>
        </dgm:presLayoutVars>
      </dgm:prSet>
      <dgm:spPr/>
    </dgm:pt>
    <dgm:pt modelId="{DA74F97E-2B93-4127-B72E-7308A85F749C}" type="pres">
      <dgm:prSet presAssocID="{D9C52DFB-7296-42C1-8079-78022B23BF44}" presName="rootComposite2" presStyleCnt="0"/>
      <dgm:spPr/>
    </dgm:pt>
    <dgm:pt modelId="{FD533B3D-C08A-46C6-873E-A11659445D06}" type="pres">
      <dgm:prSet presAssocID="{D9C52DFB-7296-42C1-8079-78022B23BF44}" presName="rootText2" presStyleLbl="alignAcc1" presStyleIdx="0" presStyleCnt="0">
        <dgm:presLayoutVars>
          <dgm:chPref val="3"/>
        </dgm:presLayoutVars>
      </dgm:prSet>
      <dgm:spPr/>
    </dgm:pt>
    <dgm:pt modelId="{D522B804-39F6-4F46-806E-9CACEE410CA1}" type="pres">
      <dgm:prSet presAssocID="{D9C52DFB-7296-42C1-8079-78022B23BF44}" presName="topArc2" presStyleLbl="parChTrans1D1" presStyleIdx="10" presStyleCnt="22"/>
      <dgm:spPr/>
    </dgm:pt>
    <dgm:pt modelId="{B81E7FB0-888B-4914-B2C0-C0274716F03C}" type="pres">
      <dgm:prSet presAssocID="{D9C52DFB-7296-42C1-8079-78022B23BF44}" presName="bottomArc2" presStyleLbl="parChTrans1D1" presStyleIdx="11" presStyleCnt="22"/>
      <dgm:spPr/>
    </dgm:pt>
    <dgm:pt modelId="{691B5D34-8507-409F-B197-A61E852686B5}" type="pres">
      <dgm:prSet presAssocID="{D9C52DFB-7296-42C1-8079-78022B23BF44}" presName="topConnNode2" presStyleLbl="node2" presStyleIdx="0" presStyleCnt="0"/>
      <dgm:spPr/>
    </dgm:pt>
    <dgm:pt modelId="{73472EAE-0A43-427F-A668-6880E61EA01E}" type="pres">
      <dgm:prSet presAssocID="{D9C52DFB-7296-42C1-8079-78022B23BF44}" presName="hierChild4" presStyleCnt="0"/>
      <dgm:spPr/>
    </dgm:pt>
    <dgm:pt modelId="{7580DD3C-DAD9-46B0-979A-C823A9AC2DD8}" type="pres">
      <dgm:prSet presAssocID="{D9C52DFB-7296-42C1-8079-78022B23BF44}" presName="hierChild5" presStyleCnt="0"/>
      <dgm:spPr/>
    </dgm:pt>
    <dgm:pt modelId="{F7F756FB-F39A-452A-AD97-BE9A20281E80}" type="pres">
      <dgm:prSet presAssocID="{9EEF8E98-69D2-4E51-A3DC-4E2DB6936B20}" presName="Name28" presStyleLbl="parChTrans1D2" presStyleIdx="5" presStyleCnt="9"/>
      <dgm:spPr/>
    </dgm:pt>
    <dgm:pt modelId="{257F3545-8A23-47C2-965E-82F3155BD780}" type="pres">
      <dgm:prSet presAssocID="{DA1053B3-661B-4FFA-9770-1B8DABE1FBF4}" presName="hierRoot2" presStyleCnt="0">
        <dgm:presLayoutVars>
          <dgm:hierBranch val="init"/>
        </dgm:presLayoutVars>
      </dgm:prSet>
      <dgm:spPr/>
    </dgm:pt>
    <dgm:pt modelId="{A0813011-3CBB-4F23-BE84-D34CD92816CA}" type="pres">
      <dgm:prSet presAssocID="{DA1053B3-661B-4FFA-9770-1B8DABE1FBF4}" presName="rootComposite2" presStyleCnt="0"/>
      <dgm:spPr/>
    </dgm:pt>
    <dgm:pt modelId="{180DDAA3-8256-46D1-BD54-DD766D8801AC}" type="pres">
      <dgm:prSet presAssocID="{DA1053B3-661B-4FFA-9770-1B8DABE1FBF4}" presName="rootText2" presStyleLbl="alignAcc1" presStyleIdx="0" presStyleCnt="0">
        <dgm:presLayoutVars>
          <dgm:chPref val="3"/>
        </dgm:presLayoutVars>
      </dgm:prSet>
      <dgm:spPr/>
    </dgm:pt>
    <dgm:pt modelId="{BB36BAA8-1C42-4821-85C9-A6F12613C1D3}" type="pres">
      <dgm:prSet presAssocID="{DA1053B3-661B-4FFA-9770-1B8DABE1FBF4}" presName="topArc2" presStyleLbl="parChTrans1D1" presStyleIdx="12" presStyleCnt="22"/>
      <dgm:spPr/>
    </dgm:pt>
    <dgm:pt modelId="{4C20D134-D422-445A-BDEE-EEE2E2966401}" type="pres">
      <dgm:prSet presAssocID="{DA1053B3-661B-4FFA-9770-1B8DABE1FBF4}" presName="bottomArc2" presStyleLbl="parChTrans1D1" presStyleIdx="13" presStyleCnt="22"/>
      <dgm:spPr/>
    </dgm:pt>
    <dgm:pt modelId="{DC032A96-886E-4446-8C94-4528AA9C0CD1}" type="pres">
      <dgm:prSet presAssocID="{DA1053B3-661B-4FFA-9770-1B8DABE1FBF4}" presName="topConnNode2" presStyleLbl="node2" presStyleIdx="0" presStyleCnt="0"/>
      <dgm:spPr/>
    </dgm:pt>
    <dgm:pt modelId="{3861A8F8-8C7A-4BD8-A02B-212012A43C08}" type="pres">
      <dgm:prSet presAssocID="{DA1053B3-661B-4FFA-9770-1B8DABE1FBF4}" presName="hierChild4" presStyleCnt="0"/>
      <dgm:spPr/>
    </dgm:pt>
    <dgm:pt modelId="{B70863C3-20FA-4FB7-8AC8-B24C675FE7D6}" type="pres">
      <dgm:prSet presAssocID="{DA1053B3-661B-4FFA-9770-1B8DABE1FBF4}" presName="hierChild5" presStyleCnt="0"/>
      <dgm:spPr/>
    </dgm:pt>
    <dgm:pt modelId="{2C3148CF-7D80-4D46-87DF-2C3402017A5D}" type="pres">
      <dgm:prSet presAssocID="{6F875C57-EBB4-44D8-BAE1-02AB7E042DEE}" presName="Name28" presStyleLbl="parChTrans1D2" presStyleIdx="6" presStyleCnt="9"/>
      <dgm:spPr/>
    </dgm:pt>
    <dgm:pt modelId="{C8869753-3A8C-4727-94B5-774AA7A8C863}" type="pres">
      <dgm:prSet presAssocID="{D360BEEF-2D3B-4083-B907-CCA7BA25D424}" presName="hierRoot2" presStyleCnt="0">
        <dgm:presLayoutVars>
          <dgm:hierBranch val="init"/>
        </dgm:presLayoutVars>
      </dgm:prSet>
      <dgm:spPr/>
    </dgm:pt>
    <dgm:pt modelId="{624CAAF3-E24C-4CA5-9FC1-CCBF3510D91E}" type="pres">
      <dgm:prSet presAssocID="{D360BEEF-2D3B-4083-B907-CCA7BA25D424}" presName="rootComposite2" presStyleCnt="0"/>
      <dgm:spPr/>
    </dgm:pt>
    <dgm:pt modelId="{1A103876-6017-4F88-BDBF-253F578C2382}" type="pres">
      <dgm:prSet presAssocID="{D360BEEF-2D3B-4083-B907-CCA7BA25D424}" presName="rootText2" presStyleLbl="alignAcc1" presStyleIdx="0" presStyleCnt="0">
        <dgm:presLayoutVars>
          <dgm:chPref val="3"/>
        </dgm:presLayoutVars>
      </dgm:prSet>
      <dgm:spPr/>
    </dgm:pt>
    <dgm:pt modelId="{3ED8D3D8-590E-477F-B1CC-3E4C541C65F1}" type="pres">
      <dgm:prSet presAssocID="{D360BEEF-2D3B-4083-B907-CCA7BA25D424}" presName="topArc2" presStyleLbl="parChTrans1D1" presStyleIdx="14" presStyleCnt="22"/>
      <dgm:spPr/>
    </dgm:pt>
    <dgm:pt modelId="{EFC0B957-37DB-47AC-A76C-C5E0E17B92EC}" type="pres">
      <dgm:prSet presAssocID="{D360BEEF-2D3B-4083-B907-CCA7BA25D424}" presName="bottomArc2" presStyleLbl="parChTrans1D1" presStyleIdx="15" presStyleCnt="22"/>
      <dgm:spPr/>
    </dgm:pt>
    <dgm:pt modelId="{3884ED5F-724F-4551-97A4-E6FC651A2319}" type="pres">
      <dgm:prSet presAssocID="{D360BEEF-2D3B-4083-B907-CCA7BA25D424}" presName="topConnNode2" presStyleLbl="node2" presStyleIdx="0" presStyleCnt="0"/>
      <dgm:spPr/>
    </dgm:pt>
    <dgm:pt modelId="{31BE76FA-2179-47E4-B27B-44373BCF9BF5}" type="pres">
      <dgm:prSet presAssocID="{D360BEEF-2D3B-4083-B907-CCA7BA25D424}" presName="hierChild4" presStyleCnt="0"/>
      <dgm:spPr/>
    </dgm:pt>
    <dgm:pt modelId="{8210A91D-870C-40CE-B061-D02413114B37}" type="pres">
      <dgm:prSet presAssocID="{D360BEEF-2D3B-4083-B907-CCA7BA25D424}" presName="hierChild5" presStyleCnt="0"/>
      <dgm:spPr/>
    </dgm:pt>
    <dgm:pt modelId="{E0C67D88-9242-40F7-BDDC-3E141E9098D6}" type="pres">
      <dgm:prSet presAssocID="{AC4A5D57-CB14-4660-B2C2-4A5ED45EDF1F}" presName="Name28" presStyleLbl="parChTrans1D2" presStyleIdx="7" presStyleCnt="9"/>
      <dgm:spPr/>
    </dgm:pt>
    <dgm:pt modelId="{23E8615D-86C9-416F-8F12-E037A1BCB11A}" type="pres">
      <dgm:prSet presAssocID="{E4FE4919-D0CC-42DE-BB05-12134677CF69}" presName="hierRoot2" presStyleCnt="0">
        <dgm:presLayoutVars>
          <dgm:hierBranch val="init"/>
        </dgm:presLayoutVars>
      </dgm:prSet>
      <dgm:spPr/>
    </dgm:pt>
    <dgm:pt modelId="{9C5426EC-3462-41A0-9240-D932BE16A0C9}" type="pres">
      <dgm:prSet presAssocID="{E4FE4919-D0CC-42DE-BB05-12134677CF69}" presName="rootComposite2" presStyleCnt="0"/>
      <dgm:spPr/>
    </dgm:pt>
    <dgm:pt modelId="{297B1C77-3780-42FA-B52F-A0BAE8AA0E77}" type="pres">
      <dgm:prSet presAssocID="{E4FE4919-D0CC-42DE-BB05-12134677CF69}" presName="rootText2" presStyleLbl="alignAcc1" presStyleIdx="0" presStyleCnt="0">
        <dgm:presLayoutVars>
          <dgm:chPref val="3"/>
        </dgm:presLayoutVars>
      </dgm:prSet>
      <dgm:spPr/>
    </dgm:pt>
    <dgm:pt modelId="{35A39913-9DE9-4823-8C04-558E74BA7BDE}" type="pres">
      <dgm:prSet presAssocID="{E4FE4919-D0CC-42DE-BB05-12134677CF69}" presName="topArc2" presStyleLbl="parChTrans1D1" presStyleIdx="16" presStyleCnt="22"/>
      <dgm:spPr/>
    </dgm:pt>
    <dgm:pt modelId="{F2530C15-5842-4530-A577-3983AC7DB9E4}" type="pres">
      <dgm:prSet presAssocID="{E4FE4919-D0CC-42DE-BB05-12134677CF69}" presName="bottomArc2" presStyleLbl="parChTrans1D1" presStyleIdx="17" presStyleCnt="22"/>
      <dgm:spPr/>
    </dgm:pt>
    <dgm:pt modelId="{D6DA16CF-DD78-454E-B006-EFB61C25E4AA}" type="pres">
      <dgm:prSet presAssocID="{E4FE4919-D0CC-42DE-BB05-12134677CF69}" presName="topConnNode2" presStyleLbl="node2" presStyleIdx="0" presStyleCnt="0"/>
      <dgm:spPr/>
    </dgm:pt>
    <dgm:pt modelId="{FFBD8A15-2CEF-4F70-AB4F-2FABB1424D24}" type="pres">
      <dgm:prSet presAssocID="{E4FE4919-D0CC-42DE-BB05-12134677CF69}" presName="hierChild4" presStyleCnt="0"/>
      <dgm:spPr/>
    </dgm:pt>
    <dgm:pt modelId="{60D0665D-7801-4FDC-B770-1E8C71018C39}" type="pres">
      <dgm:prSet presAssocID="{E4FE4919-D0CC-42DE-BB05-12134677CF69}" presName="hierChild5" presStyleCnt="0"/>
      <dgm:spPr/>
    </dgm:pt>
    <dgm:pt modelId="{CCBECCE0-DEB2-4853-BD1C-1132D5889AEA}" type="pres">
      <dgm:prSet presAssocID="{1E25BEF5-E27F-4CC8-B4FD-7110E9C36AED}" presName="hierChild3" presStyleCnt="0"/>
      <dgm:spPr/>
    </dgm:pt>
    <dgm:pt modelId="{CCD46D6A-7803-4BF8-A7F8-5DE04F8ADB12}" type="pres">
      <dgm:prSet presAssocID="{5CA77FAE-065C-4235-9650-D7559C58E01A}" presName="Name101" presStyleLbl="parChTrans1D2" presStyleIdx="8" presStyleCnt="9"/>
      <dgm:spPr/>
    </dgm:pt>
    <dgm:pt modelId="{60E59BCC-EFBC-4F70-8AED-C5066DAFD7E6}" type="pres">
      <dgm:prSet presAssocID="{8BDB9BFD-A438-4681-87E9-9C484D3B13AE}" presName="hierRoot3" presStyleCnt="0">
        <dgm:presLayoutVars>
          <dgm:hierBranch val="init"/>
        </dgm:presLayoutVars>
      </dgm:prSet>
      <dgm:spPr/>
    </dgm:pt>
    <dgm:pt modelId="{FCE4598D-6207-4FE2-BB7F-CE38847B3F51}" type="pres">
      <dgm:prSet presAssocID="{8BDB9BFD-A438-4681-87E9-9C484D3B13AE}" presName="rootComposite3" presStyleCnt="0"/>
      <dgm:spPr/>
    </dgm:pt>
    <dgm:pt modelId="{EF873310-79FB-4BFC-86B8-BD1B36C6FED8}" type="pres">
      <dgm:prSet presAssocID="{8BDB9BFD-A438-4681-87E9-9C484D3B13AE}" presName="rootText3" presStyleLbl="alignAcc1" presStyleIdx="0" presStyleCnt="0">
        <dgm:presLayoutVars>
          <dgm:chPref val="3"/>
        </dgm:presLayoutVars>
      </dgm:prSet>
      <dgm:spPr/>
    </dgm:pt>
    <dgm:pt modelId="{F348CC69-D563-46E9-A408-C700FE520AED}" type="pres">
      <dgm:prSet presAssocID="{8BDB9BFD-A438-4681-87E9-9C484D3B13AE}" presName="topArc3" presStyleLbl="parChTrans1D1" presStyleIdx="18" presStyleCnt="22"/>
      <dgm:spPr/>
    </dgm:pt>
    <dgm:pt modelId="{FB5E9D14-041A-4521-B9F5-1C6C908DC1E3}" type="pres">
      <dgm:prSet presAssocID="{8BDB9BFD-A438-4681-87E9-9C484D3B13AE}" presName="bottomArc3" presStyleLbl="parChTrans1D1" presStyleIdx="19" presStyleCnt="22"/>
      <dgm:spPr/>
    </dgm:pt>
    <dgm:pt modelId="{7C9E4446-DBA7-4BC1-81F1-FCA8F95E8378}" type="pres">
      <dgm:prSet presAssocID="{8BDB9BFD-A438-4681-87E9-9C484D3B13AE}" presName="topConnNode3" presStyleLbl="asst1" presStyleIdx="0" presStyleCnt="0"/>
      <dgm:spPr/>
    </dgm:pt>
    <dgm:pt modelId="{9863797F-C985-4063-9CA4-AB98F3444FEB}" type="pres">
      <dgm:prSet presAssocID="{8BDB9BFD-A438-4681-87E9-9C484D3B13AE}" presName="hierChild6" presStyleCnt="0"/>
      <dgm:spPr/>
    </dgm:pt>
    <dgm:pt modelId="{386532DD-7B91-432A-8D4B-3BAE22FCEF68}" type="pres">
      <dgm:prSet presAssocID="{8BDB9BFD-A438-4681-87E9-9C484D3B13AE}" presName="hierChild7" presStyleCnt="0"/>
      <dgm:spPr/>
    </dgm:pt>
    <dgm:pt modelId="{0822EF56-CD9C-43A1-8152-A37B46579C1B}" type="pres">
      <dgm:prSet presAssocID="{A33C5320-4BDA-4333-ACB2-D9DD6DFF8977}" presName="hierRoot1" presStyleCnt="0">
        <dgm:presLayoutVars>
          <dgm:hierBranch val="init"/>
        </dgm:presLayoutVars>
      </dgm:prSet>
      <dgm:spPr/>
    </dgm:pt>
    <dgm:pt modelId="{261DB21B-B186-4A1B-AEBD-91A58A52C700}" type="pres">
      <dgm:prSet presAssocID="{A33C5320-4BDA-4333-ACB2-D9DD6DFF8977}" presName="rootComposite1" presStyleCnt="0"/>
      <dgm:spPr/>
    </dgm:pt>
    <dgm:pt modelId="{3CF201E4-5E56-45DB-825C-FD4EFB57D607}" type="pres">
      <dgm:prSet presAssocID="{A33C5320-4BDA-4333-ACB2-D9DD6DFF8977}" presName="rootText1" presStyleLbl="alignAcc1" presStyleIdx="0" presStyleCnt="0">
        <dgm:presLayoutVars>
          <dgm:chPref val="3"/>
        </dgm:presLayoutVars>
      </dgm:prSet>
      <dgm:spPr/>
    </dgm:pt>
    <dgm:pt modelId="{347E16BE-9C93-4A39-8A97-6CE6479548E1}" type="pres">
      <dgm:prSet presAssocID="{A33C5320-4BDA-4333-ACB2-D9DD6DFF8977}" presName="topArc1" presStyleLbl="parChTrans1D1" presStyleIdx="20" presStyleCnt="22"/>
      <dgm:spPr/>
    </dgm:pt>
    <dgm:pt modelId="{D4256488-57FB-4332-A144-03F9A38EAE95}" type="pres">
      <dgm:prSet presAssocID="{A33C5320-4BDA-4333-ACB2-D9DD6DFF8977}" presName="bottomArc1" presStyleLbl="parChTrans1D1" presStyleIdx="21" presStyleCnt="22"/>
      <dgm:spPr/>
    </dgm:pt>
    <dgm:pt modelId="{77F71637-C353-407A-8747-677B3E8CA243}" type="pres">
      <dgm:prSet presAssocID="{A33C5320-4BDA-4333-ACB2-D9DD6DFF8977}" presName="topConnNode1" presStyleLbl="node1" presStyleIdx="0" presStyleCnt="0"/>
      <dgm:spPr/>
    </dgm:pt>
    <dgm:pt modelId="{70ABAF7C-D2D2-4380-AFA0-AEA07B07B680}" type="pres">
      <dgm:prSet presAssocID="{A33C5320-4BDA-4333-ACB2-D9DD6DFF8977}" presName="hierChild2" presStyleCnt="0"/>
      <dgm:spPr/>
    </dgm:pt>
    <dgm:pt modelId="{9356D8A1-3F54-4147-AD3A-4755E3C024B0}" type="pres">
      <dgm:prSet presAssocID="{A33C5320-4BDA-4333-ACB2-D9DD6DFF8977}" presName="hierChild3" presStyleCnt="0"/>
      <dgm:spPr/>
    </dgm:pt>
  </dgm:ptLst>
  <dgm:cxnLst>
    <dgm:cxn modelId="{097C5507-0897-4D93-8D25-AC83BFD49538}" type="presOf" srcId="{8BDB9BFD-A438-4681-87E9-9C484D3B13AE}" destId="{EF873310-79FB-4BFC-86B8-BD1B36C6FED8}" srcOrd="0" destOrd="0" presId="urn:microsoft.com/office/officeart/2008/layout/HalfCircleOrganizationChart"/>
    <dgm:cxn modelId="{F6FE8307-EF73-48B2-9328-DB60D0CA9A6E}" type="presOf" srcId="{9EEF8E98-69D2-4E51-A3DC-4E2DB6936B20}" destId="{F7F756FB-F39A-452A-AD97-BE9A20281E80}" srcOrd="0" destOrd="0" presId="urn:microsoft.com/office/officeart/2008/layout/HalfCircleOrganizationChart"/>
    <dgm:cxn modelId="{71524E0F-E893-48C0-AF6A-D47A41A5A326}" type="presOf" srcId="{98A3ADD4-BF70-444E-8EC3-2B611C15CC0E}" destId="{8DFD67AD-69F4-4200-AEBB-7A93B18B32F9}" srcOrd="0" destOrd="0" presId="urn:microsoft.com/office/officeart/2008/layout/HalfCircleOrganizationChart"/>
    <dgm:cxn modelId="{9469FB1C-3262-46BE-B9E3-08E811EAF73A}" srcId="{1E25BEF5-E27F-4CC8-B4FD-7110E9C36AED}" destId="{D9C52DFB-7296-42C1-8079-78022B23BF44}" srcOrd="5" destOrd="0" parTransId="{7C66E835-5A07-46CA-A5FF-3D0085A41D6A}" sibTransId="{3075E37B-43F8-481B-B17B-C0AEF7D31F6E}"/>
    <dgm:cxn modelId="{A769AF2B-40CB-48B7-9420-F3871D66996A}" type="presOf" srcId="{A33C5320-4BDA-4333-ACB2-D9DD6DFF8977}" destId="{77F71637-C353-407A-8747-677B3E8CA243}" srcOrd="1" destOrd="0" presId="urn:microsoft.com/office/officeart/2008/layout/HalfCircleOrganizationChart"/>
    <dgm:cxn modelId="{C123122D-FCAC-41E0-8CCD-EC40B4C46C75}" type="presOf" srcId="{D9C52DFB-7296-42C1-8079-78022B23BF44}" destId="{FD533B3D-C08A-46C6-873E-A11659445D06}" srcOrd="0" destOrd="0" presId="urn:microsoft.com/office/officeart/2008/layout/HalfCircleOrganizationChart"/>
    <dgm:cxn modelId="{0D347531-2CAD-4859-B132-7A7A91C837C3}" type="presOf" srcId="{D360BEEF-2D3B-4083-B907-CCA7BA25D424}" destId="{3884ED5F-724F-4551-97A4-E6FC651A2319}" srcOrd="1" destOrd="0" presId="urn:microsoft.com/office/officeart/2008/layout/HalfCircleOrganizationChart"/>
    <dgm:cxn modelId="{E64B233D-058A-41B8-9825-79199C2BB308}" type="presOf" srcId="{06D2BF32-F7F9-4157-AFA8-9BD593E34A17}" destId="{45B6D042-33E3-4B7E-A490-D2B46B690D02}" srcOrd="1" destOrd="0" presId="urn:microsoft.com/office/officeart/2008/layout/HalfCircleOrganizationChart"/>
    <dgm:cxn modelId="{C61CD13E-7F26-4522-9073-41DFF9F24EEA}" type="presOf" srcId="{5CA77FAE-065C-4235-9650-D7559C58E01A}" destId="{CCD46D6A-7803-4BF8-A7F8-5DE04F8ADB12}" srcOrd="0" destOrd="0" presId="urn:microsoft.com/office/officeart/2008/layout/HalfCircleOrganizationChart"/>
    <dgm:cxn modelId="{FA4EAF5E-EF28-4A9F-BF37-B12A9E9E32FF}" srcId="{1E25BEF5-E27F-4CC8-B4FD-7110E9C36AED}" destId="{8BDB9BFD-A438-4681-87E9-9C484D3B13AE}" srcOrd="0" destOrd="0" parTransId="{5CA77FAE-065C-4235-9650-D7559C58E01A}" sibTransId="{E9CC1E9D-AD13-4F6B-9453-2814FF04AA9B}"/>
    <dgm:cxn modelId="{D249CD5E-1447-4163-ABFA-95C2CD21F630}" type="presOf" srcId="{6F875C57-EBB4-44D8-BAE1-02AB7E042DEE}" destId="{2C3148CF-7D80-4D46-87DF-2C3402017A5D}" srcOrd="0" destOrd="0" presId="urn:microsoft.com/office/officeart/2008/layout/HalfCircleOrganizationChart"/>
    <dgm:cxn modelId="{91376A62-AE80-4C26-B9FA-DF95A212F7A8}" type="presOf" srcId="{D5EEC2EE-798A-4398-9DE7-D76E8C29237E}" destId="{60170668-1013-4F05-A638-2AFB3C260940}" srcOrd="0" destOrd="0" presId="urn:microsoft.com/office/officeart/2008/layout/HalfCircleOrganizationChart"/>
    <dgm:cxn modelId="{1B91C664-BDDA-4B16-94E6-F97C0FF3F2E4}" type="presOf" srcId="{06D2BF32-F7F9-4157-AFA8-9BD593E34A17}" destId="{F63ADBF7-0D3D-424A-BBF6-F00196C16CC1}" srcOrd="0" destOrd="0" presId="urn:microsoft.com/office/officeart/2008/layout/HalfCircleOrganizationChart"/>
    <dgm:cxn modelId="{F46E3949-0EBF-4407-8472-D345E3121CAE}" type="presOf" srcId="{E4FE4919-D0CC-42DE-BB05-12134677CF69}" destId="{D6DA16CF-DD78-454E-B006-EFB61C25E4AA}" srcOrd="1" destOrd="0" presId="urn:microsoft.com/office/officeart/2008/layout/HalfCircleOrganizationChart"/>
    <dgm:cxn modelId="{D8F5486A-8114-48B1-8858-76094065B913}" srcId="{1E25BEF5-E27F-4CC8-B4FD-7110E9C36AED}" destId="{E4FE4919-D0CC-42DE-BB05-12134677CF69}" srcOrd="8" destOrd="0" parTransId="{AC4A5D57-CB14-4660-B2C2-4A5ED45EDF1F}" sibTransId="{8FFE3E74-8EE5-44DA-8446-434E046ACA1A}"/>
    <dgm:cxn modelId="{5D6E444B-2DA9-49DD-8289-2BCA9E4E8544}" srcId="{1E25BEF5-E27F-4CC8-B4FD-7110E9C36AED}" destId="{D360BEEF-2D3B-4083-B907-CCA7BA25D424}" srcOrd="7" destOrd="0" parTransId="{6F875C57-EBB4-44D8-BAE1-02AB7E042DEE}" sibTransId="{2E4E9AB9-77AF-43B7-88BB-67EEC9EB4B89}"/>
    <dgm:cxn modelId="{726DE750-F0F3-4AEF-B7DD-4CC221293F9C}" type="presOf" srcId="{D9C52DFB-7296-42C1-8079-78022B23BF44}" destId="{691B5D34-8507-409F-B197-A61E852686B5}" srcOrd="1" destOrd="0" presId="urn:microsoft.com/office/officeart/2008/layout/HalfCircleOrganizationChart"/>
    <dgm:cxn modelId="{91ADD951-12FA-4D4E-8690-04B96D4A5B37}" type="presOf" srcId="{DA1053B3-661B-4FFA-9770-1B8DABE1FBF4}" destId="{180DDAA3-8256-46D1-BD54-DD766D8801AC}" srcOrd="0" destOrd="0" presId="urn:microsoft.com/office/officeart/2008/layout/HalfCircleOrganizationChart"/>
    <dgm:cxn modelId="{0458F273-FB98-4DCE-86F4-D2FBCD5FFB11}" type="presOf" srcId="{87E0E365-78FE-40CB-BC84-A8F0DF34ED2C}" destId="{778C5953-4509-4847-BB6D-073EDE3CAD22}" srcOrd="0" destOrd="0" presId="urn:microsoft.com/office/officeart/2008/layout/HalfCircleOrganizationChart"/>
    <dgm:cxn modelId="{981DC456-902F-433C-9206-A043F029500A}" srcId="{1E25BEF5-E27F-4CC8-B4FD-7110E9C36AED}" destId="{CDF6E4E7-1570-4C09-B422-E82FD2C58D97}" srcOrd="4" destOrd="0" parTransId="{0D2AAC13-6AD2-4441-B99A-145D4DDC31AA}" sibTransId="{05F01DD6-4E24-4795-AB85-1793BEFDFE23}"/>
    <dgm:cxn modelId="{8CE60C7E-B10D-4067-B1A3-9D212202FE45}" type="presOf" srcId="{CDF6E4E7-1570-4C09-B422-E82FD2C58D97}" destId="{2FAC0586-C421-43C9-B014-E375FA86CDA1}" srcOrd="1" destOrd="0" presId="urn:microsoft.com/office/officeart/2008/layout/HalfCircleOrganizationChart"/>
    <dgm:cxn modelId="{E59AE085-FE3F-418B-9A74-525F0C91C008}" type="presOf" srcId="{DA1053B3-661B-4FFA-9770-1B8DABE1FBF4}" destId="{DC032A96-886E-4446-8C94-4528AA9C0CD1}" srcOrd="1" destOrd="0" presId="urn:microsoft.com/office/officeart/2008/layout/HalfCircleOrganizationChart"/>
    <dgm:cxn modelId="{8DFDA28E-51F0-4CD1-A167-B15A1AC94A19}" type="presOf" srcId="{0D2AAC13-6AD2-4441-B99A-145D4DDC31AA}" destId="{B30CD06C-E603-40E5-87E9-C1BCBA515DD9}" srcOrd="0" destOrd="0" presId="urn:microsoft.com/office/officeart/2008/layout/HalfCircleOrganizationChart"/>
    <dgm:cxn modelId="{07082494-0D9A-4535-8889-F78A4AB9CA52}" type="presOf" srcId="{E08542A2-5E81-45C7-90EF-46D7CBB90342}" destId="{D34025E6-564B-41A7-9B39-5997AB8CD738}" srcOrd="0" destOrd="0" presId="urn:microsoft.com/office/officeart/2008/layout/HalfCircleOrganizationChart"/>
    <dgm:cxn modelId="{A9A47696-F857-405B-B17F-4960ED672D6E}" type="presOf" srcId="{5FBD83ED-17E0-407C-BAA3-6B39CD1B0B84}" destId="{5AF62CC8-EFDD-4C92-AC89-E69F4D1430B4}" srcOrd="0" destOrd="0" presId="urn:microsoft.com/office/officeart/2008/layout/HalfCircleOrganizationChart"/>
    <dgm:cxn modelId="{63F62A97-A5C1-4F16-A000-08439048A136}" srcId="{87E0E365-78FE-40CB-BC84-A8F0DF34ED2C}" destId="{1E25BEF5-E27F-4CC8-B4FD-7110E9C36AED}" srcOrd="0" destOrd="0" parTransId="{7D7D26DE-B58F-4185-AEFC-373373F5874F}" sibTransId="{1D64F07B-12D8-4E9F-891B-C23AD3E3C6FD}"/>
    <dgm:cxn modelId="{4F97279A-E6E5-4D69-911E-5B308BE547D6}" type="presOf" srcId="{C134797F-FF88-4E15-9F3C-D050673224B8}" destId="{012DF768-E63C-470C-BA9B-D028762DD9F9}" srcOrd="1" destOrd="0" presId="urn:microsoft.com/office/officeart/2008/layout/HalfCircleOrganizationChart"/>
    <dgm:cxn modelId="{1BD674A1-3E4C-4F6E-AB56-58D538E4C15B}" type="presOf" srcId="{1E25BEF5-E27F-4CC8-B4FD-7110E9C36AED}" destId="{CF5FF5E4-BA2F-49A0-A749-086F826C50E5}" srcOrd="0" destOrd="0" presId="urn:microsoft.com/office/officeart/2008/layout/HalfCircleOrganizationChart"/>
    <dgm:cxn modelId="{116E1FA6-C493-487C-8032-63EE1A39E08E}" type="presOf" srcId="{AC4A5D57-CB14-4660-B2C2-4A5ED45EDF1F}" destId="{E0C67D88-9242-40F7-BDDC-3E141E9098D6}" srcOrd="0" destOrd="0" presId="urn:microsoft.com/office/officeart/2008/layout/HalfCircleOrganizationChart"/>
    <dgm:cxn modelId="{259DB0AC-7668-408F-80BE-9A38601EAAA9}" type="presOf" srcId="{8BDB9BFD-A438-4681-87E9-9C484D3B13AE}" destId="{7C9E4446-DBA7-4BC1-81F1-FCA8F95E8378}" srcOrd="1" destOrd="0" presId="urn:microsoft.com/office/officeart/2008/layout/HalfCircleOrganizationChart"/>
    <dgm:cxn modelId="{824A17B1-1B0C-41DB-B62B-6E6A0483FE8A}" srcId="{1E25BEF5-E27F-4CC8-B4FD-7110E9C36AED}" destId="{E08542A2-5E81-45C7-90EF-46D7CBB90342}" srcOrd="3" destOrd="0" parTransId="{D5EEC2EE-798A-4398-9DE7-D76E8C29237E}" sibTransId="{D9384A74-3AED-4BC4-B4DE-D120473EA6C6}"/>
    <dgm:cxn modelId="{B4CB26C3-0F97-477F-8F1A-AECDF904CD54}" type="presOf" srcId="{A33C5320-4BDA-4333-ACB2-D9DD6DFF8977}" destId="{3CF201E4-5E56-45DB-825C-FD4EFB57D607}" srcOrd="0" destOrd="0" presId="urn:microsoft.com/office/officeart/2008/layout/HalfCircleOrganizationChart"/>
    <dgm:cxn modelId="{412E64C4-F2B7-4345-B76C-A0269446E95D}" srcId="{1E25BEF5-E27F-4CC8-B4FD-7110E9C36AED}" destId="{DA1053B3-661B-4FFA-9770-1B8DABE1FBF4}" srcOrd="6" destOrd="0" parTransId="{9EEF8E98-69D2-4E51-A3DC-4E2DB6936B20}" sibTransId="{7DDFBD0B-6598-47D9-B7A0-669488FDC6E0}"/>
    <dgm:cxn modelId="{62DFA9C7-A93F-4CEF-9268-D9B013495AF0}" type="presOf" srcId="{CDF6E4E7-1570-4C09-B422-E82FD2C58D97}" destId="{244A6A35-D793-4208-B423-CB1A6F00B0D5}" srcOrd="0" destOrd="0" presId="urn:microsoft.com/office/officeart/2008/layout/HalfCircleOrganizationChart"/>
    <dgm:cxn modelId="{78C9C8C8-178B-4D86-AB0D-4296756D923C}" srcId="{1E25BEF5-E27F-4CC8-B4FD-7110E9C36AED}" destId="{C134797F-FF88-4E15-9F3C-D050673224B8}" srcOrd="2" destOrd="0" parTransId="{5FBD83ED-17E0-407C-BAA3-6B39CD1B0B84}" sibTransId="{BDF5BE72-ACFC-4297-A1B4-EFEFC5D68D6C}"/>
    <dgm:cxn modelId="{0743C9CB-4884-4863-A7C7-37A8944435EA}" type="presOf" srcId="{C134797F-FF88-4E15-9F3C-D050673224B8}" destId="{9AF94BF4-49B4-4A98-8341-594D197F8A23}" srcOrd="0" destOrd="0" presId="urn:microsoft.com/office/officeart/2008/layout/HalfCircleOrganizationChart"/>
    <dgm:cxn modelId="{EAAE5CCC-AF5B-4E0E-A3D8-0D7B4F68CBF4}" type="presOf" srcId="{1E25BEF5-E27F-4CC8-B4FD-7110E9C36AED}" destId="{7E47A0DE-D56A-4A48-B7DD-5BBD6AB74FAE}" srcOrd="1" destOrd="0" presId="urn:microsoft.com/office/officeart/2008/layout/HalfCircleOrganizationChart"/>
    <dgm:cxn modelId="{F7CA29CF-B260-4FE8-90B0-14651CDEE97D}" type="presOf" srcId="{7C66E835-5A07-46CA-A5FF-3D0085A41D6A}" destId="{497E6D84-E6FA-498A-BC0B-125FE9BA7A6F}" srcOrd="0" destOrd="0" presId="urn:microsoft.com/office/officeart/2008/layout/HalfCircleOrganizationChart"/>
    <dgm:cxn modelId="{9661D0DC-E8E7-46FB-9FCA-629A3EDD6380}" srcId="{1E25BEF5-E27F-4CC8-B4FD-7110E9C36AED}" destId="{06D2BF32-F7F9-4157-AFA8-9BD593E34A17}" srcOrd="1" destOrd="0" parTransId="{98A3ADD4-BF70-444E-8EC3-2B611C15CC0E}" sibTransId="{D56BB424-D93D-4B6B-B41D-E4C3910CBFA5}"/>
    <dgm:cxn modelId="{A904FEDD-62F5-4168-801E-A50E51BF05C6}" type="presOf" srcId="{E4FE4919-D0CC-42DE-BB05-12134677CF69}" destId="{297B1C77-3780-42FA-B52F-A0BAE8AA0E77}" srcOrd="0" destOrd="0" presId="urn:microsoft.com/office/officeart/2008/layout/HalfCircleOrganizationChart"/>
    <dgm:cxn modelId="{ADCC1EE9-C9E0-4353-8AF3-73309D16C9A4}" srcId="{87E0E365-78FE-40CB-BC84-A8F0DF34ED2C}" destId="{A33C5320-4BDA-4333-ACB2-D9DD6DFF8977}" srcOrd="1" destOrd="0" parTransId="{450C629A-A638-4500-99DC-07E3F5F3A8B4}" sibTransId="{B8D66F29-D4E6-44AC-94AB-B634829185CE}"/>
    <dgm:cxn modelId="{F57543FB-0981-4FA4-9249-4F10DF99DC12}" type="presOf" srcId="{D360BEEF-2D3B-4083-B907-CCA7BA25D424}" destId="{1A103876-6017-4F88-BDBF-253F578C2382}" srcOrd="0" destOrd="0" presId="urn:microsoft.com/office/officeart/2008/layout/HalfCircleOrganizationChart"/>
    <dgm:cxn modelId="{FD0ED2FB-189A-4080-BAEF-3E0DACD8C6F9}" type="presOf" srcId="{E08542A2-5E81-45C7-90EF-46D7CBB90342}" destId="{E0EC5768-077D-406B-8814-4724A121B6B3}" srcOrd="1" destOrd="0" presId="urn:microsoft.com/office/officeart/2008/layout/HalfCircleOrganizationChart"/>
    <dgm:cxn modelId="{E70D2821-3145-4C54-B926-8993991F60FD}" type="presParOf" srcId="{778C5953-4509-4847-BB6D-073EDE3CAD22}" destId="{A4B69D61-0A2A-43A4-B106-601573B47737}" srcOrd="0" destOrd="0" presId="urn:microsoft.com/office/officeart/2008/layout/HalfCircleOrganizationChart"/>
    <dgm:cxn modelId="{00A7D7D7-9D6E-483A-938C-E107EFB54D1B}" type="presParOf" srcId="{A4B69D61-0A2A-43A4-B106-601573B47737}" destId="{B1B02842-A150-4F9D-B770-5AFBE9FC67A7}" srcOrd="0" destOrd="0" presId="urn:microsoft.com/office/officeart/2008/layout/HalfCircleOrganizationChart"/>
    <dgm:cxn modelId="{3188BA07-F55C-40D1-8D68-C662D54F759F}" type="presParOf" srcId="{B1B02842-A150-4F9D-B770-5AFBE9FC67A7}" destId="{CF5FF5E4-BA2F-49A0-A749-086F826C50E5}" srcOrd="0" destOrd="0" presId="urn:microsoft.com/office/officeart/2008/layout/HalfCircleOrganizationChart"/>
    <dgm:cxn modelId="{EAFFBA75-B439-4678-B17A-883AC4BD8D65}" type="presParOf" srcId="{B1B02842-A150-4F9D-B770-5AFBE9FC67A7}" destId="{030B797B-3171-41E0-96C1-3DED83FA20EE}" srcOrd="1" destOrd="0" presId="urn:microsoft.com/office/officeart/2008/layout/HalfCircleOrganizationChart"/>
    <dgm:cxn modelId="{AE1F73C3-5FAB-4E82-9CC5-B371CEEA719E}" type="presParOf" srcId="{B1B02842-A150-4F9D-B770-5AFBE9FC67A7}" destId="{060CFC47-079E-49F7-AD41-70E74D50BD7E}" srcOrd="2" destOrd="0" presId="urn:microsoft.com/office/officeart/2008/layout/HalfCircleOrganizationChart"/>
    <dgm:cxn modelId="{BDF065B7-A602-4807-AC18-705A249EC4EB}" type="presParOf" srcId="{B1B02842-A150-4F9D-B770-5AFBE9FC67A7}" destId="{7E47A0DE-D56A-4A48-B7DD-5BBD6AB74FAE}" srcOrd="3" destOrd="0" presId="urn:microsoft.com/office/officeart/2008/layout/HalfCircleOrganizationChart"/>
    <dgm:cxn modelId="{8DEE4C8D-E0E4-4B6E-AE1F-9CF71C8220CA}" type="presParOf" srcId="{A4B69D61-0A2A-43A4-B106-601573B47737}" destId="{8318C0F9-3996-414E-A914-2D3724F9E1C3}" srcOrd="1" destOrd="0" presId="urn:microsoft.com/office/officeart/2008/layout/HalfCircleOrganizationChart"/>
    <dgm:cxn modelId="{DF3C061B-B914-466C-A876-04D4D9C14529}" type="presParOf" srcId="{8318C0F9-3996-414E-A914-2D3724F9E1C3}" destId="{8DFD67AD-69F4-4200-AEBB-7A93B18B32F9}" srcOrd="0" destOrd="0" presId="urn:microsoft.com/office/officeart/2008/layout/HalfCircleOrganizationChart"/>
    <dgm:cxn modelId="{726486F7-9A9F-4245-9D75-EC4E44475E2C}" type="presParOf" srcId="{8318C0F9-3996-414E-A914-2D3724F9E1C3}" destId="{8FB6BE16-8701-4B6D-BB28-8C415E0349E7}" srcOrd="1" destOrd="0" presId="urn:microsoft.com/office/officeart/2008/layout/HalfCircleOrganizationChart"/>
    <dgm:cxn modelId="{33B75180-E14F-4142-BC79-C9040EFD3BE7}" type="presParOf" srcId="{8FB6BE16-8701-4B6D-BB28-8C415E0349E7}" destId="{7009D904-191F-4CC9-9025-4232C5E98098}" srcOrd="0" destOrd="0" presId="urn:microsoft.com/office/officeart/2008/layout/HalfCircleOrganizationChart"/>
    <dgm:cxn modelId="{AF4B9A07-4EA4-4533-AFCF-82DA9EF5D062}" type="presParOf" srcId="{7009D904-191F-4CC9-9025-4232C5E98098}" destId="{F63ADBF7-0D3D-424A-BBF6-F00196C16CC1}" srcOrd="0" destOrd="0" presId="urn:microsoft.com/office/officeart/2008/layout/HalfCircleOrganizationChart"/>
    <dgm:cxn modelId="{54FE71CA-9D71-42EB-9A5E-2AEF28AE2699}" type="presParOf" srcId="{7009D904-191F-4CC9-9025-4232C5E98098}" destId="{A09A22E3-E103-4646-9D11-EAD9D7D8DEC2}" srcOrd="1" destOrd="0" presId="urn:microsoft.com/office/officeart/2008/layout/HalfCircleOrganizationChart"/>
    <dgm:cxn modelId="{6A93790C-0206-4418-8640-BE5DBA10F1E5}" type="presParOf" srcId="{7009D904-191F-4CC9-9025-4232C5E98098}" destId="{3C3A3977-6BC4-4D5D-A1EA-019986E59DD9}" srcOrd="2" destOrd="0" presId="urn:microsoft.com/office/officeart/2008/layout/HalfCircleOrganizationChart"/>
    <dgm:cxn modelId="{F7C26CD1-A91B-49F6-8DE7-F485BC0DCDE8}" type="presParOf" srcId="{7009D904-191F-4CC9-9025-4232C5E98098}" destId="{45B6D042-33E3-4B7E-A490-D2B46B690D02}" srcOrd="3" destOrd="0" presId="urn:microsoft.com/office/officeart/2008/layout/HalfCircleOrganizationChart"/>
    <dgm:cxn modelId="{E2185CCE-9A68-4BF9-8FB8-3016A016720A}" type="presParOf" srcId="{8FB6BE16-8701-4B6D-BB28-8C415E0349E7}" destId="{F78BD4E6-4B9A-45BB-A9D4-410135273807}" srcOrd="1" destOrd="0" presId="urn:microsoft.com/office/officeart/2008/layout/HalfCircleOrganizationChart"/>
    <dgm:cxn modelId="{155B7408-44EF-4A5F-826E-C6EBD4FC98D7}" type="presParOf" srcId="{8FB6BE16-8701-4B6D-BB28-8C415E0349E7}" destId="{BD3EF098-9B97-43F1-A49F-22091BDFE9F4}" srcOrd="2" destOrd="0" presId="urn:microsoft.com/office/officeart/2008/layout/HalfCircleOrganizationChart"/>
    <dgm:cxn modelId="{1AE1D716-E55F-47D5-8BE7-DDF6CC6D8178}" type="presParOf" srcId="{8318C0F9-3996-414E-A914-2D3724F9E1C3}" destId="{5AF62CC8-EFDD-4C92-AC89-E69F4D1430B4}" srcOrd="2" destOrd="0" presId="urn:microsoft.com/office/officeart/2008/layout/HalfCircleOrganizationChart"/>
    <dgm:cxn modelId="{FA8C6A14-084C-47A8-8CF1-2A510C2E6DEA}" type="presParOf" srcId="{8318C0F9-3996-414E-A914-2D3724F9E1C3}" destId="{A47078CB-4C59-4D7A-B86E-B0959E33F02D}" srcOrd="3" destOrd="0" presId="urn:microsoft.com/office/officeart/2008/layout/HalfCircleOrganizationChart"/>
    <dgm:cxn modelId="{D44FB199-EA69-4AE7-9043-1662C4273100}" type="presParOf" srcId="{A47078CB-4C59-4D7A-B86E-B0959E33F02D}" destId="{EE17AFA0-D80B-47A8-9F61-6CDA0FF441E5}" srcOrd="0" destOrd="0" presId="urn:microsoft.com/office/officeart/2008/layout/HalfCircleOrganizationChart"/>
    <dgm:cxn modelId="{D8D52D05-2D9B-45D8-8656-04C61CB29106}" type="presParOf" srcId="{EE17AFA0-D80B-47A8-9F61-6CDA0FF441E5}" destId="{9AF94BF4-49B4-4A98-8341-594D197F8A23}" srcOrd="0" destOrd="0" presId="urn:microsoft.com/office/officeart/2008/layout/HalfCircleOrganizationChart"/>
    <dgm:cxn modelId="{BD4AE936-9942-4135-B783-DE3F49901E6F}" type="presParOf" srcId="{EE17AFA0-D80B-47A8-9F61-6CDA0FF441E5}" destId="{99DF56B1-4C92-4F52-8ED5-367DE7812AB7}" srcOrd="1" destOrd="0" presId="urn:microsoft.com/office/officeart/2008/layout/HalfCircleOrganizationChart"/>
    <dgm:cxn modelId="{98A2FE5D-1532-4445-AA01-624A996D91C0}" type="presParOf" srcId="{EE17AFA0-D80B-47A8-9F61-6CDA0FF441E5}" destId="{B3FDDC32-AB4D-4B18-BAFF-44B353FAB9EA}" srcOrd="2" destOrd="0" presId="urn:microsoft.com/office/officeart/2008/layout/HalfCircleOrganizationChart"/>
    <dgm:cxn modelId="{7AE58AE7-8BBB-41DF-9435-566616EC60B3}" type="presParOf" srcId="{EE17AFA0-D80B-47A8-9F61-6CDA0FF441E5}" destId="{012DF768-E63C-470C-BA9B-D028762DD9F9}" srcOrd="3" destOrd="0" presId="urn:microsoft.com/office/officeart/2008/layout/HalfCircleOrganizationChart"/>
    <dgm:cxn modelId="{7706929C-A289-4AF2-8AF1-F490EE98751D}" type="presParOf" srcId="{A47078CB-4C59-4D7A-B86E-B0959E33F02D}" destId="{CD13FA67-6B03-441D-A9D2-FDF13B0DCC6F}" srcOrd="1" destOrd="0" presId="urn:microsoft.com/office/officeart/2008/layout/HalfCircleOrganizationChart"/>
    <dgm:cxn modelId="{8A4263A6-2774-4AED-A254-4EEDEBB52C1A}" type="presParOf" srcId="{A47078CB-4C59-4D7A-B86E-B0959E33F02D}" destId="{CA78846E-01B1-4C2C-9B1B-07BD1EBEB055}" srcOrd="2" destOrd="0" presId="urn:microsoft.com/office/officeart/2008/layout/HalfCircleOrganizationChart"/>
    <dgm:cxn modelId="{8FE88272-4B69-4703-B96D-C22723685566}" type="presParOf" srcId="{8318C0F9-3996-414E-A914-2D3724F9E1C3}" destId="{60170668-1013-4F05-A638-2AFB3C260940}" srcOrd="4" destOrd="0" presId="urn:microsoft.com/office/officeart/2008/layout/HalfCircleOrganizationChart"/>
    <dgm:cxn modelId="{40607A83-CA1A-4965-9DDB-BA0334EA4BE4}" type="presParOf" srcId="{8318C0F9-3996-414E-A914-2D3724F9E1C3}" destId="{B8F976D7-2115-4F80-B206-0F94A27B0A92}" srcOrd="5" destOrd="0" presId="urn:microsoft.com/office/officeart/2008/layout/HalfCircleOrganizationChart"/>
    <dgm:cxn modelId="{DD3852F5-7A01-44DD-B064-1D94B924B19E}" type="presParOf" srcId="{B8F976D7-2115-4F80-B206-0F94A27B0A92}" destId="{46401740-A792-4B70-96B0-490D0E17F3F0}" srcOrd="0" destOrd="0" presId="urn:microsoft.com/office/officeart/2008/layout/HalfCircleOrganizationChart"/>
    <dgm:cxn modelId="{256949DB-6F42-4794-8619-EE9314FA94C0}" type="presParOf" srcId="{46401740-A792-4B70-96B0-490D0E17F3F0}" destId="{D34025E6-564B-41A7-9B39-5997AB8CD738}" srcOrd="0" destOrd="0" presId="urn:microsoft.com/office/officeart/2008/layout/HalfCircleOrganizationChart"/>
    <dgm:cxn modelId="{C3956BCE-8FAD-4402-ACB3-CD916DF4B158}" type="presParOf" srcId="{46401740-A792-4B70-96B0-490D0E17F3F0}" destId="{E25EACE6-ECC5-4594-9F42-366FEA9D73A0}" srcOrd="1" destOrd="0" presId="urn:microsoft.com/office/officeart/2008/layout/HalfCircleOrganizationChart"/>
    <dgm:cxn modelId="{AAEA6533-492E-4808-BE44-84B0CE5ED34A}" type="presParOf" srcId="{46401740-A792-4B70-96B0-490D0E17F3F0}" destId="{428F1153-546F-4009-91DA-580C5F59B11D}" srcOrd="2" destOrd="0" presId="urn:microsoft.com/office/officeart/2008/layout/HalfCircleOrganizationChart"/>
    <dgm:cxn modelId="{7C972B26-A8D9-43EB-9922-C5FCB84CBCC4}" type="presParOf" srcId="{46401740-A792-4B70-96B0-490D0E17F3F0}" destId="{E0EC5768-077D-406B-8814-4724A121B6B3}" srcOrd="3" destOrd="0" presId="urn:microsoft.com/office/officeart/2008/layout/HalfCircleOrganizationChart"/>
    <dgm:cxn modelId="{162EAD6D-6ED3-40B4-AF89-2C61CE87B565}" type="presParOf" srcId="{B8F976D7-2115-4F80-B206-0F94A27B0A92}" destId="{199CABE0-5097-46D4-AB7F-956ECEFC02FF}" srcOrd="1" destOrd="0" presId="urn:microsoft.com/office/officeart/2008/layout/HalfCircleOrganizationChart"/>
    <dgm:cxn modelId="{A59EF126-CA85-4240-95C4-B41E9A20B96E}" type="presParOf" srcId="{B8F976D7-2115-4F80-B206-0F94A27B0A92}" destId="{4DEF7F22-EC16-4B2C-9445-6C240874EE47}" srcOrd="2" destOrd="0" presId="urn:microsoft.com/office/officeart/2008/layout/HalfCircleOrganizationChart"/>
    <dgm:cxn modelId="{77D53D10-327F-4749-90BC-A61EA9D1642B}" type="presParOf" srcId="{8318C0F9-3996-414E-A914-2D3724F9E1C3}" destId="{B30CD06C-E603-40E5-87E9-C1BCBA515DD9}" srcOrd="6" destOrd="0" presId="urn:microsoft.com/office/officeart/2008/layout/HalfCircleOrganizationChart"/>
    <dgm:cxn modelId="{1066368D-C87F-4FB2-B256-6893DF1A202A}" type="presParOf" srcId="{8318C0F9-3996-414E-A914-2D3724F9E1C3}" destId="{73F00D33-AB04-4CAB-87F2-47F1C7DAF0DD}" srcOrd="7" destOrd="0" presId="urn:microsoft.com/office/officeart/2008/layout/HalfCircleOrganizationChart"/>
    <dgm:cxn modelId="{615E27B5-57A5-4879-B32A-AA11ACEA51B4}" type="presParOf" srcId="{73F00D33-AB04-4CAB-87F2-47F1C7DAF0DD}" destId="{47B1AE24-E3DD-4D81-ABA9-87F1AEB7D824}" srcOrd="0" destOrd="0" presId="urn:microsoft.com/office/officeart/2008/layout/HalfCircleOrganizationChart"/>
    <dgm:cxn modelId="{5865B50C-9F3E-463B-91EB-0B7951C52813}" type="presParOf" srcId="{47B1AE24-E3DD-4D81-ABA9-87F1AEB7D824}" destId="{244A6A35-D793-4208-B423-CB1A6F00B0D5}" srcOrd="0" destOrd="0" presId="urn:microsoft.com/office/officeart/2008/layout/HalfCircleOrganizationChart"/>
    <dgm:cxn modelId="{F356B88C-B1AC-4AD2-AE1B-8263A73A0104}" type="presParOf" srcId="{47B1AE24-E3DD-4D81-ABA9-87F1AEB7D824}" destId="{098BDE96-D54E-4194-BAE9-47F47DB14469}" srcOrd="1" destOrd="0" presId="urn:microsoft.com/office/officeart/2008/layout/HalfCircleOrganizationChart"/>
    <dgm:cxn modelId="{32F8BD55-D89A-44DC-8CCF-C080B426FDEE}" type="presParOf" srcId="{47B1AE24-E3DD-4D81-ABA9-87F1AEB7D824}" destId="{73C58F1D-C915-4177-A6A0-98666DD5816A}" srcOrd="2" destOrd="0" presId="urn:microsoft.com/office/officeart/2008/layout/HalfCircleOrganizationChart"/>
    <dgm:cxn modelId="{9BEEBB39-4909-48B9-8A8C-3E5C9932AF8A}" type="presParOf" srcId="{47B1AE24-E3DD-4D81-ABA9-87F1AEB7D824}" destId="{2FAC0586-C421-43C9-B014-E375FA86CDA1}" srcOrd="3" destOrd="0" presId="urn:microsoft.com/office/officeart/2008/layout/HalfCircleOrganizationChart"/>
    <dgm:cxn modelId="{D50A3D0E-C621-4549-870F-CC0049BD7D91}" type="presParOf" srcId="{73F00D33-AB04-4CAB-87F2-47F1C7DAF0DD}" destId="{FE18EF7A-9F27-4940-AFAD-8358A392576A}" srcOrd="1" destOrd="0" presId="urn:microsoft.com/office/officeart/2008/layout/HalfCircleOrganizationChart"/>
    <dgm:cxn modelId="{F298654C-C258-4407-8478-0AACE87F3A0B}" type="presParOf" srcId="{73F00D33-AB04-4CAB-87F2-47F1C7DAF0DD}" destId="{B7D404AF-7988-444A-AF03-4E2F988CE14D}" srcOrd="2" destOrd="0" presId="urn:microsoft.com/office/officeart/2008/layout/HalfCircleOrganizationChart"/>
    <dgm:cxn modelId="{CDFC468B-0C98-442A-8C10-41B67014EEE2}" type="presParOf" srcId="{8318C0F9-3996-414E-A914-2D3724F9E1C3}" destId="{497E6D84-E6FA-498A-BC0B-125FE9BA7A6F}" srcOrd="8" destOrd="0" presId="urn:microsoft.com/office/officeart/2008/layout/HalfCircleOrganizationChart"/>
    <dgm:cxn modelId="{DA592453-F777-4397-A509-3DEF91A52BDD}" type="presParOf" srcId="{8318C0F9-3996-414E-A914-2D3724F9E1C3}" destId="{22CE6971-1DBA-4E67-9F9D-2EFF3CBE9110}" srcOrd="9" destOrd="0" presId="urn:microsoft.com/office/officeart/2008/layout/HalfCircleOrganizationChart"/>
    <dgm:cxn modelId="{E8E138C3-2D87-47A2-8199-96650FB6CBB9}" type="presParOf" srcId="{22CE6971-1DBA-4E67-9F9D-2EFF3CBE9110}" destId="{DA74F97E-2B93-4127-B72E-7308A85F749C}" srcOrd="0" destOrd="0" presId="urn:microsoft.com/office/officeart/2008/layout/HalfCircleOrganizationChart"/>
    <dgm:cxn modelId="{2F3446B2-E7A8-4124-A17B-15393005253D}" type="presParOf" srcId="{DA74F97E-2B93-4127-B72E-7308A85F749C}" destId="{FD533B3D-C08A-46C6-873E-A11659445D06}" srcOrd="0" destOrd="0" presId="urn:microsoft.com/office/officeart/2008/layout/HalfCircleOrganizationChart"/>
    <dgm:cxn modelId="{1E7DAD5E-1E78-46C1-A0E3-49C1390E863C}" type="presParOf" srcId="{DA74F97E-2B93-4127-B72E-7308A85F749C}" destId="{D522B804-39F6-4F46-806E-9CACEE410CA1}" srcOrd="1" destOrd="0" presId="urn:microsoft.com/office/officeart/2008/layout/HalfCircleOrganizationChart"/>
    <dgm:cxn modelId="{B692E1B3-3356-4A4C-B088-94335D8232FE}" type="presParOf" srcId="{DA74F97E-2B93-4127-B72E-7308A85F749C}" destId="{B81E7FB0-888B-4914-B2C0-C0274716F03C}" srcOrd="2" destOrd="0" presId="urn:microsoft.com/office/officeart/2008/layout/HalfCircleOrganizationChart"/>
    <dgm:cxn modelId="{88C9C21D-DF6C-47FD-980D-CCF06E6DC5B7}" type="presParOf" srcId="{DA74F97E-2B93-4127-B72E-7308A85F749C}" destId="{691B5D34-8507-409F-B197-A61E852686B5}" srcOrd="3" destOrd="0" presId="urn:microsoft.com/office/officeart/2008/layout/HalfCircleOrganizationChart"/>
    <dgm:cxn modelId="{B2CDA89E-D82D-49C3-9F40-AD2325554771}" type="presParOf" srcId="{22CE6971-1DBA-4E67-9F9D-2EFF3CBE9110}" destId="{73472EAE-0A43-427F-A668-6880E61EA01E}" srcOrd="1" destOrd="0" presId="urn:microsoft.com/office/officeart/2008/layout/HalfCircleOrganizationChart"/>
    <dgm:cxn modelId="{D3710BDE-BD38-463D-9721-7993E4C46F24}" type="presParOf" srcId="{22CE6971-1DBA-4E67-9F9D-2EFF3CBE9110}" destId="{7580DD3C-DAD9-46B0-979A-C823A9AC2DD8}" srcOrd="2" destOrd="0" presId="urn:microsoft.com/office/officeart/2008/layout/HalfCircleOrganizationChart"/>
    <dgm:cxn modelId="{C6C22F41-600D-4FF4-9D9E-993852EB3D2E}" type="presParOf" srcId="{8318C0F9-3996-414E-A914-2D3724F9E1C3}" destId="{F7F756FB-F39A-452A-AD97-BE9A20281E80}" srcOrd="10" destOrd="0" presId="urn:microsoft.com/office/officeart/2008/layout/HalfCircleOrganizationChart"/>
    <dgm:cxn modelId="{48D0CE55-E24E-46B2-A3C9-D9B5ABCB773F}" type="presParOf" srcId="{8318C0F9-3996-414E-A914-2D3724F9E1C3}" destId="{257F3545-8A23-47C2-965E-82F3155BD780}" srcOrd="11" destOrd="0" presId="urn:microsoft.com/office/officeart/2008/layout/HalfCircleOrganizationChart"/>
    <dgm:cxn modelId="{F7559BFA-197C-4CB5-990A-6B115EAB70A6}" type="presParOf" srcId="{257F3545-8A23-47C2-965E-82F3155BD780}" destId="{A0813011-3CBB-4F23-BE84-D34CD92816CA}" srcOrd="0" destOrd="0" presId="urn:microsoft.com/office/officeart/2008/layout/HalfCircleOrganizationChart"/>
    <dgm:cxn modelId="{41F1907F-B142-46DD-B10C-3B387EBA1441}" type="presParOf" srcId="{A0813011-3CBB-4F23-BE84-D34CD92816CA}" destId="{180DDAA3-8256-46D1-BD54-DD766D8801AC}" srcOrd="0" destOrd="0" presId="urn:microsoft.com/office/officeart/2008/layout/HalfCircleOrganizationChart"/>
    <dgm:cxn modelId="{8086B079-53A8-45FE-BAF7-B49BEF20441D}" type="presParOf" srcId="{A0813011-3CBB-4F23-BE84-D34CD92816CA}" destId="{BB36BAA8-1C42-4821-85C9-A6F12613C1D3}" srcOrd="1" destOrd="0" presId="urn:microsoft.com/office/officeart/2008/layout/HalfCircleOrganizationChart"/>
    <dgm:cxn modelId="{009BB14A-1871-4C28-A6B4-8CFA5CD36789}" type="presParOf" srcId="{A0813011-3CBB-4F23-BE84-D34CD92816CA}" destId="{4C20D134-D422-445A-BDEE-EEE2E2966401}" srcOrd="2" destOrd="0" presId="urn:microsoft.com/office/officeart/2008/layout/HalfCircleOrganizationChart"/>
    <dgm:cxn modelId="{81E5688B-0305-4C39-9731-ABCCB8A5E0D3}" type="presParOf" srcId="{A0813011-3CBB-4F23-BE84-D34CD92816CA}" destId="{DC032A96-886E-4446-8C94-4528AA9C0CD1}" srcOrd="3" destOrd="0" presId="urn:microsoft.com/office/officeart/2008/layout/HalfCircleOrganizationChart"/>
    <dgm:cxn modelId="{BBECE295-C8DE-43FE-B39A-766E6E6527E3}" type="presParOf" srcId="{257F3545-8A23-47C2-965E-82F3155BD780}" destId="{3861A8F8-8C7A-4BD8-A02B-212012A43C08}" srcOrd="1" destOrd="0" presId="urn:microsoft.com/office/officeart/2008/layout/HalfCircleOrganizationChart"/>
    <dgm:cxn modelId="{4A289D55-139D-4F81-8805-8C25F612AE42}" type="presParOf" srcId="{257F3545-8A23-47C2-965E-82F3155BD780}" destId="{B70863C3-20FA-4FB7-8AC8-B24C675FE7D6}" srcOrd="2" destOrd="0" presId="urn:microsoft.com/office/officeart/2008/layout/HalfCircleOrganizationChart"/>
    <dgm:cxn modelId="{444FCD4B-01B1-4BFB-962D-5134D63C9D06}" type="presParOf" srcId="{8318C0F9-3996-414E-A914-2D3724F9E1C3}" destId="{2C3148CF-7D80-4D46-87DF-2C3402017A5D}" srcOrd="12" destOrd="0" presId="urn:microsoft.com/office/officeart/2008/layout/HalfCircleOrganizationChart"/>
    <dgm:cxn modelId="{3FB90E57-5EF4-4935-BBDF-8835BD72E946}" type="presParOf" srcId="{8318C0F9-3996-414E-A914-2D3724F9E1C3}" destId="{C8869753-3A8C-4727-94B5-774AA7A8C863}" srcOrd="13" destOrd="0" presId="urn:microsoft.com/office/officeart/2008/layout/HalfCircleOrganizationChart"/>
    <dgm:cxn modelId="{9EF32A54-8681-48AF-A8AA-479A32647FFF}" type="presParOf" srcId="{C8869753-3A8C-4727-94B5-774AA7A8C863}" destId="{624CAAF3-E24C-4CA5-9FC1-CCBF3510D91E}" srcOrd="0" destOrd="0" presId="urn:microsoft.com/office/officeart/2008/layout/HalfCircleOrganizationChart"/>
    <dgm:cxn modelId="{A4D3DEFE-48BA-4A38-9EB5-DDC54294460E}" type="presParOf" srcId="{624CAAF3-E24C-4CA5-9FC1-CCBF3510D91E}" destId="{1A103876-6017-4F88-BDBF-253F578C2382}" srcOrd="0" destOrd="0" presId="urn:microsoft.com/office/officeart/2008/layout/HalfCircleOrganizationChart"/>
    <dgm:cxn modelId="{DE904C96-E323-4BAD-9499-9A61E8A08DBF}" type="presParOf" srcId="{624CAAF3-E24C-4CA5-9FC1-CCBF3510D91E}" destId="{3ED8D3D8-590E-477F-B1CC-3E4C541C65F1}" srcOrd="1" destOrd="0" presId="urn:microsoft.com/office/officeart/2008/layout/HalfCircleOrganizationChart"/>
    <dgm:cxn modelId="{A55B4853-F618-44BB-A1F6-CECA1296B08F}" type="presParOf" srcId="{624CAAF3-E24C-4CA5-9FC1-CCBF3510D91E}" destId="{EFC0B957-37DB-47AC-A76C-C5E0E17B92EC}" srcOrd="2" destOrd="0" presId="urn:microsoft.com/office/officeart/2008/layout/HalfCircleOrganizationChart"/>
    <dgm:cxn modelId="{10B9B88D-49CC-47AC-BD50-B252CA3E6205}" type="presParOf" srcId="{624CAAF3-E24C-4CA5-9FC1-CCBF3510D91E}" destId="{3884ED5F-724F-4551-97A4-E6FC651A2319}" srcOrd="3" destOrd="0" presId="urn:microsoft.com/office/officeart/2008/layout/HalfCircleOrganizationChart"/>
    <dgm:cxn modelId="{C8AF79E8-D1AC-4FC6-BF56-9A88F7B8BF0F}" type="presParOf" srcId="{C8869753-3A8C-4727-94B5-774AA7A8C863}" destId="{31BE76FA-2179-47E4-B27B-44373BCF9BF5}" srcOrd="1" destOrd="0" presId="urn:microsoft.com/office/officeart/2008/layout/HalfCircleOrganizationChart"/>
    <dgm:cxn modelId="{4E536B60-0DE0-4B46-BEA7-900D74E71966}" type="presParOf" srcId="{C8869753-3A8C-4727-94B5-774AA7A8C863}" destId="{8210A91D-870C-40CE-B061-D02413114B37}" srcOrd="2" destOrd="0" presId="urn:microsoft.com/office/officeart/2008/layout/HalfCircleOrganizationChart"/>
    <dgm:cxn modelId="{63C3D614-CCFB-4A6E-A9E8-B7DF7D8F8BBA}" type="presParOf" srcId="{8318C0F9-3996-414E-A914-2D3724F9E1C3}" destId="{E0C67D88-9242-40F7-BDDC-3E141E9098D6}" srcOrd="14" destOrd="0" presId="urn:microsoft.com/office/officeart/2008/layout/HalfCircleOrganizationChart"/>
    <dgm:cxn modelId="{5E75C83B-C659-44A5-B5DF-8E4522C5B221}" type="presParOf" srcId="{8318C0F9-3996-414E-A914-2D3724F9E1C3}" destId="{23E8615D-86C9-416F-8F12-E037A1BCB11A}" srcOrd="15" destOrd="0" presId="urn:microsoft.com/office/officeart/2008/layout/HalfCircleOrganizationChart"/>
    <dgm:cxn modelId="{0F428307-9E7A-4238-8E99-E2FDF95A4D86}" type="presParOf" srcId="{23E8615D-86C9-416F-8F12-E037A1BCB11A}" destId="{9C5426EC-3462-41A0-9240-D932BE16A0C9}" srcOrd="0" destOrd="0" presId="urn:microsoft.com/office/officeart/2008/layout/HalfCircleOrganizationChart"/>
    <dgm:cxn modelId="{B3017184-A06B-4E2E-86BE-0F82CFC27779}" type="presParOf" srcId="{9C5426EC-3462-41A0-9240-D932BE16A0C9}" destId="{297B1C77-3780-42FA-B52F-A0BAE8AA0E77}" srcOrd="0" destOrd="0" presId="urn:microsoft.com/office/officeart/2008/layout/HalfCircleOrganizationChart"/>
    <dgm:cxn modelId="{CA7FA2DD-C75F-4E61-BAD1-434F3A5A0EE5}" type="presParOf" srcId="{9C5426EC-3462-41A0-9240-D932BE16A0C9}" destId="{35A39913-9DE9-4823-8C04-558E74BA7BDE}" srcOrd="1" destOrd="0" presId="urn:microsoft.com/office/officeart/2008/layout/HalfCircleOrganizationChart"/>
    <dgm:cxn modelId="{6956B2C4-D80B-4935-B12B-B139672CB2CB}" type="presParOf" srcId="{9C5426EC-3462-41A0-9240-D932BE16A0C9}" destId="{F2530C15-5842-4530-A577-3983AC7DB9E4}" srcOrd="2" destOrd="0" presId="urn:microsoft.com/office/officeart/2008/layout/HalfCircleOrganizationChart"/>
    <dgm:cxn modelId="{AE19F694-D4BD-422E-97CC-3A743B04794F}" type="presParOf" srcId="{9C5426EC-3462-41A0-9240-D932BE16A0C9}" destId="{D6DA16CF-DD78-454E-B006-EFB61C25E4AA}" srcOrd="3" destOrd="0" presId="urn:microsoft.com/office/officeart/2008/layout/HalfCircleOrganizationChart"/>
    <dgm:cxn modelId="{5A9C450E-2F95-4C24-90E8-4091A5C955C8}" type="presParOf" srcId="{23E8615D-86C9-416F-8F12-E037A1BCB11A}" destId="{FFBD8A15-2CEF-4F70-AB4F-2FABB1424D24}" srcOrd="1" destOrd="0" presId="urn:microsoft.com/office/officeart/2008/layout/HalfCircleOrganizationChart"/>
    <dgm:cxn modelId="{FE8D176A-E47F-4C05-BACC-2A994DE67BE8}" type="presParOf" srcId="{23E8615D-86C9-416F-8F12-E037A1BCB11A}" destId="{60D0665D-7801-4FDC-B770-1E8C71018C39}" srcOrd="2" destOrd="0" presId="urn:microsoft.com/office/officeart/2008/layout/HalfCircleOrganizationChart"/>
    <dgm:cxn modelId="{75CE1DB1-0834-4CC6-8470-F9838A75E72D}" type="presParOf" srcId="{A4B69D61-0A2A-43A4-B106-601573B47737}" destId="{CCBECCE0-DEB2-4853-BD1C-1132D5889AEA}" srcOrd="2" destOrd="0" presId="urn:microsoft.com/office/officeart/2008/layout/HalfCircleOrganizationChart"/>
    <dgm:cxn modelId="{8A4DF63C-EF8A-499F-8D0B-ACFC907BAAC5}" type="presParOf" srcId="{CCBECCE0-DEB2-4853-BD1C-1132D5889AEA}" destId="{CCD46D6A-7803-4BF8-A7F8-5DE04F8ADB12}" srcOrd="0" destOrd="0" presId="urn:microsoft.com/office/officeart/2008/layout/HalfCircleOrganizationChart"/>
    <dgm:cxn modelId="{819B43DB-4212-4B6D-8353-696D577CCB1D}" type="presParOf" srcId="{CCBECCE0-DEB2-4853-BD1C-1132D5889AEA}" destId="{60E59BCC-EFBC-4F70-8AED-C5066DAFD7E6}" srcOrd="1" destOrd="0" presId="urn:microsoft.com/office/officeart/2008/layout/HalfCircleOrganizationChart"/>
    <dgm:cxn modelId="{0748DA45-7F6E-461C-BF71-1EE1E3AF76F5}" type="presParOf" srcId="{60E59BCC-EFBC-4F70-8AED-C5066DAFD7E6}" destId="{FCE4598D-6207-4FE2-BB7F-CE38847B3F51}" srcOrd="0" destOrd="0" presId="urn:microsoft.com/office/officeart/2008/layout/HalfCircleOrganizationChart"/>
    <dgm:cxn modelId="{7BD0B495-846F-4068-BC88-CC2B90B8EEF8}" type="presParOf" srcId="{FCE4598D-6207-4FE2-BB7F-CE38847B3F51}" destId="{EF873310-79FB-4BFC-86B8-BD1B36C6FED8}" srcOrd="0" destOrd="0" presId="urn:microsoft.com/office/officeart/2008/layout/HalfCircleOrganizationChart"/>
    <dgm:cxn modelId="{CCA8886E-078D-43DA-A9E4-A020D466F965}" type="presParOf" srcId="{FCE4598D-6207-4FE2-BB7F-CE38847B3F51}" destId="{F348CC69-D563-46E9-A408-C700FE520AED}" srcOrd="1" destOrd="0" presId="urn:microsoft.com/office/officeart/2008/layout/HalfCircleOrganizationChart"/>
    <dgm:cxn modelId="{BCD1DEB3-25C8-4803-8396-07E4CB63395C}" type="presParOf" srcId="{FCE4598D-6207-4FE2-BB7F-CE38847B3F51}" destId="{FB5E9D14-041A-4521-B9F5-1C6C908DC1E3}" srcOrd="2" destOrd="0" presId="urn:microsoft.com/office/officeart/2008/layout/HalfCircleOrganizationChart"/>
    <dgm:cxn modelId="{1486BF0D-3F56-480F-B017-716316983725}" type="presParOf" srcId="{FCE4598D-6207-4FE2-BB7F-CE38847B3F51}" destId="{7C9E4446-DBA7-4BC1-81F1-FCA8F95E8378}" srcOrd="3" destOrd="0" presId="urn:microsoft.com/office/officeart/2008/layout/HalfCircleOrganizationChart"/>
    <dgm:cxn modelId="{C2196DCD-866D-498A-8931-4340DF90EF51}" type="presParOf" srcId="{60E59BCC-EFBC-4F70-8AED-C5066DAFD7E6}" destId="{9863797F-C985-4063-9CA4-AB98F3444FEB}" srcOrd="1" destOrd="0" presId="urn:microsoft.com/office/officeart/2008/layout/HalfCircleOrganizationChart"/>
    <dgm:cxn modelId="{80A38AA1-428C-47C1-935B-B81FA5991D8C}" type="presParOf" srcId="{60E59BCC-EFBC-4F70-8AED-C5066DAFD7E6}" destId="{386532DD-7B91-432A-8D4B-3BAE22FCEF68}" srcOrd="2" destOrd="0" presId="urn:microsoft.com/office/officeart/2008/layout/HalfCircleOrganizationChart"/>
    <dgm:cxn modelId="{CB57256E-9DA4-4482-B33B-C31AAA7FF831}" type="presParOf" srcId="{778C5953-4509-4847-BB6D-073EDE3CAD22}" destId="{0822EF56-CD9C-43A1-8152-A37B46579C1B}" srcOrd="1" destOrd="0" presId="urn:microsoft.com/office/officeart/2008/layout/HalfCircleOrganizationChart"/>
    <dgm:cxn modelId="{0B1816CA-5279-45F2-959B-C90BE097A290}" type="presParOf" srcId="{0822EF56-CD9C-43A1-8152-A37B46579C1B}" destId="{261DB21B-B186-4A1B-AEBD-91A58A52C700}" srcOrd="0" destOrd="0" presId="urn:microsoft.com/office/officeart/2008/layout/HalfCircleOrganizationChart"/>
    <dgm:cxn modelId="{95E55C32-2628-4BB1-B163-17DF09563293}" type="presParOf" srcId="{261DB21B-B186-4A1B-AEBD-91A58A52C700}" destId="{3CF201E4-5E56-45DB-825C-FD4EFB57D607}" srcOrd="0" destOrd="0" presId="urn:microsoft.com/office/officeart/2008/layout/HalfCircleOrganizationChart"/>
    <dgm:cxn modelId="{CE725E5A-7948-4788-ACFB-728B402FAE63}" type="presParOf" srcId="{261DB21B-B186-4A1B-AEBD-91A58A52C700}" destId="{347E16BE-9C93-4A39-8A97-6CE6479548E1}" srcOrd="1" destOrd="0" presId="urn:microsoft.com/office/officeart/2008/layout/HalfCircleOrganizationChart"/>
    <dgm:cxn modelId="{C0D0A2FD-8082-41CD-AD01-DC348817E038}" type="presParOf" srcId="{261DB21B-B186-4A1B-AEBD-91A58A52C700}" destId="{D4256488-57FB-4332-A144-03F9A38EAE95}" srcOrd="2" destOrd="0" presId="urn:microsoft.com/office/officeart/2008/layout/HalfCircleOrganizationChart"/>
    <dgm:cxn modelId="{61B86DA6-F428-4005-BDB4-71F70386B965}" type="presParOf" srcId="{261DB21B-B186-4A1B-AEBD-91A58A52C700}" destId="{77F71637-C353-407A-8747-677B3E8CA243}" srcOrd="3" destOrd="0" presId="urn:microsoft.com/office/officeart/2008/layout/HalfCircleOrganizationChart"/>
    <dgm:cxn modelId="{DBCD44A1-C5BE-4699-875D-8EDF4B86BEDC}" type="presParOf" srcId="{0822EF56-CD9C-43A1-8152-A37B46579C1B}" destId="{70ABAF7C-D2D2-4380-AFA0-AEA07B07B680}" srcOrd="1" destOrd="0" presId="urn:microsoft.com/office/officeart/2008/layout/HalfCircleOrganizationChart"/>
    <dgm:cxn modelId="{B980CA2A-6525-48E5-8AAC-D467CA0D3F7F}" type="presParOf" srcId="{0822EF56-CD9C-43A1-8152-A37B46579C1B}" destId="{9356D8A1-3F54-4147-AD3A-4755E3C024B0}" srcOrd="2" destOrd="0" presId="urn:microsoft.com/office/officeart/2008/layout/HalfCircle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D6F30D7-1528-424D-83DE-7C211022DAF0}"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ES"/>
        </a:p>
      </dgm:t>
    </dgm:pt>
    <dgm:pt modelId="{1375B2CC-F695-414F-8B21-811E5ADE7AFF}">
      <dgm:prSet phldrT="[Texto]" custT="1"/>
      <dgm:spPr/>
      <dgm:t>
        <a:bodyPr/>
        <a:lstStyle/>
        <a:p>
          <a:r>
            <a:rPr lang="es-ES" sz="1800" dirty="0"/>
            <a:t>No prevista, amenaza grave y poco tiempo para </a:t>
          </a:r>
          <a:r>
            <a:rPr lang="es-ES" sz="1800" dirty="0" err="1"/>
            <a:t>responer</a:t>
          </a:r>
          <a:endParaRPr lang="es-ES" sz="1800" dirty="0"/>
        </a:p>
      </dgm:t>
    </dgm:pt>
    <dgm:pt modelId="{1A7D0499-3085-4522-98D5-B47A8B867BC3}" type="parTrans" cxnId="{04D78BD0-48AF-4122-AA2F-124F4195D692}">
      <dgm:prSet/>
      <dgm:spPr/>
      <dgm:t>
        <a:bodyPr/>
        <a:lstStyle/>
        <a:p>
          <a:endParaRPr lang="es-ES"/>
        </a:p>
      </dgm:t>
    </dgm:pt>
    <dgm:pt modelId="{205C33F6-F0C0-4F57-B899-1BF96210D108}" type="sibTrans" cxnId="{04D78BD0-48AF-4122-AA2F-124F4195D692}">
      <dgm:prSet/>
      <dgm:spPr/>
      <dgm:t>
        <a:bodyPr/>
        <a:lstStyle/>
        <a:p>
          <a:endParaRPr lang="es-ES"/>
        </a:p>
      </dgm:t>
    </dgm:pt>
    <dgm:pt modelId="{23332425-8394-4652-9079-E7593FFA5A12}">
      <dgm:prSet phldrT="[Texto]" custT="1"/>
      <dgm:spPr/>
      <dgm:t>
        <a:bodyPr/>
        <a:lstStyle/>
        <a:p>
          <a:r>
            <a:rPr lang="es-ES" sz="2000" dirty="0"/>
            <a:t>Invasión turca de Chipre (1974)</a:t>
          </a:r>
        </a:p>
      </dgm:t>
    </dgm:pt>
    <dgm:pt modelId="{0B110BFB-7FCB-4877-9DF0-0D801D28E123}" type="parTrans" cxnId="{5D15C4AC-3379-44A9-A95B-5796801A15A4}">
      <dgm:prSet/>
      <dgm:spPr/>
      <dgm:t>
        <a:bodyPr/>
        <a:lstStyle/>
        <a:p>
          <a:endParaRPr lang="es-ES"/>
        </a:p>
      </dgm:t>
    </dgm:pt>
    <dgm:pt modelId="{70C783E5-6956-4D21-BF86-CC3DD3095BD3}" type="sibTrans" cxnId="{5D15C4AC-3379-44A9-A95B-5796801A15A4}">
      <dgm:prSet/>
      <dgm:spPr/>
      <dgm:t>
        <a:bodyPr/>
        <a:lstStyle/>
        <a:p>
          <a:endParaRPr lang="es-ES"/>
        </a:p>
      </dgm:t>
    </dgm:pt>
    <dgm:pt modelId="{ED9E5177-A794-419A-8DBA-025E00F170DE}">
      <dgm:prSet phldrT="[Texto]" custT="1"/>
      <dgm:spPr/>
      <dgm:t>
        <a:bodyPr/>
        <a:lstStyle/>
        <a:p>
          <a:r>
            <a:rPr lang="es-ES" sz="1800" dirty="0"/>
            <a:t>Imprevista, amenaza muy grave, mucho tiempo para responder</a:t>
          </a:r>
        </a:p>
      </dgm:t>
    </dgm:pt>
    <dgm:pt modelId="{E688FC43-7BE9-4D18-8DC8-B3C4E2CAA93D}" type="parTrans" cxnId="{D3DCEB80-CD63-48BA-8DCC-A5C06BCF63D0}">
      <dgm:prSet/>
      <dgm:spPr/>
      <dgm:t>
        <a:bodyPr/>
        <a:lstStyle/>
        <a:p>
          <a:endParaRPr lang="es-ES"/>
        </a:p>
      </dgm:t>
    </dgm:pt>
    <dgm:pt modelId="{4C78C5CC-9E49-48AA-8ECD-370E39BB916C}" type="sibTrans" cxnId="{D3DCEB80-CD63-48BA-8DCC-A5C06BCF63D0}">
      <dgm:prSet/>
      <dgm:spPr/>
      <dgm:t>
        <a:bodyPr/>
        <a:lstStyle/>
        <a:p>
          <a:endParaRPr lang="es-ES"/>
        </a:p>
      </dgm:t>
    </dgm:pt>
    <dgm:pt modelId="{108CEE94-0E87-447D-AD8D-D7C198DB72DF}">
      <dgm:prSet phldrT="[Texto]" custT="1"/>
      <dgm:spPr/>
      <dgm:t>
        <a:bodyPr/>
        <a:lstStyle/>
        <a:p>
          <a:r>
            <a:rPr lang="es-ES" sz="2000" dirty="0"/>
            <a:t>Guerra por canal de Suez (1956)</a:t>
          </a:r>
        </a:p>
      </dgm:t>
    </dgm:pt>
    <dgm:pt modelId="{E173EB22-1900-45E7-A97C-E1D40FB8B435}" type="parTrans" cxnId="{645DDB1E-82C6-46F3-B0BC-3B572DC8B36D}">
      <dgm:prSet/>
      <dgm:spPr/>
      <dgm:t>
        <a:bodyPr/>
        <a:lstStyle/>
        <a:p>
          <a:endParaRPr lang="es-ES"/>
        </a:p>
      </dgm:t>
    </dgm:pt>
    <dgm:pt modelId="{70140632-A6BA-416D-9A92-653CC5A96947}" type="sibTrans" cxnId="{645DDB1E-82C6-46F3-B0BC-3B572DC8B36D}">
      <dgm:prSet/>
      <dgm:spPr/>
      <dgm:t>
        <a:bodyPr/>
        <a:lstStyle/>
        <a:p>
          <a:endParaRPr lang="es-ES"/>
        </a:p>
      </dgm:t>
    </dgm:pt>
    <dgm:pt modelId="{B0A5C0EE-7268-4823-87AB-06CDE9FA7830}">
      <dgm:prSet phldrT="[Texto]" custT="1"/>
      <dgm:spPr/>
      <dgm:t>
        <a:bodyPr/>
        <a:lstStyle/>
        <a:p>
          <a:r>
            <a:rPr lang="es-ES" sz="1800" dirty="0"/>
            <a:t>Previsible, amenaza leve, mucho tiempo</a:t>
          </a:r>
        </a:p>
      </dgm:t>
    </dgm:pt>
    <dgm:pt modelId="{AF3B4B60-6B5A-4217-9339-56E31486BA6E}" type="parTrans" cxnId="{8470B9F7-1F7B-442D-BCDE-9D6DE93E12B2}">
      <dgm:prSet/>
      <dgm:spPr/>
      <dgm:t>
        <a:bodyPr/>
        <a:lstStyle/>
        <a:p>
          <a:endParaRPr lang="es-ES"/>
        </a:p>
      </dgm:t>
    </dgm:pt>
    <dgm:pt modelId="{E6B63059-4AE9-4E10-927E-2F0237044DA2}" type="sibTrans" cxnId="{8470B9F7-1F7B-442D-BCDE-9D6DE93E12B2}">
      <dgm:prSet/>
      <dgm:spPr/>
      <dgm:t>
        <a:bodyPr/>
        <a:lstStyle/>
        <a:p>
          <a:endParaRPr lang="es-ES"/>
        </a:p>
      </dgm:t>
    </dgm:pt>
    <dgm:pt modelId="{DCC6D9F3-E5F0-4A9D-9A83-02D99127640C}">
      <dgm:prSet phldrT="[Texto]" custT="1"/>
      <dgm:spPr/>
      <dgm:t>
        <a:bodyPr/>
        <a:lstStyle/>
        <a:p>
          <a:r>
            <a:rPr lang="es-ES" sz="2000" dirty="0"/>
            <a:t>Detenciones de pesqueros por Marruecos</a:t>
          </a:r>
        </a:p>
      </dgm:t>
    </dgm:pt>
    <dgm:pt modelId="{217FCC5E-B563-46F0-94CA-D97804E9778E}" type="parTrans" cxnId="{D0B4EFB6-7769-4F99-ACAD-75E9699638F9}">
      <dgm:prSet/>
      <dgm:spPr/>
      <dgm:t>
        <a:bodyPr/>
        <a:lstStyle/>
        <a:p>
          <a:endParaRPr lang="es-ES"/>
        </a:p>
      </dgm:t>
    </dgm:pt>
    <dgm:pt modelId="{3A868FC6-CE55-4085-93EC-9DA0944F1F66}" type="sibTrans" cxnId="{D0B4EFB6-7769-4F99-ACAD-75E9699638F9}">
      <dgm:prSet/>
      <dgm:spPr/>
      <dgm:t>
        <a:bodyPr/>
        <a:lstStyle/>
        <a:p>
          <a:endParaRPr lang="es-ES"/>
        </a:p>
      </dgm:t>
    </dgm:pt>
    <dgm:pt modelId="{F50458A0-A841-4231-ABEA-542D3E909C5B}" type="pres">
      <dgm:prSet presAssocID="{4D6F30D7-1528-424D-83DE-7C211022DAF0}" presName="Name0" presStyleCnt="0">
        <dgm:presLayoutVars>
          <dgm:dir/>
          <dgm:animLvl val="lvl"/>
          <dgm:resizeHandles val="exact"/>
        </dgm:presLayoutVars>
      </dgm:prSet>
      <dgm:spPr/>
    </dgm:pt>
    <dgm:pt modelId="{E72FBF29-A6E7-48EC-BB6B-5800EB53010C}" type="pres">
      <dgm:prSet presAssocID="{1375B2CC-F695-414F-8B21-811E5ADE7AFF}" presName="linNode" presStyleCnt="0"/>
      <dgm:spPr/>
    </dgm:pt>
    <dgm:pt modelId="{1E0D741C-4CC5-4208-A7B6-74E84F5A8E98}" type="pres">
      <dgm:prSet presAssocID="{1375B2CC-F695-414F-8B21-811E5ADE7AFF}" presName="parentText" presStyleLbl="node1" presStyleIdx="0" presStyleCnt="3" custScaleX="75031" custScaleY="61716">
        <dgm:presLayoutVars>
          <dgm:chMax val="1"/>
          <dgm:bulletEnabled val="1"/>
        </dgm:presLayoutVars>
      </dgm:prSet>
      <dgm:spPr/>
    </dgm:pt>
    <dgm:pt modelId="{1064FBB2-1990-4D91-8B73-AB411FE7BBB9}" type="pres">
      <dgm:prSet presAssocID="{1375B2CC-F695-414F-8B21-811E5ADE7AFF}" presName="descendantText" presStyleLbl="alignAccFollowNode1" presStyleIdx="0" presStyleCnt="3" custScaleX="74719" custScaleY="59595" custLinFactNeighborX="175" custLinFactNeighborY="-5315">
        <dgm:presLayoutVars>
          <dgm:bulletEnabled val="1"/>
        </dgm:presLayoutVars>
      </dgm:prSet>
      <dgm:spPr/>
    </dgm:pt>
    <dgm:pt modelId="{E2C74823-BECC-4692-9360-EB2EF569C423}" type="pres">
      <dgm:prSet presAssocID="{205C33F6-F0C0-4F57-B899-1BF96210D108}" presName="sp" presStyleCnt="0"/>
      <dgm:spPr/>
    </dgm:pt>
    <dgm:pt modelId="{0B4C0B7F-74FA-4D1D-928B-D259138D21E0}" type="pres">
      <dgm:prSet presAssocID="{ED9E5177-A794-419A-8DBA-025E00F170DE}" presName="linNode" presStyleCnt="0"/>
      <dgm:spPr/>
    </dgm:pt>
    <dgm:pt modelId="{725479EB-D678-49D8-AA9F-D22C73B90E44}" type="pres">
      <dgm:prSet presAssocID="{ED9E5177-A794-419A-8DBA-025E00F170DE}" presName="parentText" presStyleLbl="node1" presStyleIdx="1" presStyleCnt="3" custScaleX="76030" custScaleY="59361" custLinFactNeighborY="-1908">
        <dgm:presLayoutVars>
          <dgm:chMax val="1"/>
          <dgm:bulletEnabled val="1"/>
        </dgm:presLayoutVars>
      </dgm:prSet>
      <dgm:spPr/>
    </dgm:pt>
    <dgm:pt modelId="{F42BAB2C-91E1-41B5-862C-3392B4B11822}" type="pres">
      <dgm:prSet presAssocID="{ED9E5177-A794-419A-8DBA-025E00F170DE}" presName="descendantText" presStyleLbl="alignAccFollowNode1" presStyleIdx="1" presStyleCnt="3" custScaleX="72051" custScaleY="41995">
        <dgm:presLayoutVars>
          <dgm:bulletEnabled val="1"/>
        </dgm:presLayoutVars>
      </dgm:prSet>
      <dgm:spPr/>
    </dgm:pt>
    <dgm:pt modelId="{52F1226E-3F3F-46E7-8276-FC21F15E26C9}" type="pres">
      <dgm:prSet presAssocID="{4C78C5CC-9E49-48AA-8ECD-370E39BB916C}" presName="sp" presStyleCnt="0"/>
      <dgm:spPr/>
    </dgm:pt>
    <dgm:pt modelId="{AF88CE95-FD4C-4A95-A5FD-B5D4C303115A}" type="pres">
      <dgm:prSet presAssocID="{B0A5C0EE-7268-4823-87AB-06CDE9FA7830}" presName="linNode" presStyleCnt="0"/>
      <dgm:spPr/>
    </dgm:pt>
    <dgm:pt modelId="{8970C101-DF2C-4FDE-9D30-E22D37BD48A0}" type="pres">
      <dgm:prSet presAssocID="{B0A5C0EE-7268-4823-87AB-06CDE9FA7830}" presName="parentText" presStyleLbl="node1" presStyleIdx="2" presStyleCnt="3" custScaleX="81024" custScaleY="49815">
        <dgm:presLayoutVars>
          <dgm:chMax val="1"/>
          <dgm:bulletEnabled val="1"/>
        </dgm:presLayoutVars>
      </dgm:prSet>
      <dgm:spPr/>
    </dgm:pt>
    <dgm:pt modelId="{B6D04666-69BB-400A-AC26-280A30CEED88}" type="pres">
      <dgm:prSet presAssocID="{B0A5C0EE-7268-4823-87AB-06CDE9FA7830}" presName="descendantText" presStyleLbl="alignAccFollowNode1" presStyleIdx="2" presStyleCnt="3" custScaleX="71348" custScaleY="51672">
        <dgm:presLayoutVars>
          <dgm:bulletEnabled val="1"/>
        </dgm:presLayoutVars>
      </dgm:prSet>
      <dgm:spPr/>
    </dgm:pt>
  </dgm:ptLst>
  <dgm:cxnLst>
    <dgm:cxn modelId="{645DDB1E-82C6-46F3-B0BC-3B572DC8B36D}" srcId="{ED9E5177-A794-419A-8DBA-025E00F170DE}" destId="{108CEE94-0E87-447D-AD8D-D7C198DB72DF}" srcOrd="0" destOrd="0" parTransId="{E173EB22-1900-45E7-A97C-E1D40FB8B435}" sibTransId="{70140632-A6BA-416D-9A92-653CC5A96947}"/>
    <dgm:cxn modelId="{30E75532-14C1-45E1-8AFB-ED917D1C35AC}" type="presOf" srcId="{1375B2CC-F695-414F-8B21-811E5ADE7AFF}" destId="{1E0D741C-4CC5-4208-A7B6-74E84F5A8E98}" srcOrd="0" destOrd="0" presId="urn:microsoft.com/office/officeart/2005/8/layout/vList5"/>
    <dgm:cxn modelId="{E0CA2F4B-B486-4801-A2BF-CB494E9227B8}" type="presOf" srcId="{4D6F30D7-1528-424D-83DE-7C211022DAF0}" destId="{F50458A0-A841-4231-ABEA-542D3E909C5B}" srcOrd="0" destOrd="0" presId="urn:microsoft.com/office/officeart/2005/8/layout/vList5"/>
    <dgm:cxn modelId="{F94F5B80-B920-48EE-9F07-82F00D419C54}" type="presOf" srcId="{DCC6D9F3-E5F0-4A9D-9A83-02D99127640C}" destId="{B6D04666-69BB-400A-AC26-280A30CEED88}" srcOrd="0" destOrd="0" presId="urn:microsoft.com/office/officeart/2005/8/layout/vList5"/>
    <dgm:cxn modelId="{D3DCEB80-CD63-48BA-8DCC-A5C06BCF63D0}" srcId="{4D6F30D7-1528-424D-83DE-7C211022DAF0}" destId="{ED9E5177-A794-419A-8DBA-025E00F170DE}" srcOrd="1" destOrd="0" parTransId="{E688FC43-7BE9-4D18-8DC8-B3C4E2CAA93D}" sibTransId="{4C78C5CC-9E49-48AA-8ECD-370E39BB916C}"/>
    <dgm:cxn modelId="{A6D8318E-4372-4990-A06E-7C898AF109DF}" type="presOf" srcId="{B0A5C0EE-7268-4823-87AB-06CDE9FA7830}" destId="{8970C101-DF2C-4FDE-9D30-E22D37BD48A0}" srcOrd="0" destOrd="0" presId="urn:microsoft.com/office/officeart/2005/8/layout/vList5"/>
    <dgm:cxn modelId="{E6A59AA2-FA5F-40C9-A538-1F463A9C8D6C}" type="presOf" srcId="{108CEE94-0E87-447D-AD8D-D7C198DB72DF}" destId="{F42BAB2C-91E1-41B5-862C-3392B4B11822}" srcOrd="0" destOrd="0" presId="urn:microsoft.com/office/officeart/2005/8/layout/vList5"/>
    <dgm:cxn modelId="{5D15C4AC-3379-44A9-A95B-5796801A15A4}" srcId="{1375B2CC-F695-414F-8B21-811E5ADE7AFF}" destId="{23332425-8394-4652-9079-E7593FFA5A12}" srcOrd="0" destOrd="0" parTransId="{0B110BFB-7FCB-4877-9DF0-0D801D28E123}" sibTransId="{70C783E5-6956-4D21-BF86-CC3DD3095BD3}"/>
    <dgm:cxn modelId="{D0B4EFB6-7769-4F99-ACAD-75E9699638F9}" srcId="{B0A5C0EE-7268-4823-87AB-06CDE9FA7830}" destId="{DCC6D9F3-E5F0-4A9D-9A83-02D99127640C}" srcOrd="0" destOrd="0" parTransId="{217FCC5E-B563-46F0-94CA-D97804E9778E}" sibTransId="{3A868FC6-CE55-4085-93EC-9DA0944F1F66}"/>
    <dgm:cxn modelId="{04D78BD0-48AF-4122-AA2F-124F4195D692}" srcId="{4D6F30D7-1528-424D-83DE-7C211022DAF0}" destId="{1375B2CC-F695-414F-8B21-811E5ADE7AFF}" srcOrd="0" destOrd="0" parTransId="{1A7D0499-3085-4522-98D5-B47A8B867BC3}" sibTransId="{205C33F6-F0C0-4F57-B899-1BF96210D108}"/>
    <dgm:cxn modelId="{FB7571D1-6FFF-452A-9CBF-B88F20DE911E}" type="presOf" srcId="{23332425-8394-4652-9079-E7593FFA5A12}" destId="{1064FBB2-1990-4D91-8B73-AB411FE7BBB9}" srcOrd="0" destOrd="0" presId="urn:microsoft.com/office/officeart/2005/8/layout/vList5"/>
    <dgm:cxn modelId="{8470B9F7-1F7B-442D-BCDE-9D6DE93E12B2}" srcId="{4D6F30D7-1528-424D-83DE-7C211022DAF0}" destId="{B0A5C0EE-7268-4823-87AB-06CDE9FA7830}" srcOrd="2" destOrd="0" parTransId="{AF3B4B60-6B5A-4217-9339-56E31486BA6E}" sibTransId="{E6B63059-4AE9-4E10-927E-2F0237044DA2}"/>
    <dgm:cxn modelId="{7A058CFA-80D8-45E7-A127-21A26A21CE3B}" type="presOf" srcId="{ED9E5177-A794-419A-8DBA-025E00F170DE}" destId="{725479EB-D678-49D8-AA9F-D22C73B90E44}" srcOrd="0" destOrd="0" presId="urn:microsoft.com/office/officeart/2005/8/layout/vList5"/>
    <dgm:cxn modelId="{D1E010E4-E0C6-469A-A6DF-4F97AAF4FB3D}" type="presParOf" srcId="{F50458A0-A841-4231-ABEA-542D3E909C5B}" destId="{E72FBF29-A6E7-48EC-BB6B-5800EB53010C}" srcOrd="0" destOrd="0" presId="urn:microsoft.com/office/officeart/2005/8/layout/vList5"/>
    <dgm:cxn modelId="{D5A917B2-3E8A-4D65-824A-6C1FEF00D80C}" type="presParOf" srcId="{E72FBF29-A6E7-48EC-BB6B-5800EB53010C}" destId="{1E0D741C-4CC5-4208-A7B6-74E84F5A8E98}" srcOrd="0" destOrd="0" presId="urn:microsoft.com/office/officeart/2005/8/layout/vList5"/>
    <dgm:cxn modelId="{F5BBE062-2EF7-4585-8951-E24D530F4839}" type="presParOf" srcId="{E72FBF29-A6E7-48EC-BB6B-5800EB53010C}" destId="{1064FBB2-1990-4D91-8B73-AB411FE7BBB9}" srcOrd="1" destOrd="0" presId="urn:microsoft.com/office/officeart/2005/8/layout/vList5"/>
    <dgm:cxn modelId="{1AB0040F-15E0-4C23-9369-95CB8B185316}" type="presParOf" srcId="{F50458A0-A841-4231-ABEA-542D3E909C5B}" destId="{E2C74823-BECC-4692-9360-EB2EF569C423}" srcOrd="1" destOrd="0" presId="urn:microsoft.com/office/officeart/2005/8/layout/vList5"/>
    <dgm:cxn modelId="{EBE0D6F7-7389-4CC8-BAEC-F34835027498}" type="presParOf" srcId="{F50458A0-A841-4231-ABEA-542D3E909C5B}" destId="{0B4C0B7F-74FA-4D1D-928B-D259138D21E0}" srcOrd="2" destOrd="0" presId="urn:microsoft.com/office/officeart/2005/8/layout/vList5"/>
    <dgm:cxn modelId="{3FF69A49-3B3F-40C4-8822-584E7E719529}" type="presParOf" srcId="{0B4C0B7F-74FA-4D1D-928B-D259138D21E0}" destId="{725479EB-D678-49D8-AA9F-D22C73B90E44}" srcOrd="0" destOrd="0" presId="urn:microsoft.com/office/officeart/2005/8/layout/vList5"/>
    <dgm:cxn modelId="{6377A838-C049-49B0-9248-8C65D70D7003}" type="presParOf" srcId="{0B4C0B7F-74FA-4D1D-928B-D259138D21E0}" destId="{F42BAB2C-91E1-41B5-862C-3392B4B11822}" srcOrd="1" destOrd="0" presId="urn:microsoft.com/office/officeart/2005/8/layout/vList5"/>
    <dgm:cxn modelId="{F1965918-30F9-4967-B4CA-0CD707560875}" type="presParOf" srcId="{F50458A0-A841-4231-ABEA-542D3E909C5B}" destId="{52F1226E-3F3F-46E7-8276-FC21F15E26C9}" srcOrd="3" destOrd="0" presId="urn:microsoft.com/office/officeart/2005/8/layout/vList5"/>
    <dgm:cxn modelId="{E58BD4A3-08A9-41AE-8D22-5AC8C334CE0B}" type="presParOf" srcId="{F50458A0-A841-4231-ABEA-542D3E909C5B}" destId="{AF88CE95-FD4C-4A95-A5FD-B5D4C303115A}" srcOrd="4" destOrd="0" presId="urn:microsoft.com/office/officeart/2005/8/layout/vList5"/>
    <dgm:cxn modelId="{95A976B1-FF33-4ABC-96CA-360DCF13FF8E}" type="presParOf" srcId="{AF88CE95-FD4C-4A95-A5FD-B5D4C303115A}" destId="{8970C101-DF2C-4FDE-9D30-E22D37BD48A0}" srcOrd="0" destOrd="0" presId="urn:microsoft.com/office/officeart/2005/8/layout/vList5"/>
    <dgm:cxn modelId="{0BB63EE8-677F-4716-BDCF-799C5B7FD857}" type="presParOf" srcId="{AF88CE95-FD4C-4A95-A5FD-B5D4C303115A}" destId="{B6D04666-69BB-400A-AC26-280A30CEED8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DF90C50-1EF0-41E6-A375-F45350EAFEB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ES"/>
        </a:p>
      </dgm:t>
    </dgm:pt>
    <dgm:pt modelId="{619800A1-99E9-4E9E-A959-80FD8BC8C2B9}">
      <dgm:prSet phldrT="[Texto]" custT="1"/>
      <dgm:spPr/>
      <dgm:t>
        <a:bodyPr/>
        <a:lstStyle/>
        <a:p>
          <a:r>
            <a:rPr lang="es-ES" sz="2000" dirty="0"/>
            <a:t>No previstos, poco tiempo para responder</a:t>
          </a:r>
        </a:p>
      </dgm:t>
    </dgm:pt>
    <dgm:pt modelId="{7EE5CDE1-4DAF-478A-B4CC-19F1943064EE}" type="parTrans" cxnId="{26036B54-156E-4AE6-831E-3BED6DD46AF7}">
      <dgm:prSet/>
      <dgm:spPr/>
      <dgm:t>
        <a:bodyPr/>
        <a:lstStyle/>
        <a:p>
          <a:endParaRPr lang="es-ES"/>
        </a:p>
      </dgm:t>
    </dgm:pt>
    <dgm:pt modelId="{F1CF7CA4-EA36-4517-9273-97A8F8A2023E}" type="sibTrans" cxnId="{26036B54-156E-4AE6-831E-3BED6DD46AF7}">
      <dgm:prSet/>
      <dgm:spPr/>
      <dgm:t>
        <a:bodyPr/>
        <a:lstStyle/>
        <a:p>
          <a:endParaRPr lang="es-ES"/>
        </a:p>
      </dgm:t>
    </dgm:pt>
    <dgm:pt modelId="{6B09FD1E-9107-4E86-87CC-32CFECE5DA3D}">
      <dgm:prSet phldrT="[Texto]" custT="1"/>
      <dgm:spPr/>
      <dgm:t>
        <a:bodyPr/>
        <a:lstStyle/>
        <a:p>
          <a:r>
            <a:rPr lang="es-ES" sz="2000" dirty="0"/>
            <a:t>Revoluciones, secuestros, golpes de estado…..</a:t>
          </a:r>
        </a:p>
      </dgm:t>
    </dgm:pt>
    <dgm:pt modelId="{3A257522-DEDF-49B2-95FD-05512B09C698}" type="parTrans" cxnId="{2AFD53FE-4F90-4B4C-9CC0-AF0F45132C4B}">
      <dgm:prSet/>
      <dgm:spPr/>
      <dgm:t>
        <a:bodyPr/>
        <a:lstStyle/>
        <a:p>
          <a:endParaRPr lang="es-ES"/>
        </a:p>
      </dgm:t>
    </dgm:pt>
    <dgm:pt modelId="{A3BB70A3-C757-4608-88F2-7762293F9E11}" type="sibTrans" cxnId="{2AFD53FE-4F90-4B4C-9CC0-AF0F45132C4B}">
      <dgm:prSet/>
      <dgm:spPr/>
      <dgm:t>
        <a:bodyPr/>
        <a:lstStyle/>
        <a:p>
          <a:endParaRPr lang="es-ES"/>
        </a:p>
      </dgm:t>
    </dgm:pt>
    <dgm:pt modelId="{5743F6FE-FB7B-4CFA-B08A-477C2847DE2C}">
      <dgm:prSet phldrT="[Texto]" custT="1"/>
      <dgm:spPr/>
      <dgm:t>
        <a:bodyPr/>
        <a:lstStyle/>
        <a:p>
          <a:r>
            <a:rPr lang="es-ES" sz="2000" dirty="0"/>
            <a:t>Amenaza muy grave, respuesta inmediata, previsibles</a:t>
          </a:r>
        </a:p>
      </dgm:t>
    </dgm:pt>
    <dgm:pt modelId="{DFE35239-276E-4500-B8F3-33C0442340B2}" type="parTrans" cxnId="{18088835-2413-43C8-8192-8BAED9CB4DE1}">
      <dgm:prSet/>
      <dgm:spPr/>
      <dgm:t>
        <a:bodyPr/>
        <a:lstStyle/>
        <a:p>
          <a:endParaRPr lang="es-ES"/>
        </a:p>
      </dgm:t>
    </dgm:pt>
    <dgm:pt modelId="{9F6204D4-E48E-47F7-B648-6B340E4F0BB6}" type="sibTrans" cxnId="{18088835-2413-43C8-8192-8BAED9CB4DE1}">
      <dgm:prSet/>
      <dgm:spPr/>
      <dgm:t>
        <a:bodyPr/>
        <a:lstStyle/>
        <a:p>
          <a:endParaRPr lang="es-ES"/>
        </a:p>
      </dgm:t>
    </dgm:pt>
    <dgm:pt modelId="{74603740-BECC-461E-AF75-5C24544326D6}">
      <dgm:prSet phldrT="[Texto]" custT="1"/>
      <dgm:spPr/>
      <dgm:t>
        <a:bodyPr/>
        <a:lstStyle/>
        <a:p>
          <a:r>
            <a:rPr lang="es-ES" sz="2000" dirty="0"/>
            <a:t>Marcha Verde (1975</a:t>
          </a:r>
          <a:r>
            <a:rPr lang="es-ES" sz="2500" dirty="0"/>
            <a:t>)</a:t>
          </a:r>
        </a:p>
      </dgm:t>
    </dgm:pt>
    <dgm:pt modelId="{17CE8740-69CA-43CB-A00C-FF5BC7D888B7}" type="parTrans" cxnId="{22CF521B-96C4-49E7-A09A-C2A18DA27ABD}">
      <dgm:prSet/>
      <dgm:spPr/>
      <dgm:t>
        <a:bodyPr/>
        <a:lstStyle/>
        <a:p>
          <a:endParaRPr lang="es-ES"/>
        </a:p>
      </dgm:t>
    </dgm:pt>
    <dgm:pt modelId="{D003A14C-08A2-47D4-AC00-C6AE261C75EB}" type="sibTrans" cxnId="{22CF521B-96C4-49E7-A09A-C2A18DA27ABD}">
      <dgm:prSet/>
      <dgm:spPr/>
      <dgm:t>
        <a:bodyPr/>
        <a:lstStyle/>
        <a:p>
          <a:endParaRPr lang="es-ES"/>
        </a:p>
      </dgm:t>
    </dgm:pt>
    <dgm:pt modelId="{6457019C-0247-4FE2-9771-67C403267BB4}" type="pres">
      <dgm:prSet presAssocID="{EDF90C50-1EF0-41E6-A375-F45350EAFEB4}" presName="Name0" presStyleCnt="0">
        <dgm:presLayoutVars>
          <dgm:dir/>
          <dgm:animLvl val="lvl"/>
          <dgm:resizeHandles val="exact"/>
        </dgm:presLayoutVars>
      </dgm:prSet>
      <dgm:spPr/>
    </dgm:pt>
    <dgm:pt modelId="{F16C9430-6D37-49AA-86D3-9CA37A5D0D64}" type="pres">
      <dgm:prSet presAssocID="{619800A1-99E9-4E9E-A959-80FD8BC8C2B9}" presName="linNode" presStyleCnt="0"/>
      <dgm:spPr/>
    </dgm:pt>
    <dgm:pt modelId="{C6C7D245-0AAC-4759-AFE3-A92C1F3F8BC4}" type="pres">
      <dgm:prSet presAssocID="{619800A1-99E9-4E9E-A959-80FD8BC8C2B9}" presName="parentText" presStyleLbl="node1" presStyleIdx="0" presStyleCnt="2" custScaleX="87324" custScaleY="37168">
        <dgm:presLayoutVars>
          <dgm:chMax val="1"/>
          <dgm:bulletEnabled val="1"/>
        </dgm:presLayoutVars>
      </dgm:prSet>
      <dgm:spPr/>
    </dgm:pt>
    <dgm:pt modelId="{3ADC1E1F-A5B0-4B0C-98E6-F2900555ECCD}" type="pres">
      <dgm:prSet presAssocID="{619800A1-99E9-4E9E-A959-80FD8BC8C2B9}" presName="descendantText" presStyleLbl="alignAccFollowNode1" presStyleIdx="0" presStyleCnt="2" custScaleX="68158" custScaleY="45083">
        <dgm:presLayoutVars>
          <dgm:bulletEnabled val="1"/>
        </dgm:presLayoutVars>
      </dgm:prSet>
      <dgm:spPr/>
    </dgm:pt>
    <dgm:pt modelId="{4A75E0FE-1D72-4AED-9C3D-C15B50F475A9}" type="pres">
      <dgm:prSet presAssocID="{F1CF7CA4-EA36-4517-9273-97A8F8A2023E}" presName="sp" presStyleCnt="0"/>
      <dgm:spPr/>
    </dgm:pt>
    <dgm:pt modelId="{49466574-D997-4897-8EA5-7ED73DD35B70}" type="pres">
      <dgm:prSet presAssocID="{5743F6FE-FB7B-4CFA-B08A-477C2847DE2C}" presName="linNode" presStyleCnt="0"/>
      <dgm:spPr/>
    </dgm:pt>
    <dgm:pt modelId="{B7C643C2-1447-4578-8FBA-43039CDB769C}" type="pres">
      <dgm:prSet presAssocID="{5743F6FE-FB7B-4CFA-B08A-477C2847DE2C}" presName="parentText" presStyleLbl="node1" presStyleIdx="1" presStyleCnt="2" custScaleX="71926" custScaleY="53514" custLinFactNeighborX="2165" custLinFactNeighborY="-2947">
        <dgm:presLayoutVars>
          <dgm:chMax val="1"/>
          <dgm:bulletEnabled val="1"/>
        </dgm:presLayoutVars>
      </dgm:prSet>
      <dgm:spPr/>
    </dgm:pt>
    <dgm:pt modelId="{1D9601C3-AEAE-4560-8D33-6BE6DF2F3FAF}" type="pres">
      <dgm:prSet presAssocID="{5743F6FE-FB7B-4CFA-B08A-477C2847DE2C}" presName="descendantText" presStyleLbl="alignAccFollowNode1" presStyleIdx="1" presStyleCnt="2" custScaleX="73211" custScaleY="27025" custLinFactNeighborX="-2769" custLinFactNeighborY="-3830">
        <dgm:presLayoutVars>
          <dgm:bulletEnabled val="1"/>
        </dgm:presLayoutVars>
      </dgm:prSet>
      <dgm:spPr/>
    </dgm:pt>
  </dgm:ptLst>
  <dgm:cxnLst>
    <dgm:cxn modelId="{7A335502-24EB-4A48-AABB-96A4FB9C9B1A}" type="presOf" srcId="{74603740-BECC-461E-AF75-5C24544326D6}" destId="{1D9601C3-AEAE-4560-8D33-6BE6DF2F3FAF}" srcOrd="0" destOrd="0" presId="urn:microsoft.com/office/officeart/2005/8/layout/vList5"/>
    <dgm:cxn modelId="{22CF521B-96C4-49E7-A09A-C2A18DA27ABD}" srcId="{5743F6FE-FB7B-4CFA-B08A-477C2847DE2C}" destId="{74603740-BECC-461E-AF75-5C24544326D6}" srcOrd="0" destOrd="0" parTransId="{17CE8740-69CA-43CB-A00C-FF5BC7D888B7}" sibTransId="{D003A14C-08A2-47D4-AC00-C6AE261C75EB}"/>
    <dgm:cxn modelId="{18088835-2413-43C8-8192-8BAED9CB4DE1}" srcId="{EDF90C50-1EF0-41E6-A375-F45350EAFEB4}" destId="{5743F6FE-FB7B-4CFA-B08A-477C2847DE2C}" srcOrd="1" destOrd="0" parTransId="{DFE35239-276E-4500-B8F3-33C0442340B2}" sibTransId="{9F6204D4-E48E-47F7-B648-6B340E4F0BB6}"/>
    <dgm:cxn modelId="{26036B54-156E-4AE6-831E-3BED6DD46AF7}" srcId="{EDF90C50-1EF0-41E6-A375-F45350EAFEB4}" destId="{619800A1-99E9-4E9E-A959-80FD8BC8C2B9}" srcOrd="0" destOrd="0" parTransId="{7EE5CDE1-4DAF-478A-B4CC-19F1943064EE}" sibTransId="{F1CF7CA4-EA36-4517-9273-97A8F8A2023E}"/>
    <dgm:cxn modelId="{0A5E5277-0253-44CF-B8DA-641D79BF9E12}" type="presOf" srcId="{619800A1-99E9-4E9E-A959-80FD8BC8C2B9}" destId="{C6C7D245-0AAC-4759-AFE3-A92C1F3F8BC4}" srcOrd="0" destOrd="0" presId="urn:microsoft.com/office/officeart/2005/8/layout/vList5"/>
    <dgm:cxn modelId="{15F9598C-1850-4CE3-9DC3-32E823644D93}" type="presOf" srcId="{EDF90C50-1EF0-41E6-A375-F45350EAFEB4}" destId="{6457019C-0247-4FE2-9771-67C403267BB4}" srcOrd="0" destOrd="0" presId="urn:microsoft.com/office/officeart/2005/8/layout/vList5"/>
    <dgm:cxn modelId="{EC4389B8-F42D-4735-B5CD-B2F53A8B3B52}" type="presOf" srcId="{5743F6FE-FB7B-4CFA-B08A-477C2847DE2C}" destId="{B7C643C2-1447-4578-8FBA-43039CDB769C}" srcOrd="0" destOrd="0" presId="urn:microsoft.com/office/officeart/2005/8/layout/vList5"/>
    <dgm:cxn modelId="{D45E14EA-7FF6-4876-BA67-AC6EC534CA68}" type="presOf" srcId="{6B09FD1E-9107-4E86-87CC-32CFECE5DA3D}" destId="{3ADC1E1F-A5B0-4B0C-98E6-F2900555ECCD}" srcOrd="0" destOrd="0" presId="urn:microsoft.com/office/officeart/2005/8/layout/vList5"/>
    <dgm:cxn modelId="{2AFD53FE-4F90-4B4C-9CC0-AF0F45132C4B}" srcId="{619800A1-99E9-4E9E-A959-80FD8BC8C2B9}" destId="{6B09FD1E-9107-4E86-87CC-32CFECE5DA3D}" srcOrd="0" destOrd="0" parTransId="{3A257522-DEDF-49B2-95FD-05512B09C698}" sibTransId="{A3BB70A3-C757-4608-88F2-7762293F9E11}"/>
    <dgm:cxn modelId="{0B9545B5-5E11-47FD-902D-FC1E8BE3F044}" type="presParOf" srcId="{6457019C-0247-4FE2-9771-67C403267BB4}" destId="{F16C9430-6D37-49AA-86D3-9CA37A5D0D64}" srcOrd="0" destOrd="0" presId="urn:microsoft.com/office/officeart/2005/8/layout/vList5"/>
    <dgm:cxn modelId="{F2B0D8CF-B258-4F3C-8911-46CF26D997D7}" type="presParOf" srcId="{F16C9430-6D37-49AA-86D3-9CA37A5D0D64}" destId="{C6C7D245-0AAC-4759-AFE3-A92C1F3F8BC4}" srcOrd="0" destOrd="0" presId="urn:microsoft.com/office/officeart/2005/8/layout/vList5"/>
    <dgm:cxn modelId="{9F8FF6A9-552E-48A4-8E8F-FD6F78CCDD2B}" type="presParOf" srcId="{F16C9430-6D37-49AA-86D3-9CA37A5D0D64}" destId="{3ADC1E1F-A5B0-4B0C-98E6-F2900555ECCD}" srcOrd="1" destOrd="0" presId="urn:microsoft.com/office/officeart/2005/8/layout/vList5"/>
    <dgm:cxn modelId="{E8F65DAB-E141-4188-B404-DE3D1755CE7C}" type="presParOf" srcId="{6457019C-0247-4FE2-9771-67C403267BB4}" destId="{4A75E0FE-1D72-4AED-9C3D-C15B50F475A9}" srcOrd="1" destOrd="0" presId="urn:microsoft.com/office/officeart/2005/8/layout/vList5"/>
    <dgm:cxn modelId="{B1D97DA8-EEF6-4179-AB0D-ED7C2CB8BF4F}" type="presParOf" srcId="{6457019C-0247-4FE2-9771-67C403267BB4}" destId="{49466574-D997-4897-8EA5-7ED73DD35B70}" srcOrd="2" destOrd="0" presId="urn:microsoft.com/office/officeart/2005/8/layout/vList5"/>
    <dgm:cxn modelId="{15F0E271-0593-431E-ABA7-F3DDDC397306}" type="presParOf" srcId="{49466574-D997-4897-8EA5-7ED73DD35B70}" destId="{B7C643C2-1447-4578-8FBA-43039CDB769C}" srcOrd="0" destOrd="0" presId="urn:microsoft.com/office/officeart/2005/8/layout/vList5"/>
    <dgm:cxn modelId="{8B396AA1-66F8-430A-9C02-FEA65719BF37}" type="presParOf" srcId="{49466574-D997-4897-8EA5-7ED73DD35B70}" destId="{1D9601C3-AEAE-4560-8D33-6BE6DF2F3FAF}" srcOrd="1" destOrd="0" presId="urn:microsoft.com/office/officeart/2005/8/layout/vList5"/>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96263B3-D8E9-4E70-B0E8-F606F8E68AC2}" type="doc">
      <dgm:prSet loTypeId="urn:microsoft.com/office/officeart/2005/8/layout/venn1" loCatId="relationship" qsTypeId="urn:microsoft.com/office/officeart/2005/8/quickstyle/simple1" qsCatId="simple" csTypeId="urn:microsoft.com/office/officeart/2005/8/colors/accent1_2" csCatId="accent1" phldr="1"/>
      <dgm:spPr/>
    </dgm:pt>
    <dgm:pt modelId="{53AD20A2-6528-4663-8C72-1F95D61F5775}">
      <dgm:prSet phldrT="[Texto]"/>
      <dgm:spPr/>
      <dgm:t>
        <a:bodyPr/>
        <a:lstStyle/>
        <a:p>
          <a:r>
            <a:rPr lang="es-ES" dirty="0"/>
            <a:t>Al menos un ejército regular</a:t>
          </a:r>
        </a:p>
      </dgm:t>
    </dgm:pt>
    <dgm:pt modelId="{CDCE8F8E-5E6C-4FBF-94D5-409A67059852}" type="parTrans" cxnId="{4BA2B654-BBCF-4C8F-8B83-325599A289E4}">
      <dgm:prSet/>
      <dgm:spPr/>
      <dgm:t>
        <a:bodyPr/>
        <a:lstStyle/>
        <a:p>
          <a:endParaRPr lang="es-ES"/>
        </a:p>
      </dgm:t>
    </dgm:pt>
    <dgm:pt modelId="{BEFE9B8D-74F5-42CE-BD8B-B40C29E3B9A4}" type="sibTrans" cxnId="{4BA2B654-BBCF-4C8F-8B83-325599A289E4}">
      <dgm:prSet/>
      <dgm:spPr/>
      <dgm:t>
        <a:bodyPr/>
        <a:lstStyle/>
        <a:p>
          <a:endParaRPr lang="es-ES"/>
        </a:p>
      </dgm:t>
    </dgm:pt>
    <dgm:pt modelId="{BA75DEB0-89D3-4073-894B-88346FC0E538}">
      <dgm:prSet phldrT="[Texto]"/>
      <dgm:spPr/>
      <dgm:t>
        <a:bodyPr/>
        <a:lstStyle/>
        <a:p>
          <a:r>
            <a:rPr lang="es-ES" dirty="0"/>
            <a:t>Al menos mil muertos por año</a:t>
          </a:r>
        </a:p>
      </dgm:t>
    </dgm:pt>
    <dgm:pt modelId="{1031461E-2D9C-41D6-9AFE-C49969178DD7}" type="parTrans" cxnId="{3905DC7D-5DAD-4970-B4C4-2843A6D39D1E}">
      <dgm:prSet/>
      <dgm:spPr/>
      <dgm:t>
        <a:bodyPr/>
        <a:lstStyle/>
        <a:p>
          <a:endParaRPr lang="es-ES"/>
        </a:p>
      </dgm:t>
    </dgm:pt>
    <dgm:pt modelId="{69F84253-8839-416C-8E16-B286CB0CF279}" type="sibTrans" cxnId="{3905DC7D-5DAD-4970-B4C4-2843A6D39D1E}">
      <dgm:prSet/>
      <dgm:spPr/>
      <dgm:t>
        <a:bodyPr/>
        <a:lstStyle/>
        <a:p>
          <a:endParaRPr lang="es-ES"/>
        </a:p>
      </dgm:t>
    </dgm:pt>
    <dgm:pt modelId="{FA6F1778-03DC-45A0-82D5-7567CD97E727}">
      <dgm:prSet phldrT="[Texto]"/>
      <dgm:spPr/>
      <dgm:t>
        <a:bodyPr/>
        <a:lstStyle/>
        <a:p>
          <a:r>
            <a:rPr lang="es-ES" dirty="0"/>
            <a:t>Secuencia lógica de combates</a:t>
          </a:r>
        </a:p>
      </dgm:t>
    </dgm:pt>
    <dgm:pt modelId="{2B9EC9FC-B03A-4AD2-AFD7-6DF59ACDCC77}" type="parTrans" cxnId="{BD864CA5-DD73-42D2-A89D-72A4A8307178}">
      <dgm:prSet/>
      <dgm:spPr/>
      <dgm:t>
        <a:bodyPr/>
        <a:lstStyle/>
        <a:p>
          <a:endParaRPr lang="es-ES"/>
        </a:p>
      </dgm:t>
    </dgm:pt>
    <dgm:pt modelId="{7CDB08E2-EE8C-4B4F-801C-7F81140DEA33}" type="sibTrans" cxnId="{BD864CA5-DD73-42D2-A89D-72A4A8307178}">
      <dgm:prSet/>
      <dgm:spPr/>
      <dgm:t>
        <a:bodyPr/>
        <a:lstStyle/>
        <a:p>
          <a:endParaRPr lang="es-ES"/>
        </a:p>
      </dgm:t>
    </dgm:pt>
    <dgm:pt modelId="{92999ECF-3B3A-4C39-A4B8-A7D629960627}">
      <dgm:prSet phldrT="[Texto]"/>
      <dgm:spPr/>
      <dgm:t>
        <a:bodyPr/>
        <a:lstStyle/>
        <a:p>
          <a:r>
            <a:rPr lang="es-ES" dirty="0"/>
            <a:t>Observable desde fuera</a:t>
          </a:r>
        </a:p>
      </dgm:t>
    </dgm:pt>
    <dgm:pt modelId="{BDE3A96D-F5FC-4F91-80AF-3B7E5D7BCD0E}" type="parTrans" cxnId="{F860857D-EA79-4247-A68D-BADE712011DD}">
      <dgm:prSet/>
      <dgm:spPr/>
      <dgm:t>
        <a:bodyPr/>
        <a:lstStyle/>
        <a:p>
          <a:endParaRPr lang="es-ES"/>
        </a:p>
      </dgm:t>
    </dgm:pt>
    <dgm:pt modelId="{5AB00627-2CD8-4836-A071-78CD9E0E51A0}" type="sibTrans" cxnId="{F860857D-EA79-4247-A68D-BADE712011DD}">
      <dgm:prSet/>
      <dgm:spPr/>
      <dgm:t>
        <a:bodyPr/>
        <a:lstStyle/>
        <a:p>
          <a:endParaRPr lang="es-ES"/>
        </a:p>
      </dgm:t>
    </dgm:pt>
    <dgm:pt modelId="{1254DCC4-DE6E-4F11-B2C3-E68902641040}" type="pres">
      <dgm:prSet presAssocID="{496263B3-D8E9-4E70-B0E8-F606F8E68AC2}" presName="compositeShape" presStyleCnt="0">
        <dgm:presLayoutVars>
          <dgm:chMax val="7"/>
          <dgm:dir/>
          <dgm:resizeHandles val="exact"/>
        </dgm:presLayoutVars>
      </dgm:prSet>
      <dgm:spPr/>
    </dgm:pt>
    <dgm:pt modelId="{60D4A431-86FA-4416-8AB1-87655881ACEC}" type="pres">
      <dgm:prSet presAssocID="{53AD20A2-6528-4663-8C72-1F95D61F5775}" presName="circ1" presStyleLbl="vennNode1" presStyleIdx="0" presStyleCnt="4"/>
      <dgm:spPr/>
    </dgm:pt>
    <dgm:pt modelId="{3EFFD64D-29D4-44DD-BAF1-C2BECFE22D08}" type="pres">
      <dgm:prSet presAssocID="{53AD20A2-6528-4663-8C72-1F95D61F5775}" presName="circ1Tx" presStyleLbl="revTx" presStyleIdx="0" presStyleCnt="0">
        <dgm:presLayoutVars>
          <dgm:chMax val="0"/>
          <dgm:chPref val="0"/>
          <dgm:bulletEnabled val="1"/>
        </dgm:presLayoutVars>
      </dgm:prSet>
      <dgm:spPr/>
    </dgm:pt>
    <dgm:pt modelId="{EB40B21D-C5E1-41C8-BFE8-9389195D314D}" type="pres">
      <dgm:prSet presAssocID="{BA75DEB0-89D3-4073-894B-88346FC0E538}" presName="circ2" presStyleLbl="vennNode1" presStyleIdx="1" presStyleCnt="4"/>
      <dgm:spPr/>
    </dgm:pt>
    <dgm:pt modelId="{8DB2A384-FC1B-4869-9A1D-DA4EE7FD21D3}" type="pres">
      <dgm:prSet presAssocID="{BA75DEB0-89D3-4073-894B-88346FC0E538}" presName="circ2Tx" presStyleLbl="revTx" presStyleIdx="0" presStyleCnt="0">
        <dgm:presLayoutVars>
          <dgm:chMax val="0"/>
          <dgm:chPref val="0"/>
          <dgm:bulletEnabled val="1"/>
        </dgm:presLayoutVars>
      </dgm:prSet>
      <dgm:spPr/>
    </dgm:pt>
    <dgm:pt modelId="{0FCC1A6D-84A7-4AF5-AF8E-5E08D35618DD}" type="pres">
      <dgm:prSet presAssocID="{FA6F1778-03DC-45A0-82D5-7567CD97E727}" presName="circ3" presStyleLbl="vennNode1" presStyleIdx="2" presStyleCnt="4"/>
      <dgm:spPr/>
    </dgm:pt>
    <dgm:pt modelId="{7A50A319-5F55-469D-816D-7164463822E7}" type="pres">
      <dgm:prSet presAssocID="{FA6F1778-03DC-45A0-82D5-7567CD97E727}" presName="circ3Tx" presStyleLbl="revTx" presStyleIdx="0" presStyleCnt="0">
        <dgm:presLayoutVars>
          <dgm:chMax val="0"/>
          <dgm:chPref val="0"/>
          <dgm:bulletEnabled val="1"/>
        </dgm:presLayoutVars>
      </dgm:prSet>
      <dgm:spPr/>
    </dgm:pt>
    <dgm:pt modelId="{B49393E7-A56C-40E5-9A06-04F91C835B73}" type="pres">
      <dgm:prSet presAssocID="{92999ECF-3B3A-4C39-A4B8-A7D629960627}" presName="circ4" presStyleLbl="vennNode1" presStyleIdx="3" presStyleCnt="4"/>
      <dgm:spPr/>
    </dgm:pt>
    <dgm:pt modelId="{DA035654-895F-4725-9C97-CB9FFE04F01C}" type="pres">
      <dgm:prSet presAssocID="{92999ECF-3B3A-4C39-A4B8-A7D629960627}" presName="circ4Tx" presStyleLbl="revTx" presStyleIdx="0" presStyleCnt="0">
        <dgm:presLayoutVars>
          <dgm:chMax val="0"/>
          <dgm:chPref val="0"/>
          <dgm:bulletEnabled val="1"/>
        </dgm:presLayoutVars>
      </dgm:prSet>
      <dgm:spPr/>
    </dgm:pt>
  </dgm:ptLst>
  <dgm:cxnLst>
    <dgm:cxn modelId="{DC789A09-FA67-4C7A-B742-CD24948939ED}" type="presOf" srcId="{53AD20A2-6528-4663-8C72-1F95D61F5775}" destId="{60D4A431-86FA-4416-8AB1-87655881ACEC}" srcOrd="0" destOrd="0" presId="urn:microsoft.com/office/officeart/2005/8/layout/venn1"/>
    <dgm:cxn modelId="{C23A9717-B23D-4FDC-A30B-101860B48E9B}" type="presOf" srcId="{FA6F1778-03DC-45A0-82D5-7567CD97E727}" destId="{0FCC1A6D-84A7-4AF5-AF8E-5E08D35618DD}" srcOrd="0" destOrd="0" presId="urn:microsoft.com/office/officeart/2005/8/layout/venn1"/>
    <dgm:cxn modelId="{2FF7322D-CB56-48B9-A6F1-694440F6E7A1}" type="presOf" srcId="{92999ECF-3B3A-4C39-A4B8-A7D629960627}" destId="{B49393E7-A56C-40E5-9A06-04F91C835B73}" srcOrd="0" destOrd="0" presId="urn:microsoft.com/office/officeart/2005/8/layout/venn1"/>
    <dgm:cxn modelId="{A5738662-C2D2-4491-A397-5083762CE8D1}" type="presOf" srcId="{496263B3-D8E9-4E70-B0E8-F606F8E68AC2}" destId="{1254DCC4-DE6E-4F11-B2C3-E68902641040}" srcOrd="0" destOrd="0" presId="urn:microsoft.com/office/officeart/2005/8/layout/venn1"/>
    <dgm:cxn modelId="{4BA2B654-BBCF-4C8F-8B83-325599A289E4}" srcId="{496263B3-D8E9-4E70-B0E8-F606F8E68AC2}" destId="{53AD20A2-6528-4663-8C72-1F95D61F5775}" srcOrd="0" destOrd="0" parTransId="{CDCE8F8E-5E6C-4FBF-94D5-409A67059852}" sibTransId="{BEFE9B8D-74F5-42CE-BD8B-B40C29E3B9A4}"/>
    <dgm:cxn modelId="{F860857D-EA79-4247-A68D-BADE712011DD}" srcId="{496263B3-D8E9-4E70-B0E8-F606F8E68AC2}" destId="{92999ECF-3B3A-4C39-A4B8-A7D629960627}" srcOrd="3" destOrd="0" parTransId="{BDE3A96D-F5FC-4F91-80AF-3B7E5D7BCD0E}" sibTransId="{5AB00627-2CD8-4836-A071-78CD9E0E51A0}"/>
    <dgm:cxn modelId="{3905DC7D-5DAD-4970-B4C4-2843A6D39D1E}" srcId="{496263B3-D8E9-4E70-B0E8-F606F8E68AC2}" destId="{BA75DEB0-89D3-4073-894B-88346FC0E538}" srcOrd="1" destOrd="0" parTransId="{1031461E-2D9C-41D6-9AFE-C49969178DD7}" sibTransId="{69F84253-8839-416C-8E16-B286CB0CF279}"/>
    <dgm:cxn modelId="{B3D20E83-2F18-4F98-BDD8-5B4509E843C9}" type="presOf" srcId="{BA75DEB0-89D3-4073-894B-88346FC0E538}" destId="{EB40B21D-C5E1-41C8-BFE8-9389195D314D}" srcOrd="0" destOrd="0" presId="urn:microsoft.com/office/officeart/2005/8/layout/venn1"/>
    <dgm:cxn modelId="{DBE11F87-1C57-46EB-B573-A009E4D179CF}" type="presOf" srcId="{FA6F1778-03DC-45A0-82D5-7567CD97E727}" destId="{7A50A319-5F55-469D-816D-7164463822E7}" srcOrd="1" destOrd="0" presId="urn:microsoft.com/office/officeart/2005/8/layout/venn1"/>
    <dgm:cxn modelId="{BD864CA5-DD73-42D2-A89D-72A4A8307178}" srcId="{496263B3-D8E9-4E70-B0E8-F606F8E68AC2}" destId="{FA6F1778-03DC-45A0-82D5-7567CD97E727}" srcOrd="2" destOrd="0" parTransId="{2B9EC9FC-B03A-4AD2-AFD7-6DF59ACDCC77}" sibTransId="{7CDB08E2-EE8C-4B4F-801C-7F81140DEA33}"/>
    <dgm:cxn modelId="{7FC021B4-7DD4-4DD3-8CE5-C6294E59BD5F}" type="presOf" srcId="{92999ECF-3B3A-4C39-A4B8-A7D629960627}" destId="{DA035654-895F-4725-9C97-CB9FFE04F01C}" srcOrd="1" destOrd="0" presId="urn:microsoft.com/office/officeart/2005/8/layout/venn1"/>
    <dgm:cxn modelId="{F4DD9BBE-2A40-48A8-9BB4-FD3D18B7BA34}" type="presOf" srcId="{53AD20A2-6528-4663-8C72-1F95D61F5775}" destId="{3EFFD64D-29D4-44DD-BAF1-C2BECFE22D08}" srcOrd="1" destOrd="0" presId="urn:microsoft.com/office/officeart/2005/8/layout/venn1"/>
    <dgm:cxn modelId="{5EA05BFD-7CBC-4384-9E5A-A150CD64D83D}" type="presOf" srcId="{BA75DEB0-89D3-4073-894B-88346FC0E538}" destId="{8DB2A384-FC1B-4869-9A1D-DA4EE7FD21D3}" srcOrd="1" destOrd="0" presId="urn:microsoft.com/office/officeart/2005/8/layout/venn1"/>
    <dgm:cxn modelId="{BDDAF46B-23EC-40EE-90FE-E2FA5272E956}" type="presParOf" srcId="{1254DCC4-DE6E-4F11-B2C3-E68902641040}" destId="{60D4A431-86FA-4416-8AB1-87655881ACEC}" srcOrd="0" destOrd="0" presId="urn:microsoft.com/office/officeart/2005/8/layout/venn1"/>
    <dgm:cxn modelId="{0FECFAB4-812F-48F5-8E54-D6989E2B9658}" type="presParOf" srcId="{1254DCC4-DE6E-4F11-B2C3-E68902641040}" destId="{3EFFD64D-29D4-44DD-BAF1-C2BECFE22D08}" srcOrd="1" destOrd="0" presId="urn:microsoft.com/office/officeart/2005/8/layout/venn1"/>
    <dgm:cxn modelId="{64B93DA9-358C-472D-977B-0843C4A069CA}" type="presParOf" srcId="{1254DCC4-DE6E-4F11-B2C3-E68902641040}" destId="{EB40B21D-C5E1-41C8-BFE8-9389195D314D}" srcOrd="2" destOrd="0" presId="urn:microsoft.com/office/officeart/2005/8/layout/venn1"/>
    <dgm:cxn modelId="{E0D8A19A-4B18-4997-ABB2-C92ED61F8FDD}" type="presParOf" srcId="{1254DCC4-DE6E-4F11-B2C3-E68902641040}" destId="{8DB2A384-FC1B-4869-9A1D-DA4EE7FD21D3}" srcOrd="3" destOrd="0" presId="urn:microsoft.com/office/officeart/2005/8/layout/venn1"/>
    <dgm:cxn modelId="{7ACBF81C-AAB8-4DED-919E-8CC4BA66CD5D}" type="presParOf" srcId="{1254DCC4-DE6E-4F11-B2C3-E68902641040}" destId="{0FCC1A6D-84A7-4AF5-AF8E-5E08D35618DD}" srcOrd="4" destOrd="0" presId="urn:microsoft.com/office/officeart/2005/8/layout/venn1"/>
    <dgm:cxn modelId="{0456C8BE-2EE5-4A70-8324-7C843D9B537E}" type="presParOf" srcId="{1254DCC4-DE6E-4F11-B2C3-E68902641040}" destId="{7A50A319-5F55-469D-816D-7164463822E7}" srcOrd="5" destOrd="0" presId="urn:microsoft.com/office/officeart/2005/8/layout/venn1"/>
    <dgm:cxn modelId="{EC054EF6-3E22-457B-90ED-F253C0AA1656}" type="presParOf" srcId="{1254DCC4-DE6E-4F11-B2C3-E68902641040}" destId="{B49393E7-A56C-40E5-9A06-04F91C835B73}" srcOrd="6" destOrd="0" presId="urn:microsoft.com/office/officeart/2005/8/layout/venn1"/>
    <dgm:cxn modelId="{7393570D-DC30-418E-8025-17191431FA4B}" type="presParOf" srcId="{1254DCC4-DE6E-4F11-B2C3-E68902641040}" destId="{DA035654-895F-4725-9C97-CB9FFE04F01C}" srcOrd="7"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469B069-BFCC-4033-9D1B-EA09FE18E762}" type="doc">
      <dgm:prSet loTypeId="urn:microsoft.com/office/officeart/2005/8/layout/radial2" loCatId="relationship" qsTypeId="urn:microsoft.com/office/officeart/2005/8/quickstyle/simple1" qsCatId="simple" csTypeId="urn:microsoft.com/office/officeart/2005/8/colors/accent1_2" csCatId="accent1" phldr="1"/>
      <dgm:spPr/>
      <dgm:t>
        <a:bodyPr/>
        <a:lstStyle/>
        <a:p>
          <a:endParaRPr lang="es-ES"/>
        </a:p>
      </dgm:t>
    </dgm:pt>
    <dgm:pt modelId="{363EC55C-E584-4FAF-AF63-7B27CFFC79F1}">
      <dgm:prSet phldrT="[Texto]"/>
      <dgm:spPr/>
      <dgm:t>
        <a:bodyPr/>
        <a:lstStyle/>
        <a:p>
          <a:r>
            <a:rPr lang="es-ES" dirty="0"/>
            <a:t>literarias</a:t>
          </a:r>
        </a:p>
      </dgm:t>
    </dgm:pt>
    <dgm:pt modelId="{19F656F6-9F7A-4F8B-A1A8-983EF5C8E714}" type="parTrans" cxnId="{3F8BBAB2-7224-4B99-8A93-4FEFCD8A4034}">
      <dgm:prSet/>
      <dgm:spPr/>
      <dgm:t>
        <a:bodyPr/>
        <a:lstStyle/>
        <a:p>
          <a:endParaRPr lang="es-ES"/>
        </a:p>
      </dgm:t>
    </dgm:pt>
    <dgm:pt modelId="{E37E70FD-BFD4-4CB0-931F-F4F7C7ADD21D}" type="sibTrans" cxnId="{3F8BBAB2-7224-4B99-8A93-4FEFCD8A4034}">
      <dgm:prSet/>
      <dgm:spPr/>
      <dgm:t>
        <a:bodyPr/>
        <a:lstStyle/>
        <a:p>
          <a:endParaRPr lang="es-ES"/>
        </a:p>
      </dgm:t>
    </dgm:pt>
    <dgm:pt modelId="{F89293CE-FAB1-4843-83AA-ECC1D6DBDF0B}">
      <dgm:prSet phldrT="[Texto]" custT="1"/>
      <dgm:spPr/>
      <dgm:t>
        <a:bodyPr/>
        <a:lstStyle/>
        <a:p>
          <a:r>
            <a:rPr lang="es-ES" sz="1800" dirty="0" err="1"/>
            <a:t>hª</a:t>
          </a:r>
          <a:r>
            <a:rPr lang="es-ES" sz="1800" dirty="0"/>
            <a:t> narrativa</a:t>
          </a:r>
        </a:p>
      </dgm:t>
    </dgm:pt>
    <dgm:pt modelId="{1BAD15A3-6A30-4323-A4BC-C8ED56713234}" type="parTrans" cxnId="{E39ED715-7D3F-48C1-BEA5-7E6364122D93}">
      <dgm:prSet/>
      <dgm:spPr/>
      <dgm:t>
        <a:bodyPr/>
        <a:lstStyle/>
        <a:p>
          <a:endParaRPr lang="es-ES"/>
        </a:p>
      </dgm:t>
    </dgm:pt>
    <dgm:pt modelId="{74E7E797-9CF8-421A-B16A-7AD4763E0B62}" type="sibTrans" cxnId="{E39ED715-7D3F-48C1-BEA5-7E6364122D93}">
      <dgm:prSet/>
      <dgm:spPr/>
      <dgm:t>
        <a:bodyPr/>
        <a:lstStyle/>
        <a:p>
          <a:endParaRPr lang="es-ES"/>
        </a:p>
      </dgm:t>
    </dgm:pt>
    <dgm:pt modelId="{6343BA09-32A6-41F7-A490-A2ABC4FD4704}">
      <dgm:prSet phldrT="[Texto]"/>
      <dgm:spPr/>
      <dgm:t>
        <a:bodyPr/>
        <a:lstStyle/>
        <a:p>
          <a:r>
            <a:rPr lang="es-ES" dirty="0"/>
            <a:t>aprendidas</a:t>
          </a:r>
        </a:p>
      </dgm:t>
    </dgm:pt>
    <dgm:pt modelId="{8DC21E36-A63D-49B1-A89B-D9AE8CB1FE65}" type="parTrans" cxnId="{D41731FB-E3C4-4B39-A61B-F788C3FC38BD}">
      <dgm:prSet/>
      <dgm:spPr/>
      <dgm:t>
        <a:bodyPr/>
        <a:lstStyle/>
        <a:p>
          <a:endParaRPr lang="es-ES"/>
        </a:p>
      </dgm:t>
    </dgm:pt>
    <dgm:pt modelId="{ECD531B2-F88E-484F-AB17-B6E78648F0A1}" type="sibTrans" cxnId="{D41731FB-E3C4-4B39-A61B-F788C3FC38BD}">
      <dgm:prSet/>
      <dgm:spPr/>
      <dgm:t>
        <a:bodyPr/>
        <a:lstStyle/>
        <a:p>
          <a:endParaRPr lang="es-ES"/>
        </a:p>
      </dgm:t>
    </dgm:pt>
    <dgm:pt modelId="{94C0CE49-BB37-484E-BF10-A6E573AE6CFF}">
      <dgm:prSet phldrT="[Texto]"/>
      <dgm:spPr/>
      <dgm:t>
        <a:bodyPr/>
        <a:lstStyle/>
        <a:p>
          <a:r>
            <a:rPr lang="es-ES" dirty="0"/>
            <a:t>calle</a:t>
          </a:r>
        </a:p>
      </dgm:t>
    </dgm:pt>
    <dgm:pt modelId="{594E5585-682A-4451-8405-1BBEA563CE92}" type="parTrans" cxnId="{F8939AF7-D6E7-4BD0-B72A-B163DE65BD4A}">
      <dgm:prSet/>
      <dgm:spPr/>
      <dgm:t>
        <a:bodyPr/>
        <a:lstStyle/>
        <a:p>
          <a:endParaRPr lang="es-ES"/>
        </a:p>
      </dgm:t>
    </dgm:pt>
    <dgm:pt modelId="{7A85603D-B270-4F2B-BDD3-0A2BCA0816D5}" type="sibTrans" cxnId="{F8939AF7-D6E7-4BD0-B72A-B163DE65BD4A}">
      <dgm:prSet/>
      <dgm:spPr/>
      <dgm:t>
        <a:bodyPr/>
        <a:lstStyle/>
        <a:p>
          <a:endParaRPr lang="es-ES"/>
        </a:p>
      </dgm:t>
    </dgm:pt>
    <dgm:pt modelId="{C8ED953F-C010-4A03-8C64-AC31CEBF974A}">
      <dgm:prSet phldrT="[Texto]"/>
      <dgm:spPr/>
      <dgm:t>
        <a:bodyPr/>
        <a:lstStyle/>
        <a:p>
          <a:r>
            <a:rPr lang="es-ES" dirty="0"/>
            <a:t>medios</a:t>
          </a:r>
        </a:p>
      </dgm:t>
    </dgm:pt>
    <dgm:pt modelId="{C047AC83-18EC-42D0-8037-FEFE5FB822F8}" type="parTrans" cxnId="{9462F0BE-B386-4C73-9D62-B17180F3845D}">
      <dgm:prSet/>
      <dgm:spPr/>
      <dgm:t>
        <a:bodyPr/>
        <a:lstStyle/>
        <a:p>
          <a:endParaRPr lang="es-ES"/>
        </a:p>
      </dgm:t>
    </dgm:pt>
    <dgm:pt modelId="{C6779F1C-05AB-42B3-940B-A2532E277D13}" type="sibTrans" cxnId="{9462F0BE-B386-4C73-9D62-B17180F3845D}">
      <dgm:prSet/>
      <dgm:spPr/>
      <dgm:t>
        <a:bodyPr/>
        <a:lstStyle/>
        <a:p>
          <a:endParaRPr lang="es-ES"/>
        </a:p>
      </dgm:t>
    </dgm:pt>
    <dgm:pt modelId="{FC9408DB-A485-4ADA-B6C3-EB404DE25DDB}">
      <dgm:prSet phldrT="[Texto]"/>
      <dgm:spPr/>
      <dgm:t>
        <a:bodyPr/>
        <a:lstStyle/>
        <a:p>
          <a:r>
            <a:rPr lang="es-ES" dirty="0"/>
            <a:t>conocimientos científicos</a:t>
          </a:r>
        </a:p>
      </dgm:t>
    </dgm:pt>
    <dgm:pt modelId="{5C3AE39A-8232-4E8F-BFF4-869F09D99070}" type="parTrans" cxnId="{74C40CEA-EA1C-4553-9118-AC11676435C9}">
      <dgm:prSet/>
      <dgm:spPr/>
      <dgm:t>
        <a:bodyPr/>
        <a:lstStyle/>
        <a:p>
          <a:endParaRPr lang="es-ES"/>
        </a:p>
      </dgm:t>
    </dgm:pt>
    <dgm:pt modelId="{8777ACF3-C2C9-41C3-8979-AF56A0881C94}" type="sibTrans" cxnId="{74C40CEA-EA1C-4553-9118-AC11676435C9}">
      <dgm:prSet/>
      <dgm:spPr/>
      <dgm:t>
        <a:bodyPr/>
        <a:lstStyle/>
        <a:p>
          <a:endParaRPr lang="es-ES"/>
        </a:p>
      </dgm:t>
    </dgm:pt>
    <dgm:pt modelId="{DA6593F8-A630-4A83-AE9D-9435B22867F3}">
      <dgm:prSet phldrT="[Texto]"/>
      <dgm:spPr/>
      <dgm:t>
        <a:bodyPr/>
        <a:lstStyle/>
        <a:p>
          <a:r>
            <a:rPr lang="es-ES" dirty="0"/>
            <a:t>escuela</a:t>
          </a:r>
        </a:p>
      </dgm:t>
    </dgm:pt>
    <dgm:pt modelId="{38590FC4-A313-4C71-B07B-12E6EA836E13}" type="parTrans" cxnId="{173F3E7F-A860-4DD6-919A-2D9C571F2101}">
      <dgm:prSet/>
      <dgm:spPr/>
      <dgm:t>
        <a:bodyPr/>
        <a:lstStyle/>
        <a:p>
          <a:endParaRPr lang="es-ES"/>
        </a:p>
      </dgm:t>
    </dgm:pt>
    <dgm:pt modelId="{A53C83D6-FAEF-46B0-8D2F-7A663538256E}" type="sibTrans" cxnId="{173F3E7F-A860-4DD6-919A-2D9C571F2101}">
      <dgm:prSet/>
      <dgm:spPr/>
      <dgm:t>
        <a:bodyPr/>
        <a:lstStyle/>
        <a:p>
          <a:endParaRPr lang="es-ES"/>
        </a:p>
      </dgm:t>
    </dgm:pt>
    <dgm:pt modelId="{920BF1D3-7BAB-4941-98FD-251E430D9160}">
      <dgm:prSet phldrT="[Texto]"/>
      <dgm:spPr/>
      <dgm:t>
        <a:bodyPr/>
        <a:lstStyle/>
        <a:p>
          <a:r>
            <a:rPr lang="es-ES" dirty="0"/>
            <a:t>libros</a:t>
          </a:r>
        </a:p>
      </dgm:t>
    </dgm:pt>
    <dgm:pt modelId="{DEF823C4-86F6-4237-84C5-A6EA68A1FA26}" type="parTrans" cxnId="{062F35DB-D86A-4A52-87E1-68EDA2978B0B}">
      <dgm:prSet/>
      <dgm:spPr/>
      <dgm:t>
        <a:bodyPr/>
        <a:lstStyle/>
        <a:p>
          <a:endParaRPr lang="es-ES"/>
        </a:p>
      </dgm:t>
    </dgm:pt>
    <dgm:pt modelId="{4F4D100F-853B-4532-B227-FEEF896B9129}" type="sibTrans" cxnId="{062F35DB-D86A-4A52-87E1-68EDA2978B0B}">
      <dgm:prSet/>
      <dgm:spPr/>
      <dgm:t>
        <a:bodyPr/>
        <a:lstStyle/>
        <a:p>
          <a:endParaRPr lang="es-ES"/>
        </a:p>
      </dgm:t>
    </dgm:pt>
    <dgm:pt modelId="{9E039A66-20FA-47DD-BD8C-9963F7476CE3}">
      <dgm:prSet phldrT="[Texto]"/>
      <dgm:spPr/>
      <dgm:t>
        <a:bodyPr/>
        <a:lstStyle/>
        <a:p>
          <a:r>
            <a:rPr lang="es-ES" dirty="0"/>
            <a:t>iglesia</a:t>
          </a:r>
        </a:p>
      </dgm:t>
    </dgm:pt>
    <dgm:pt modelId="{B6E5434A-6C6B-4230-BB2B-6F9922535797}" type="parTrans" cxnId="{72B3831A-3224-41F0-8587-AB4ED7FB0566}">
      <dgm:prSet/>
      <dgm:spPr/>
      <dgm:t>
        <a:bodyPr/>
        <a:lstStyle/>
        <a:p>
          <a:endParaRPr lang="es-ES"/>
        </a:p>
      </dgm:t>
    </dgm:pt>
    <dgm:pt modelId="{06AFA774-FB15-4171-8E6B-8E7B373AC121}" type="sibTrans" cxnId="{72B3831A-3224-41F0-8587-AB4ED7FB0566}">
      <dgm:prSet/>
      <dgm:spPr/>
      <dgm:t>
        <a:bodyPr/>
        <a:lstStyle/>
        <a:p>
          <a:endParaRPr lang="es-ES"/>
        </a:p>
      </dgm:t>
    </dgm:pt>
    <dgm:pt modelId="{ED28089D-0A2D-48A4-8FAC-C471F6B750C0}">
      <dgm:prSet phldrT="[Texto]" custT="1"/>
      <dgm:spPr/>
      <dgm:t>
        <a:bodyPr/>
        <a:lstStyle/>
        <a:p>
          <a:r>
            <a:rPr lang="es-ES" sz="1800" dirty="0"/>
            <a:t>recuerdos</a:t>
          </a:r>
        </a:p>
      </dgm:t>
    </dgm:pt>
    <dgm:pt modelId="{A1A9ED2B-4039-4B1F-8FB0-6058E159044E}" type="parTrans" cxnId="{3A4196A8-F45B-4141-896A-350307DAC3C6}">
      <dgm:prSet/>
      <dgm:spPr/>
      <dgm:t>
        <a:bodyPr/>
        <a:lstStyle/>
        <a:p>
          <a:endParaRPr lang="es-ES"/>
        </a:p>
      </dgm:t>
    </dgm:pt>
    <dgm:pt modelId="{898BB59A-BCAA-4B96-96A9-F237A93519BA}" type="sibTrans" cxnId="{3A4196A8-F45B-4141-896A-350307DAC3C6}">
      <dgm:prSet/>
      <dgm:spPr/>
      <dgm:t>
        <a:bodyPr/>
        <a:lstStyle/>
        <a:p>
          <a:endParaRPr lang="es-ES"/>
        </a:p>
      </dgm:t>
    </dgm:pt>
    <dgm:pt modelId="{021C865E-E292-4E2E-9F4F-7B9705CEB49D}">
      <dgm:prSet phldrT="[Texto]" custT="1"/>
      <dgm:spPr/>
      <dgm:t>
        <a:bodyPr/>
        <a:lstStyle/>
        <a:p>
          <a:r>
            <a:rPr lang="es-ES" sz="1800" dirty="0"/>
            <a:t>relatos</a:t>
          </a:r>
        </a:p>
      </dgm:t>
    </dgm:pt>
    <dgm:pt modelId="{5634E910-F488-47E3-A0CF-EB602BF930C8}" type="parTrans" cxnId="{D2FBFAF0-5EC3-4980-97C5-BCDF62910AEC}">
      <dgm:prSet/>
      <dgm:spPr/>
      <dgm:t>
        <a:bodyPr/>
        <a:lstStyle/>
        <a:p>
          <a:endParaRPr lang="es-ES"/>
        </a:p>
      </dgm:t>
    </dgm:pt>
    <dgm:pt modelId="{57F25D1C-ED94-4730-8239-1AB5E26DE116}" type="sibTrans" cxnId="{D2FBFAF0-5EC3-4980-97C5-BCDF62910AEC}">
      <dgm:prSet/>
      <dgm:spPr/>
      <dgm:t>
        <a:bodyPr/>
        <a:lstStyle/>
        <a:p>
          <a:endParaRPr lang="es-ES"/>
        </a:p>
      </dgm:t>
    </dgm:pt>
    <dgm:pt modelId="{6C77F3C9-FEEC-493C-89D4-6BEF76C0F999}">
      <dgm:prSet phldrT="[Texto]"/>
      <dgm:spPr/>
      <dgm:t>
        <a:bodyPr/>
        <a:lstStyle/>
        <a:p>
          <a:endParaRPr lang="es-ES" sz="1200" dirty="0"/>
        </a:p>
      </dgm:t>
    </dgm:pt>
    <dgm:pt modelId="{C9ADAE02-1F0B-4E81-8366-CD718FEC6C7D}" type="parTrans" cxnId="{D93E7D83-3E66-410B-8210-3CF97A18B407}">
      <dgm:prSet/>
      <dgm:spPr/>
      <dgm:t>
        <a:bodyPr/>
        <a:lstStyle/>
        <a:p>
          <a:endParaRPr lang="es-ES"/>
        </a:p>
      </dgm:t>
    </dgm:pt>
    <dgm:pt modelId="{F5B87DE6-C614-40CF-8601-E36B12DE0E4B}" type="sibTrans" cxnId="{D93E7D83-3E66-410B-8210-3CF97A18B407}">
      <dgm:prSet/>
      <dgm:spPr/>
      <dgm:t>
        <a:bodyPr/>
        <a:lstStyle/>
        <a:p>
          <a:endParaRPr lang="es-ES"/>
        </a:p>
      </dgm:t>
    </dgm:pt>
    <dgm:pt modelId="{F4C279D0-F089-4851-9D7D-35259D4F82F8}">
      <dgm:prSet phldrT="[Texto]"/>
      <dgm:spPr/>
      <dgm:t>
        <a:bodyPr/>
        <a:lstStyle/>
        <a:p>
          <a:r>
            <a:rPr lang="es-ES" dirty="0"/>
            <a:t>universidad</a:t>
          </a:r>
        </a:p>
      </dgm:t>
    </dgm:pt>
    <dgm:pt modelId="{28AE5BF4-D21B-43BA-BA11-FB684FB7C82F}" type="parTrans" cxnId="{EFEF68A6-0165-4CC6-849C-790757374905}">
      <dgm:prSet/>
      <dgm:spPr/>
      <dgm:t>
        <a:bodyPr/>
        <a:lstStyle/>
        <a:p>
          <a:endParaRPr lang="es-ES"/>
        </a:p>
      </dgm:t>
    </dgm:pt>
    <dgm:pt modelId="{E47B3024-CD77-4D15-8B87-3D60CA660714}" type="sibTrans" cxnId="{EFEF68A6-0165-4CC6-849C-790757374905}">
      <dgm:prSet/>
      <dgm:spPr/>
      <dgm:t>
        <a:bodyPr/>
        <a:lstStyle/>
        <a:p>
          <a:endParaRPr lang="es-ES"/>
        </a:p>
      </dgm:t>
    </dgm:pt>
    <dgm:pt modelId="{ADE72BAC-B68A-44C0-BD51-E1503412D86F}">
      <dgm:prSet phldrT="[Texto]"/>
      <dgm:spPr/>
      <dgm:t>
        <a:bodyPr/>
        <a:lstStyle/>
        <a:p>
          <a:endParaRPr lang="es-ES" dirty="0"/>
        </a:p>
      </dgm:t>
    </dgm:pt>
    <dgm:pt modelId="{CDF6D6A3-85FC-4295-81C1-793071A9E2AA}" type="parTrans" cxnId="{52B6C12B-B43F-4648-87F0-2DF3BDFA8FF4}">
      <dgm:prSet/>
      <dgm:spPr/>
      <dgm:t>
        <a:bodyPr/>
        <a:lstStyle/>
        <a:p>
          <a:endParaRPr lang="es-ES"/>
        </a:p>
      </dgm:t>
    </dgm:pt>
    <dgm:pt modelId="{8BF610B9-B6BF-4C0E-AFDC-41C6553A414E}" type="sibTrans" cxnId="{52B6C12B-B43F-4648-87F0-2DF3BDFA8FF4}">
      <dgm:prSet/>
      <dgm:spPr/>
      <dgm:t>
        <a:bodyPr/>
        <a:lstStyle/>
        <a:p>
          <a:endParaRPr lang="es-ES"/>
        </a:p>
      </dgm:t>
    </dgm:pt>
    <dgm:pt modelId="{EB1CA1B0-745C-40B6-95AB-68042A795C77}">
      <dgm:prSet phldrT="[Texto]" custT="1"/>
      <dgm:spPr/>
      <dgm:t>
        <a:bodyPr/>
        <a:lstStyle/>
        <a:p>
          <a:r>
            <a:rPr lang="es-ES" sz="1800" dirty="0"/>
            <a:t>conversaciones</a:t>
          </a:r>
        </a:p>
      </dgm:t>
    </dgm:pt>
    <dgm:pt modelId="{01379E92-2912-493E-BF44-78D24250F9ED}" type="parTrans" cxnId="{65634FC5-1027-4BE5-B69D-5CBDE0D54C69}">
      <dgm:prSet/>
      <dgm:spPr/>
      <dgm:t>
        <a:bodyPr/>
        <a:lstStyle/>
        <a:p>
          <a:endParaRPr lang="es-ES"/>
        </a:p>
      </dgm:t>
    </dgm:pt>
    <dgm:pt modelId="{EB24243F-A244-4C0F-A7A5-59021BA3F8F7}" type="sibTrans" cxnId="{65634FC5-1027-4BE5-B69D-5CBDE0D54C69}">
      <dgm:prSet/>
      <dgm:spPr/>
      <dgm:t>
        <a:bodyPr/>
        <a:lstStyle/>
        <a:p>
          <a:endParaRPr lang="es-ES"/>
        </a:p>
      </dgm:t>
    </dgm:pt>
    <dgm:pt modelId="{E214CE60-E07D-4F4B-A56F-DF908C2CC706}">
      <dgm:prSet phldrT="[Texto]" custT="1"/>
      <dgm:spPr/>
      <dgm:t>
        <a:bodyPr/>
        <a:lstStyle/>
        <a:p>
          <a:r>
            <a:rPr lang="es-ES" sz="1800" dirty="0"/>
            <a:t>familia</a:t>
          </a:r>
        </a:p>
      </dgm:t>
    </dgm:pt>
    <dgm:pt modelId="{8B35DA10-64F8-4DD1-B0B6-F873F40D8D60}" type="parTrans" cxnId="{1CA7AEA0-F2E8-4CB0-8E31-F4FE4B86D242}">
      <dgm:prSet/>
      <dgm:spPr/>
      <dgm:t>
        <a:bodyPr/>
        <a:lstStyle/>
        <a:p>
          <a:endParaRPr lang="es-ES"/>
        </a:p>
      </dgm:t>
    </dgm:pt>
    <dgm:pt modelId="{56351ECD-FF36-4DAC-832F-03699E2C0578}" type="sibTrans" cxnId="{1CA7AEA0-F2E8-4CB0-8E31-F4FE4B86D242}">
      <dgm:prSet/>
      <dgm:spPr/>
      <dgm:t>
        <a:bodyPr/>
        <a:lstStyle/>
        <a:p>
          <a:endParaRPr lang="es-ES"/>
        </a:p>
      </dgm:t>
    </dgm:pt>
    <dgm:pt modelId="{2FB96F0C-A909-4F4B-B24C-27BA7EF67310}">
      <dgm:prSet phldrT="[Texto]" custT="1"/>
      <dgm:spPr/>
      <dgm:t>
        <a:bodyPr/>
        <a:lstStyle/>
        <a:p>
          <a:r>
            <a:rPr lang="es-ES" sz="1800" dirty="0"/>
            <a:t>tribu</a:t>
          </a:r>
        </a:p>
      </dgm:t>
    </dgm:pt>
    <dgm:pt modelId="{2B5DFE66-27A1-4D53-BE52-D8FC997F0C1F}" type="parTrans" cxnId="{C5E5A553-3E8C-4F41-9923-57CCC2AD8D19}">
      <dgm:prSet/>
      <dgm:spPr/>
      <dgm:t>
        <a:bodyPr/>
        <a:lstStyle/>
        <a:p>
          <a:endParaRPr lang="es-ES"/>
        </a:p>
      </dgm:t>
    </dgm:pt>
    <dgm:pt modelId="{AC63C3FF-261C-4AA4-94FC-8D580F9BF463}" type="sibTrans" cxnId="{C5E5A553-3E8C-4F41-9923-57CCC2AD8D19}">
      <dgm:prSet/>
      <dgm:spPr/>
      <dgm:t>
        <a:bodyPr/>
        <a:lstStyle/>
        <a:p>
          <a:endParaRPr lang="es-ES"/>
        </a:p>
      </dgm:t>
    </dgm:pt>
    <dgm:pt modelId="{695FC928-BF00-4017-9375-A00A007FBED1}">
      <dgm:prSet phldrT="[Texto]" custT="1"/>
      <dgm:spPr/>
      <dgm:t>
        <a:bodyPr/>
        <a:lstStyle/>
        <a:p>
          <a:r>
            <a:rPr lang="es-ES" sz="1800" dirty="0"/>
            <a:t>grupo</a:t>
          </a:r>
        </a:p>
      </dgm:t>
    </dgm:pt>
    <dgm:pt modelId="{CEED57F0-B4AF-40B6-AB16-755E8CFE62EF}" type="parTrans" cxnId="{474F4892-FB90-4DAB-BBE9-C1CF6261AB21}">
      <dgm:prSet/>
      <dgm:spPr/>
      <dgm:t>
        <a:bodyPr/>
        <a:lstStyle/>
        <a:p>
          <a:endParaRPr lang="es-ES"/>
        </a:p>
      </dgm:t>
    </dgm:pt>
    <dgm:pt modelId="{5A0F2E1A-9902-43C9-AE26-8AEAD22F3152}" type="sibTrans" cxnId="{474F4892-FB90-4DAB-BBE9-C1CF6261AB21}">
      <dgm:prSet/>
      <dgm:spPr/>
      <dgm:t>
        <a:bodyPr/>
        <a:lstStyle/>
        <a:p>
          <a:endParaRPr lang="es-ES"/>
        </a:p>
      </dgm:t>
    </dgm:pt>
    <dgm:pt modelId="{4204D03C-9DFF-4524-9DBA-A188C5F26176}" type="pres">
      <dgm:prSet presAssocID="{1469B069-BFCC-4033-9D1B-EA09FE18E762}" presName="composite" presStyleCnt="0">
        <dgm:presLayoutVars>
          <dgm:chMax val="5"/>
          <dgm:dir/>
          <dgm:animLvl val="ctr"/>
          <dgm:resizeHandles val="exact"/>
        </dgm:presLayoutVars>
      </dgm:prSet>
      <dgm:spPr/>
    </dgm:pt>
    <dgm:pt modelId="{B0E497AE-5E2E-4DF3-9B48-8E0D9781AA9B}" type="pres">
      <dgm:prSet presAssocID="{1469B069-BFCC-4033-9D1B-EA09FE18E762}" presName="cycle" presStyleCnt="0"/>
      <dgm:spPr/>
    </dgm:pt>
    <dgm:pt modelId="{02857C29-2032-4C66-83EB-059D8BC1D054}" type="pres">
      <dgm:prSet presAssocID="{1469B069-BFCC-4033-9D1B-EA09FE18E762}" presName="centerShape" presStyleCnt="0"/>
      <dgm:spPr/>
    </dgm:pt>
    <dgm:pt modelId="{E77111A2-B827-45CB-BC8A-C98B8ABC6B2E}" type="pres">
      <dgm:prSet presAssocID="{1469B069-BFCC-4033-9D1B-EA09FE18E762}" presName="connSite" presStyleLbl="node1" presStyleIdx="0" presStyleCnt="4"/>
      <dgm:spPr/>
    </dgm:pt>
    <dgm:pt modelId="{D4A4804F-6A85-4AF1-9745-1A9D0CE511A7}" type="pres">
      <dgm:prSet presAssocID="{1469B069-BFCC-4033-9D1B-EA09FE18E762}" presName="visible"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32000" r="-32000"/>
          </a:stretch>
        </a:blipFill>
      </dgm:spPr>
    </dgm:pt>
    <dgm:pt modelId="{D3D59675-50B0-418E-B3E5-2E3B509E9E83}" type="pres">
      <dgm:prSet presAssocID="{19F656F6-9F7A-4F8B-A1A8-983EF5C8E714}" presName="Name25" presStyleLbl="parChTrans1D1" presStyleIdx="0" presStyleCnt="3"/>
      <dgm:spPr/>
    </dgm:pt>
    <dgm:pt modelId="{A6276C6F-732C-4BDB-9009-33140DC0AF13}" type="pres">
      <dgm:prSet presAssocID="{363EC55C-E584-4FAF-AF63-7B27CFFC79F1}" presName="node" presStyleCnt="0"/>
      <dgm:spPr/>
    </dgm:pt>
    <dgm:pt modelId="{524F8FC6-4501-4AB6-86A8-EC865B090853}" type="pres">
      <dgm:prSet presAssocID="{363EC55C-E584-4FAF-AF63-7B27CFFC79F1}" presName="parentNode" presStyleLbl="node1" presStyleIdx="1" presStyleCnt="4" custScaleX="108509" custScaleY="145434" custLinFactNeighborX="25772" custLinFactNeighborY="14856">
        <dgm:presLayoutVars>
          <dgm:chMax val="1"/>
          <dgm:bulletEnabled val="1"/>
        </dgm:presLayoutVars>
      </dgm:prSet>
      <dgm:spPr/>
    </dgm:pt>
    <dgm:pt modelId="{618403F8-88B8-4DD7-ADC9-97EF3862C4BF}" type="pres">
      <dgm:prSet presAssocID="{363EC55C-E584-4FAF-AF63-7B27CFFC79F1}" presName="childNode" presStyleLbl="revTx" presStyleIdx="0" presStyleCnt="3">
        <dgm:presLayoutVars>
          <dgm:bulletEnabled val="1"/>
        </dgm:presLayoutVars>
      </dgm:prSet>
      <dgm:spPr/>
    </dgm:pt>
    <dgm:pt modelId="{777FEEF4-4397-418C-8CD3-FF4F7FC2D18E}" type="pres">
      <dgm:prSet presAssocID="{8DC21E36-A63D-49B1-A89B-D9AE8CB1FE65}" presName="Name25" presStyleLbl="parChTrans1D1" presStyleIdx="1" presStyleCnt="3"/>
      <dgm:spPr/>
    </dgm:pt>
    <dgm:pt modelId="{41707EB0-EBF6-4A1B-BDD7-44D52E7E7F65}" type="pres">
      <dgm:prSet presAssocID="{6343BA09-32A6-41F7-A490-A2ABC4FD4704}" presName="node" presStyleCnt="0"/>
      <dgm:spPr/>
    </dgm:pt>
    <dgm:pt modelId="{C37E1D7B-DBE6-4D21-893D-4A253A1D4B21}" type="pres">
      <dgm:prSet presAssocID="{6343BA09-32A6-41F7-A490-A2ABC4FD4704}" presName="parentNode" presStyleLbl="node1" presStyleIdx="2" presStyleCnt="4" custScaleX="113341" custScaleY="98508" custLinFactNeighborX="-1864" custLinFactNeighborY="21436">
        <dgm:presLayoutVars>
          <dgm:chMax val="1"/>
          <dgm:bulletEnabled val="1"/>
        </dgm:presLayoutVars>
      </dgm:prSet>
      <dgm:spPr/>
    </dgm:pt>
    <dgm:pt modelId="{249C1581-1298-4236-B15E-6387F8A40EA6}" type="pres">
      <dgm:prSet presAssocID="{6343BA09-32A6-41F7-A490-A2ABC4FD4704}" presName="childNode" presStyleLbl="revTx" presStyleIdx="1" presStyleCnt="3">
        <dgm:presLayoutVars>
          <dgm:bulletEnabled val="1"/>
        </dgm:presLayoutVars>
      </dgm:prSet>
      <dgm:spPr/>
    </dgm:pt>
    <dgm:pt modelId="{879B7A88-3E24-4B17-9141-E8A375FFC561}" type="pres">
      <dgm:prSet presAssocID="{5C3AE39A-8232-4E8F-BFF4-869F09D99070}" presName="Name25" presStyleLbl="parChTrans1D1" presStyleIdx="2" presStyleCnt="3"/>
      <dgm:spPr/>
    </dgm:pt>
    <dgm:pt modelId="{8A86F460-2840-44ED-9787-06A33A788DFC}" type="pres">
      <dgm:prSet presAssocID="{FC9408DB-A485-4ADA-B6C3-EB404DE25DDB}" presName="node" presStyleCnt="0"/>
      <dgm:spPr/>
    </dgm:pt>
    <dgm:pt modelId="{D4C974DD-C289-4FAF-A5CC-FE71435691AC}" type="pres">
      <dgm:prSet presAssocID="{FC9408DB-A485-4ADA-B6C3-EB404DE25DDB}" presName="parentNode" presStyleLbl="node1" presStyleIdx="3" presStyleCnt="4" custScaleY="81081">
        <dgm:presLayoutVars>
          <dgm:chMax val="1"/>
          <dgm:bulletEnabled val="1"/>
        </dgm:presLayoutVars>
      </dgm:prSet>
      <dgm:spPr/>
    </dgm:pt>
    <dgm:pt modelId="{9671DCE7-D087-49A0-9364-53A352AB4014}" type="pres">
      <dgm:prSet presAssocID="{FC9408DB-A485-4ADA-B6C3-EB404DE25DDB}" presName="childNode" presStyleLbl="revTx" presStyleIdx="2" presStyleCnt="3">
        <dgm:presLayoutVars>
          <dgm:bulletEnabled val="1"/>
        </dgm:presLayoutVars>
      </dgm:prSet>
      <dgm:spPr/>
    </dgm:pt>
  </dgm:ptLst>
  <dgm:cxnLst>
    <dgm:cxn modelId="{5BD30D01-713D-442A-BDB8-914D7D3A61F5}" type="presOf" srcId="{19F656F6-9F7A-4F8B-A1A8-983EF5C8E714}" destId="{D3D59675-50B0-418E-B3E5-2E3B509E9E83}" srcOrd="0" destOrd="0" presId="urn:microsoft.com/office/officeart/2005/8/layout/radial2"/>
    <dgm:cxn modelId="{A8B7780B-A3E6-49CA-832F-0C3E9DC9CF10}" type="presOf" srcId="{8DC21E36-A63D-49B1-A89B-D9AE8CB1FE65}" destId="{777FEEF4-4397-418C-8CD3-FF4F7FC2D18E}" srcOrd="0" destOrd="0" presId="urn:microsoft.com/office/officeart/2005/8/layout/radial2"/>
    <dgm:cxn modelId="{E39ED715-7D3F-48C1-BEA5-7E6364122D93}" srcId="{363EC55C-E584-4FAF-AF63-7B27CFFC79F1}" destId="{F89293CE-FAB1-4843-83AA-ECC1D6DBDF0B}" srcOrd="0" destOrd="0" parTransId="{1BAD15A3-6A30-4323-A4BC-C8ED56713234}" sibTransId="{74E7E797-9CF8-421A-B16A-7AD4763E0B62}"/>
    <dgm:cxn modelId="{72B3831A-3224-41F0-8587-AB4ED7FB0566}" srcId="{6343BA09-32A6-41F7-A490-A2ABC4FD4704}" destId="{9E039A66-20FA-47DD-BD8C-9963F7476CE3}" srcOrd="1" destOrd="0" parTransId="{B6E5434A-6C6B-4230-BB2B-6F9922535797}" sibTransId="{06AFA774-FB15-4171-8E6B-8E7B373AC121}"/>
    <dgm:cxn modelId="{93145222-75D2-4F6D-BD06-1B095B98B8B4}" type="presOf" srcId="{94C0CE49-BB37-484E-BF10-A6E573AE6CFF}" destId="{249C1581-1298-4236-B15E-6387F8A40EA6}" srcOrd="0" destOrd="0" presId="urn:microsoft.com/office/officeart/2005/8/layout/radial2"/>
    <dgm:cxn modelId="{643F9A28-8AAC-4BA4-B0D3-39C6BB635730}" type="presOf" srcId="{695FC928-BF00-4017-9375-A00A007FBED1}" destId="{618403F8-88B8-4DD7-ADC9-97EF3862C4BF}" srcOrd="0" destOrd="6" presId="urn:microsoft.com/office/officeart/2005/8/layout/radial2"/>
    <dgm:cxn modelId="{52B6C12B-B43F-4648-87F0-2DF3BDFA8FF4}" srcId="{FC9408DB-A485-4ADA-B6C3-EB404DE25DDB}" destId="{ADE72BAC-B68A-44C0-BD51-E1503412D86F}" srcOrd="3" destOrd="0" parTransId="{CDF6D6A3-85FC-4295-81C1-793071A9E2AA}" sibTransId="{8BF610B9-B6BF-4C0E-AFDC-41C6553A414E}"/>
    <dgm:cxn modelId="{9D1B6A3B-6DAE-4D79-942D-4617B230663C}" type="presOf" srcId="{6C77F3C9-FEEC-493C-89D4-6BEF76C0F999}" destId="{618403F8-88B8-4DD7-ADC9-97EF3862C4BF}" srcOrd="0" destOrd="7" presId="urn:microsoft.com/office/officeart/2005/8/layout/radial2"/>
    <dgm:cxn modelId="{E64C353F-76BB-4E9A-946E-4E2592DD7C69}" type="presOf" srcId="{2FB96F0C-A909-4F4B-B24C-27BA7EF67310}" destId="{618403F8-88B8-4DD7-ADC9-97EF3862C4BF}" srcOrd="0" destOrd="5" presId="urn:microsoft.com/office/officeart/2005/8/layout/radial2"/>
    <dgm:cxn modelId="{0BD8225B-6988-4C87-A5D2-E142603F3BF8}" type="presOf" srcId="{EB1CA1B0-745C-40B6-95AB-68042A795C77}" destId="{618403F8-88B8-4DD7-ADC9-97EF3862C4BF}" srcOrd="0" destOrd="3" presId="urn:microsoft.com/office/officeart/2005/8/layout/radial2"/>
    <dgm:cxn modelId="{5BBBD772-B942-4DF7-80FB-E0F57FF543C4}" type="presOf" srcId="{1469B069-BFCC-4033-9D1B-EA09FE18E762}" destId="{4204D03C-9DFF-4524-9DBA-A188C5F26176}" srcOrd="0" destOrd="0" presId="urn:microsoft.com/office/officeart/2005/8/layout/radial2"/>
    <dgm:cxn modelId="{C5E5A553-3E8C-4F41-9923-57CCC2AD8D19}" srcId="{363EC55C-E584-4FAF-AF63-7B27CFFC79F1}" destId="{2FB96F0C-A909-4F4B-B24C-27BA7EF67310}" srcOrd="5" destOrd="0" parTransId="{2B5DFE66-27A1-4D53-BE52-D8FC997F0C1F}" sibTransId="{AC63C3FF-261C-4AA4-94FC-8D580F9BF463}"/>
    <dgm:cxn modelId="{173F3E7F-A860-4DD6-919A-2D9C571F2101}" srcId="{FC9408DB-A485-4ADA-B6C3-EB404DE25DDB}" destId="{DA6593F8-A630-4A83-AE9D-9435B22867F3}" srcOrd="0" destOrd="0" parTransId="{38590FC4-A313-4C71-B07B-12E6EA836E13}" sibTransId="{A53C83D6-FAEF-46B0-8D2F-7A663538256E}"/>
    <dgm:cxn modelId="{D93E7D83-3E66-410B-8210-3CF97A18B407}" srcId="{363EC55C-E584-4FAF-AF63-7B27CFFC79F1}" destId="{6C77F3C9-FEEC-493C-89D4-6BEF76C0F999}" srcOrd="7" destOrd="0" parTransId="{C9ADAE02-1F0B-4E81-8366-CD718FEC6C7D}" sibTransId="{F5B87DE6-C614-40CF-8601-E36B12DE0E4B}"/>
    <dgm:cxn modelId="{5F94348F-CCB5-4EB1-A9B9-1A2BFBD4BA66}" type="presOf" srcId="{363EC55C-E584-4FAF-AF63-7B27CFFC79F1}" destId="{524F8FC6-4501-4AB6-86A8-EC865B090853}" srcOrd="0" destOrd="0" presId="urn:microsoft.com/office/officeart/2005/8/layout/radial2"/>
    <dgm:cxn modelId="{266DDC8F-F15B-4915-93F4-28B4EEF50FD5}" type="presOf" srcId="{DA6593F8-A630-4A83-AE9D-9435B22867F3}" destId="{9671DCE7-D087-49A0-9364-53A352AB4014}" srcOrd="0" destOrd="0" presId="urn:microsoft.com/office/officeart/2005/8/layout/radial2"/>
    <dgm:cxn modelId="{BF987C91-CDAE-4863-AC5C-6D9BA9C2573F}" type="presOf" srcId="{F4C279D0-F089-4851-9D7D-35259D4F82F8}" destId="{9671DCE7-D087-49A0-9364-53A352AB4014}" srcOrd="0" destOrd="1" presId="urn:microsoft.com/office/officeart/2005/8/layout/radial2"/>
    <dgm:cxn modelId="{474F4892-FB90-4DAB-BBE9-C1CF6261AB21}" srcId="{363EC55C-E584-4FAF-AF63-7B27CFFC79F1}" destId="{695FC928-BF00-4017-9375-A00A007FBED1}" srcOrd="6" destOrd="0" parTransId="{CEED57F0-B4AF-40B6-AB16-755E8CFE62EF}" sibTransId="{5A0F2E1A-9902-43C9-AE26-8AEAD22F3152}"/>
    <dgm:cxn modelId="{1CA7AEA0-F2E8-4CB0-8E31-F4FE4B86D242}" srcId="{363EC55C-E584-4FAF-AF63-7B27CFFC79F1}" destId="{E214CE60-E07D-4F4B-A56F-DF908C2CC706}" srcOrd="4" destOrd="0" parTransId="{8B35DA10-64F8-4DD1-B0B6-F873F40D8D60}" sibTransId="{56351ECD-FF36-4DAC-832F-03699E2C0578}"/>
    <dgm:cxn modelId="{201650A2-90E4-4AF9-AA60-9A23DCD7B184}" type="presOf" srcId="{C8ED953F-C010-4A03-8C64-AC31CEBF974A}" destId="{249C1581-1298-4236-B15E-6387F8A40EA6}" srcOrd="0" destOrd="2" presId="urn:microsoft.com/office/officeart/2005/8/layout/radial2"/>
    <dgm:cxn modelId="{EFEF68A6-0165-4CC6-849C-790757374905}" srcId="{FC9408DB-A485-4ADA-B6C3-EB404DE25DDB}" destId="{F4C279D0-F089-4851-9D7D-35259D4F82F8}" srcOrd="1" destOrd="0" parTransId="{28AE5BF4-D21B-43BA-BA11-FB684FB7C82F}" sibTransId="{E47B3024-CD77-4D15-8B87-3D60CA660714}"/>
    <dgm:cxn modelId="{3A4196A8-F45B-4141-896A-350307DAC3C6}" srcId="{363EC55C-E584-4FAF-AF63-7B27CFFC79F1}" destId="{ED28089D-0A2D-48A4-8FAC-C471F6B750C0}" srcOrd="1" destOrd="0" parTransId="{A1A9ED2B-4039-4B1F-8FB0-6058E159044E}" sibTransId="{898BB59A-BCAA-4B96-96A9-F237A93519BA}"/>
    <dgm:cxn modelId="{3F8BBAB2-7224-4B99-8A93-4FEFCD8A4034}" srcId="{1469B069-BFCC-4033-9D1B-EA09FE18E762}" destId="{363EC55C-E584-4FAF-AF63-7B27CFFC79F1}" srcOrd="0" destOrd="0" parTransId="{19F656F6-9F7A-4F8B-A1A8-983EF5C8E714}" sibTransId="{E37E70FD-BFD4-4CB0-931F-F4F7C7ADD21D}"/>
    <dgm:cxn modelId="{EFB0BBB8-AA88-467E-BC21-CDE16DE57B68}" type="presOf" srcId="{F89293CE-FAB1-4843-83AA-ECC1D6DBDF0B}" destId="{618403F8-88B8-4DD7-ADC9-97EF3862C4BF}" srcOrd="0" destOrd="0" presId="urn:microsoft.com/office/officeart/2005/8/layout/radial2"/>
    <dgm:cxn modelId="{B29A17BB-4FC2-4872-930C-9A10786807E7}" type="presOf" srcId="{ED28089D-0A2D-48A4-8FAC-C471F6B750C0}" destId="{618403F8-88B8-4DD7-ADC9-97EF3862C4BF}" srcOrd="0" destOrd="1" presId="urn:microsoft.com/office/officeart/2005/8/layout/radial2"/>
    <dgm:cxn modelId="{9462F0BE-B386-4C73-9D62-B17180F3845D}" srcId="{6343BA09-32A6-41F7-A490-A2ABC4FD4704}" destId="{C8ED953F-C010-4A03-8C64-AC31CEBF974A}" srcOrd="2" destOrd="0" parTransId="{C047AC83-18EC-42D0-8037-FEFE5FB822F8}" sibTransId="{C6779F1C-05AB-42B3-940B-A2532E277D13}"/>
    <dgm:cxn modelId="{BD7F7AC0-BCAF-4B98-A573-E951977A1646}" type="presOf" srcId="{021C865E-E292-4E2E-9F4F-7B9705CEB49D}" destId="{618403F8-88B8-4DD7-ADC9-97EF3862C4BF}" srcOrd="0" destOrd="2" presId="urn:microsoft.com/office/officeart/2005/8/layout/radial2"/>
    <dgm:cxn modelId="{65634FC5-1027-4BE5-B69D-5CBDE0D54C69}" srcId="{363EC55C-E584-4FAF-AF63-7B27CFFC79F1}" destId="{EB1CA1B0-745C-40B6-95AB-68042A795C77}" srcOrd="3" destOrd="0" parTransId="{01379E92-2912-493E-BF44-78D24250F9ED}" sibTransId="{EB24243F-A244-4C0F-A7A5-59021BA3F8F7}"/>
    <dgm:cxn modelId="{75E8E0CA-0681-4E4D-A9FE-7489C7F27D43}" type="presOf" srcId="{ADE72BAC-B68A-44C0-BD51-E1503412D86F}" destId="{9671DCE7-D087-49A0-9364-53A352AB4014}" srcOrd="0" destOrd="3" presId="urn:microsoft.com/office/officeart/2005/8/layout/radial2"/>
    <dgm:cxn modelId="{8EECCDD1-5E18-43F5-BAE1-0DC85780CE8F}" type="presOf" srcId="{920BF1D3-7BAB-4941-98FD-251E430D9160}" destId="{9671DCE7-D087-49A0-9364-53A352AB4014}" srcOrd="0" destOrd="2" presId="urn:microsoft.com/office/officeart/2005/8/layout/radial2"/>
    <dgm:cxn modelId="{062F35DB-D86A-4A52-87E1-68EDA2978B0B}" srcId="{FC9408DB-A485-4ADA-B6C3-EB404DE25DDB}" destId="{920BF1D3-7BAB-4941-98FD-251E430D9160}" srcOrd="2" destOrd="0" parTransId="{DEF823C4-86F6-4237-84C5-A6EA68A1FA26}" sibTransId="{4F4D100F-853B-4532-B227-FEEF896B9129}"/>
    <dgm:cxn modelId="{9D62C3E8-C49B-4D65-8E94-19BE86F7AE0B}" type="presOf" srcId="{E214CE60-E07D-4F4B-A56F-DF908C2CC706}" destId="{618403F8-88B8-4DD7-ADC9-97EF3862C4BF}" srcOrd="0" destOrd="4" presId="urn:microsoft.com/office/officeart/2005/8/layout/radial2"/>
    <dgm:cxn modelId="{74C40CEA-EA1C-4553-9118-AC11676435C9}" srcId="{1469B069-BFCC-4033-9D1B-EA09FE18E762}" destId="{FC9408DB-A485-4ADA-B6C3-EB404DE25DDB}" srcOrd="2" destOrd="0" parTransId="{5C3AE39A-8232-4E8F-BFF4-869F09D99070}" sibTransId="{8777ACF3-C2C9-41C3-8979-AF56A0881C94}"/>
    <dgm:cxn modelId="{F4A17AEE-B6E7-4BA4-A898-B72F8E626DD4}" type="presOf" srcId="{6343BA09-32A6-41F7-A490-A2ABC4FD4704}" destId="{C37E1D7B-DBE6-4D21-893D-4A253A1D4B21}" srcOrd="0" destOrd="0" presId="urn:microsoft.com/office/officeart/2005/8/layout/radial2"/>
    <dgm:cxn modelId="{D2FBFAF0-5EC3-4980-97C5-BCDF62910AEC}" srcId="{363EC55C-E584-4FAF-AF63-7B27CFFC79F1}" destId="{021C865E-E292-4E2E-9F4F-7B9705CEB49D}" srcOrd="2" destOrd="0" parTransId="{5634E910-F488-47E3-A0CF-EB602BF930C8}" sibTransId="{57F25D1C-ED94-4730-8239-1AB5E26DE116}"/>
    <dgm:cxn modelId="{8721FFF1-61EA-4D95-BC7F-32AF12CDAEC4}" type="presOf" srcId="{9E039A66-20FA-47DD-BD8C-9963F7476CE3}" destId="{249C1581-1298-4236-B15E-6387F8A40EA6}" srcOrd="0" destOrd="1" presId="urn:microsoft.com/office/officeart/2005/8/layout/radial2"/>
    <dgm:cxn modelId="{974EB0F2-5076-46AD-82F0-890E40A2C4E8}" type="presOf" srcId="{FC9408DB-A485-4ADA-B6C3-EB404DE25DDB}" destId="{D4C974DD-C289-4FAF-A5CC-FE71435691AC}" srcOrd="0" destOrd="0" presId="urn:microsoft.com/office/officeart/2005/8/layout/radial2"/>
    <dgm:cxn modelId="{F8939AF7-D6E7-4BD0-B72A-B163DE65BD4A}" srcId="{6343BA09-32A6-41F7-A490-A2ABC4FD4704}" destId="{94C0CE49-BB37-484E-BF10-A6E573AE6CFF}" srcOrd="0" destOrd="0" parTransId="{594E5585-682A-4451-8405-1BBEA563CE92}" sibTransId="{7A85603D-B270-4F2B-BDD3-0A2BCA0816D5}"/>
    <dgm:cxn modelId="{D41731FB-E3C4-4B39-A61B-F788C3FC38BD}" srcId="{1469B069-BFCC-4033-9D1B-EA09FE18E762}" destId="{6343BA09-32A6-41F7-A490-A2ABC4FD4704}" srcOrd="1" destOrd="0" parTransId="{8DC21E36-A63D-49B1-A89B-D9AE8CB1FE65}" sibTransId="{ECD531B2-F88E-484F-AB17-B6E78648F0A1}"/>
    <dgm:cxn modelId="{BF05D6FE-F7EE-40D3-8A4F-2F55EBF265F5}" type="presOf" srcId="{5C3AE39A-8232-4E8F-BFF4-869F09D99070}" destId="{879B7A88-3E24-4B17-9141-E8A375FFC561}" srcOrd="0" destOrd="0" presId="urn:microsoft.com/office/officeart/2005/8/layout/radial2"/>
    <dgm:cxn modelId="{EDEAF3D5-4B7B-4C76-A458-1A5373D9E659}" type="presParOf" srcId="{4204D03C-9DFF-4524-9DBA-A188C5F26176}" destId="{B0E497AE-5E2E-4DF3-9B48-8E0D9781AA9B}" srcOrd="0" destOrd="0" presId="urn:microsoft.com/office/officeart/2005/8/layout/radial2"/>
    <dgm:cxn modelId="{C8ACFB28-C8CA-41F5-BD0C-CAB3FBD11A35}" type="presParOf" srcId="{B0E497AE-5E2E-4DF3-9B48-8E0D9781AA9B}" destId="{02857C29-2032-4C66-83EB-059D8BC1D054}" srcOrd="0" destOrd="0" presId="urn:microsoft.com/office/officeart/2005/8/layout/radial2"/>
    <dgm:cxn modelId="{4317B393-FF2A-41B6-A4EB-CFFBD8C16CFF}" type="presParOf" srcId="{02857C29-2032-4C66-83EB-059D8BC1D054}" destId="{E77111A2-B827-45CB-BC8A-C98B8ABC6B2E}" srcOrd="0" destOrd="0" presId="urn:microsoft.com/office/officeart/2005/8/layout/radial2"/>
    <dgm:cxn modelId="{F31D02A8-7758-4A0A-9024-EE0E6FF72B39}" type="presParOf" srcId="{02857C29-2032-4C66-83EB-059D8BC1D054}" destId="{D4A4804F-6A85-4AF1-9745-1A9D0CE511A7}" srcOrd="1" destOrd="0" presId="urn:microsoft.com/office/officeart/2005/8/layout/radial2"/>
    <dgm:cxn modelId="{79FA2347-D481-4F59-B45C-31788F3147BC}" type="presParOf" srcId="{B0E497AE-5E2E-4DF3-9B48-8E0D9781AA9B}" destId="{D3D59675-50B0-418E-B3E5-2E3B509E9E83}" srcOrd="1" destOrd="0" presId="urn:microsoft.com/office/officeart/2005/8/layout/radial2"/>
    <dgm:cxn modelId="{DCAFB87D-1586-4ECD-A707-EA2A8EF13B2D}" type="presParOf" srcId="{B0E497AE-5E2E-4DF3-9B48-8E0D9781AA9B}" destId="{A6276C6F-732C-4BDB-9009-33140DC0AF13}" srcOrd="2" destOrd="0" presId="urn:microsoft.com/office/officeart/2005/8/layout/radial2"/>
    <dgm:cxn modelId="{7EC50F74-CA39-4B8A-8E76-3CE38C54B4C8}" type="presParOf" srcId="{A6276C6F-732C-4BDB-9009-33140DC0AF13}" destId="{524F8FC6-4501-4AB6-86A8-EC865B090853}" srcOrd="0" destOrd="0" presId="urn:microsoft.com/office/officeart/2005/8/layout/radial2"/>
    <dgm:cxn modelId="{84643F0A-FFDC-46A2-9793-3A6D5AEF770A}" type="presParOf" srcId="{A6276C6F-732C-4BDB-9009-33140DC0AF13}" destId="{618403F8-88B8-4DD7-ADC9-97EF3862C4BF}" srcOrd="1" destOrd="0" presId="urn:microsoft.com/office/officeart/2005/8/layout/radial2"/>
    <dgm:cxn modelId="{067B10E1-ACA5-46B1-8031-7F063B958436}" type="presParOf" srcId="{B0E497AE-5E2E-4DF3-9B48-8E0D9781AA9B}" destId="{777FEEF4-4397-418C-8CD3-FF4F7FC2D18E}" srcOrd="3" destOrd="0" presId="urn:microsoft.com/office/officeart/2005/8/layout/radial2"/>
    <dgm:cxn modelId="{510F97B5-88AD-4BC3-A364-639EFAC567CA}" type="presParOf" srcId="{B0E497AE-5E2E-4DF3-9B48-8E0D9781AA9B}" destId="{41707EB0-EBF6-4A1B-BDD7-44D52E7E7F65}" srcOrd="4" destOrd="0" presId="urn:microsoft.com/office/officeart/2005/8/layout/radial2"/>
    <dgm:cxn modelId="{1B11A2EE-98D1-4F0E-8DFF-50F2D32CC019}" type="presParOf" srcId="{41707EB0-EBF6-4A1B-BDD7-44D52E7E7F65}" destId="{C37E1D7B-DBE6-4D21-893D-4A253A1D4B21}" srcOrd="0" destOrd="0" presId="urn:microsoft.com/office/officeart/2005/8/layout/radial2"/>
    <dgm:cxn modelId="{0DFAF211-8EA8-4425-88C3-AE2F05BC6642}" type="presParOf" srcId="{41707EB0-EBF6-4A1B-BDD7-44D52E7E7F65}" destId="{249C1581-1298-4236-B15E-6387F8A40EA6}" srcOrd="1" destOrd="0" presId="urn:microsoft.com/office/officeart/2005/8/layout/radial2"/>
    <dgm:cxn modelId="{583A01DA-2F3B-4FD4-A467-94AA9E9A3972}" type="presParOf" srcId="{B0E497AE-5E2E-4DF3-9B48-8E0D9781AA9B}" destId="{879B7A88-3E24-4B17-9141-E8A375FFC561}" srcOrd="5" destOrd="0" presId="urn:microsoft.com/office/officeart/2005/8/layout/radial2"/>
    <dgm:cxn modelId="{4A02A945-521F-4852-9CF5-01FDAAFF2717}" type="presParOf" srcId="{B0E497AE-5E2E-4DF3-9B48-8E0D9781AA9B}" destId="{8A86F460-2840-44ED-9787-06A33A788DFC}" srcOrd="6" destOrd="0" presId="urn:microsoft.com/office/officeart/2005/8/layout/radial2"/>
    <dgm:cxn modelId="{B4437D59-7943-4EBC-B421-9D96726224F0}" type="presParOf" srcId="{8A86F460-2840-44ED-9787-06A33A788DFC}" destId="{D4C974DD-C289-4FAF-A5CC-FE71435691AC}" srcOrd="0" destOrd="0" presId="urn:microsoft.com/office/officeart/2005/8/layout/radial2"/>
    <dgm:cxn modelId="{6FE49634-8423-46B9-AC19-30D202B85AC5}" type="presParOf" srcId="{8A86F460-2840-44ED-9787-06A33A788DFC}" destId="{9671DCE7-D087-49A0-9364-53A352AB4014}"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8C25D67-D4AA-4D6C-BCB9-28AE6B545CAB}" type="doc">
      <dgm:prSet loTypeId="urn:microsoft.com/office/officeart/2005/8/layout/venn1" loCatId="relationship" qsTypeId="urn:microsoft.com/office/officeart/2005/8/quickstyle/simple1" qsCatId="simple" csTypeId="urn:microsoft.com/office/officeart/2005/8/colors/accent1_2" csCatId="accent1" phldr="1"/>
      <dgm:spPr/>
    </dgm:pt>
    <dgm:pt modelId="{8903D8DF-B37C-4022-9966-85DC02E5BE17}">
      <dgm:prSet phldrT="[Texto]"/>
      <dgm:spPr/>
      <dgm:t>
        <a:bodyPr/>
        <a:lstStyle/>
        <a:p>
          <a:r>
            <a:rPr lang="es-ES" dirty="0"/>
            <a:t>De origen psicológico, consecuencia de percepciones</a:t>
          </a:r>
        </a:p>
      </dgm:t>
    </dgm:pt>
    <dgm:pt modelId="{21A6CBAF-B547-49A8-8B5A-1C70845CD7B4}" type="parTrans" cxnId="{278D6519-E5C9-445E-9695-9BC194375D9C}">
      <dgm:prSet/>
      <dgm:spPr/>
      <dgm:t>
        <a:bodyPr/>
        <a:lstStyle/>
        <a:p>
          <a:endParaRPr lang="es-ES"/>
        </a:p>
      </dgm:t>
    </dgm:pt>
    <dgm:pt modelId="{534FA2EA-F50E-4DA2-B7A8-13EE09197879}" type="sibTrans" cxnId="{278D6519-E5C9-445E-9695-9BC194375D9C}">
      <dgm:prSet/>
      <dgm:spPr/>
      <dgm:t>
        <a:bodyPr/>
        <a:lstStyle/>
        <a:p>
          <a:endParaRPr lang="es-ES"/>
        </a:p>
      </dgm:t>
    </dgm:pt>
    <dgm:pt modelId="{29655B8C-7A31-4D1D-909E-E387E09F847F}">
      <dgm:prSet phldrT="[Texto]"/>
      <dgm:spPr/>
      <dgm:t>
        <a:bodyPr/>
        <a:lstStyle/>
        <a:p>
          <a:r>
            <a:rPr lang="es-ES" dirty="0"/>
            <a:t>De origen tradicional (territorio, </a:t>
          </a:r>
          <a:r>
            <a:rPr lang="es-ES" dirty="0" err="1"/>
            <a:t>hª</a:t>
          </a:r>
          <a:r>
            <a:rPr lang="es-ES" dirty="0"/>
            <a:t>, </a:t>
          </a:r>
          <a:r>
            <a:rPr lang="es-ES" dirty="0" err="1"/>
            <a:t>econ</a:t>
          </a:r>
          <a:r>
            <a:rPr lang="es-ES" dirty="0"/>
            <a:t>, religión, problemas étnicos)</a:t>
          </a:r>
        </a:p>
      </dgm:t>
    </dgm:pt>
    <dgm:pt modelId="{09929031-B864-4A51-BE87-C4CCDE66F189}" type="parTrans" cxnId="{E3944D4A-1AA1-45D5-B82F-024669802B37}">
      <dgm:prSet/>
      <dgm:spPr/>
      <dgm:t>
        <a:bodyPr/>
        <a:lstStyle/>
        <a:p>
          <a:endParaRPr lang="es-ES"/>
        </a:p>
      </dgm:t>
    </dgm:pt>
    <dgm:pt modelId="{2DDDC584-66BE-4239-8179-704BF623447F}" type="sibTrans" cxnId="{E3944D4A-1AA1-45D5-B82F-024669802B37}">
      <dgm:prSet/>
      <dgm:spPr/>
      <dgm:t>
        <a:bodyPr/>
        <a:lstStyle/>
        <a:p>
          <a:endParaRPr lang="es-ES"/>
        </a:p>
      </dgm:t>
    </dgm:pt>
    <dgm:pt modelId="{7C183D8F-E2EB-488F-8174-E9291C44CAD2}">
      <dgm:prSet phldrT="[Texto]"/>
      <dgm:spPr/>
      <dgm:t>
        <a:bodyPr/>
        <a:lstStyle/>
        <a:p>
          <a:r>
            <a:rPr lang="es-ES" dirty="0"/>
            <a:t>De origen estructural (falta de democracia, pobreza, crisis medioambiental, militarismo)</a:t>
          </a:r>
        </a:p>
      </dgm:t>
    </dgm:pt>
    <dgm:pt modelId="{88A74851-5472-4A18-9CE6-5A2A26488FAC}" type="parTrans" cxnId="{CB264972-0617-453A-A8E9-2449EEA236BF}">
      <dgm:prSet/>
      <dgm:spPr/>
      <dgm:t>
        <a:bodyPr/>
        <a:lstStyle/>
        <a:p>
          <a:endParaRPr lang="es-ES"/>
        </a:p>
      </dgm:t>
    </dgm:pt>
    <dgm:pt modelId="{55365BA7-AD76-4BDD-BD4F-0A24E64923AC}" type="sibTrans" cxnId="{CB264972-0617-453A-A8E9-2449EEA236BF}">
      <dgm:prSet/>
      <dgm:spPr/>
      <dgm:t>
        <a:bodyPr/>
        <a:lstStyle/>
        <a:p>
          <a:endParaRPr lang="es-ES"/>
        </a:p>
      </dgm:t>
    </dgm:pt>
    <dgm:pt modelId="{BA0C6183-3CCE-48CC-B636-FDD995C4D653}" type="pres">
      <dgm:prSet presAssocID="{78C25D67-D4AA-4D6C-BCB9-28AE6B545CAB}" presName="compositeShape" presStyleCnt="0">
        <dgm:presLayoutVars>
          <dgm:chMax val="7"/>
          <dgm:dir/>
          <dgm:resizeHandles val="exact"/>
        </dgm:presLayoutVars>
      </dgm:prSet>
      <dgm:spPr/>
    </dgm:pt>
    <dgm:pt modelId="{0E0191B0-0AED-4692-A33A-E106E437C747}" type="pres">
      <dgm:prSet presAssocID="{8903D8DF-B37C-4022-9966-85DC02E5BE17}" presName="circ1" presStyleLbl="vennNode1" presStyleIdx="0" presStyleCnt="3"/>
      <dgm:spPr/>
    </dgm:pt>
    <dgm:pt modelId="{7E4E0BF0-6574-46F8-B510-13DE9411536B}" type="pres">
      <dgm:prSet presAssocID="{8903D8DF-B37C-4022-9966-85DC02E5BE17}" presName="circ1Tx" presStyleLbl="revTx" presStyleIdx="0" presStyleCnt="0">
        <dgm:presLayoutVars>
          <dgm:chMax val="0"/>
          <dgm:chPref val="0"/>
          <dgm:bulletEnabled val="1"/>
        </dgm:presLayoutVars>
      </dgm:prSet>
      <dgm:spPr/>
    </dgm:pt>
    <dgm:pt modelId="{F0A7268E-0D60-4E09-A839-8C7158BD3908}" type="pres">
      <dgm:prSet presAssocID="{29655B8C-7A31-4D1D-909E-E387E09F847F}" presName="circ2" presStyleLbl="vennNode1" presStyleIdx="1" presStyleCnt="3"/>
      <dgm:spPr/>
    </dgm:pt>
    <dgm:pt modelId="{AADA9495-D0FC-442C-99EB-7D293FB94CC4}" type="pres">
      <dgm:prSet presAssocID="{29655B8C-7A31-4D1D-909E-E387E09F847F}" presName="circ2Tx" presStyleLbl="revTx" presStyleIdx="0" presStyleCnt="0">
        <dgm:presLayoutVars>
          <dgm:chMax val="0"/>
          <dgm:chPref val="0"/>
          <dgm:bulletEnabled val="1"/>
        </dgm:presLayoutVars>
      </dgm:prSet>
      <dgm:spPr/>
    </dgm:pt>
    <dgm:pt modelId="{18ACE8FD-DCBC-4692-ACE9-DA3890E31236}" type="pres">
      <dgm:prSet presAssocID="{7C183D8F-E2EB-488F-8174-E9291C44CAD2}" presName="circ3" presStyleLbl="vennNode1" presStyleIdx="2" presStyleCnt="3"/>
      <dgm:spPr/>
    </dgm:pt>
    <dgm:pt modelId="{3E45A7E8-56DC-46DF-98BB-C9EF5E0EFB56}" type="pres">
      <dgm:prSet presAssocID="{7C183D8F-E2EB-488F-8174-E9291C44CAD2}" presName="circ3Tx" presStyleLbl="revTx" presStyleIdx="0" presStyleCnt="0">
        <dgm:presLayoutVars>
          <dgm:chMax val="0"/>
          <dgm:chPref val="0"/>
          <dgm:bulletEnabled val="1"/>
        </dgm:presLayoutVars>
      </dgm:prSet>
      <dgm:spPr/>
    </dgm:pt>
  </dgm:ptLst>
  <dgm:cxnLst>
    <dgm:cxn modelId="{278D6519-E5C9-445E-9695-9BC194375D9C}" srcId="{78C25D67-D4AA-4D6C-BCB9-28AE6B545CAB}" destId="{8903D8DF-B37C-4022-9966-85DC02E5BE17}" srcOrd="0" destOrd="0" parTransId="{21A6CBAF-B547-49A8-8B5A-1C70845CD7B4}" sibTransId="{534FA2EA-F50E-4DA2-B7A8-13EE09197879}"/>
    <dgm:cxn modelId="{D6DDAC1A-F235-4465-86D5-684C6EFA4843}" type="presOf" srcId="{29655B8C-7A31-4D1D-909E-E387E09F847F}" destId="{AADA9495-D0FC-442C-99EB-7D293FB94CC4}" srcOrd="1" destOrd="0" presId="urn:microsoft.com/office/officeart/2005/8/layout/venn1"/>
    <dgm:cxn modelId="{9A8CDC29-3C14-426C-AC84-9517DB50A706}" type="presOf" srcId="{7C183D8F-E2EB-488F-8174-E9291C44CAD2}" destId="{3E45A7E8-56DC-46DF-98BB-C9EF5E0EFB56}" srcOrd="1" destOrd="0" presId="urn:microsoft.com/office/officeart/2005/8/layout/venn1"/>
    <dgm:cxn modelId="{0A389E33-0B62-4DAC-84F5-4200C6C891C2}" type="presOf" srcId="{78C25D67-D4AA-4D6C-BCB9-28AE6B545CAB}" destId="{BA0C6183-3CCE-48CC-B636-FDD995C4D653}" srcOrd="0" destOrd="0" presId="urn:microsoft.com/office/officeart/2005/8/layout/venn1"/>
    <dgm:cxn modelId="{CE1DC046-C4D1-4D95-A6B3-93F1701E7A16}" type="presOf" srcId="{8903D8DF-B37C-4022-9966-85DC02E5BE17}" destId="{0E0191B0-0AED-4692-A33A-E106E437C747}" srcOrd="0" destOrd="0" presId="urn:microsoft.com/office/officeart/2005/8/layout/venn1"/>
    <dgm:cxn modelId="{E3944D4A-1AA1-45D5-B82F-024669802B37}" srcId="{78C25D67-D4AA-4D6C-BCB9-28AE6B545CAB}" destId="{29655B8C-7A31-4D1D-909E-E387E09F847F}" srcOrd="1" destOrd="0" parTransId="{09929031-B864-4A51-BE87-C4CCDE66F189}" sibTransId="{2DDDC584-66BE-4239-8179-704BF623447F}"/>
    <dgm:cxn modelId="{E40BAD6F-F125-4522-8B15-9FDB7C7CA266}" type="presOf" srcId="{29655B8C-7A31-4D1D-909E-E387E09F847F}" destId="{F0A7268E-0D60-4E09-A839-8C7158BD3908}" srcOrd="0" destOrd="0" presId="urn:microsoft.com/office/officeart/2005/8/layout/venn1"/>
    <dgm:cxn modelId="{B84EED50-A685-49E8-9399-D1F4EFD0F259}" type="presOf" srcId="{8903D8DF-B37C-4022-9966-85DC02E5BE17}" destId="{7E4E0BF0-6574-46F8-B510-13DE9411536B}" srcOrd="1" destOrd="0" presId="urn:microsoft.com/office/officeart/2005/8/layout/venn1"/>
    <dgm:cxn modelId="{CB264972-0617-453A-A8E9-2449EEA236BF}" srcId="{78C25D67-D4AA-4D6C-BCB9-28AE6B545CAB}" destId="{7C183D8F-E2EB-488F-8174-E9291C44CAD2}" srcOrd="2" destOrd="0" parTransId="{88A74851-5472-4A18-9CE6-5A2A26488FAC}" sibTransId="{55365BA7-AD76-4BDD-BD4F-0A24E64923AC}"/>
    <dgm:cxn modelId="{BE6F5A55-5E2A-4DF4-8C65-C149C24863ED}" type="presOf" srcId="{7C183D8F-E2EB-488F-8174-E9291C44CAD2}" destId="{18ACE8FD-DCBC-4692-ACE9-DA3890E31236}" srcOrd="0" destOrd="0" presId="urn:microsoft.com/office/officeart/2005/8/layout/venn1"/>
    <dgm:cxn modelId="{B128D801-F4A4-40A2-B150-7FE485B79BF9}" type="presParOf" srcId="{BA0C6183-3CCE-48CC-B636-FDD995C4D653}" destId="{0E0191B0-0AED-4692-A33A-E106E437C747}" srcOrd="0" destOrd="0" presId="urn:microsoft.com/office/officeart/2005/8/layout/venn1"/>
    <dgm:cxn modelId="{5AC5ED4C-7775-4A71-8BFC-A6F7553C5385}" type="presParOf" srcId="{BA0C6183-3CCE-48CC-B636-FDD995C4D653}" destId="{7E4E0BF0-6574-46F8-B510-13DE9411536B}" srcOrd="1" destOrd="0" presId="urn:microsoft.com/office/officeart/2005/8/layout/venn1"/>
    <dgm:cxn modelId="{8E56B662-A597-49E3-8C87-83C6E5B7DB4F}" type="presParOf" srcId="{BA0C6183-3CCE-48CC-B636-FDD995C4D653}" destId="{F0A7268E-0D60-4E09-A839-8C7158BD3908}" srcOrd="2" destOrd="0" presId="urn:microsoft.com/office/officeart/2005/8/layout/venn1"/>
    <dgm:cxn modelId="{7BD733B0-5C1E-460D-A4E6-61243FA844BE}" type="presParOf" srcId="{BA0C6183-3CCE-48CC-B636-FDD995C4D653}" destId="{AADA9495-D0FC-442C-99EB-7D293FB94CC4}" srcOrd="3" destOrd="0" presId="urn:microsoft.com/office/officeart/2005/8/layout/venn1"/>
    <dgm:cxn modelId="{73600AEC-FB59-4896-8E6D-450B14A8F473}" type="presParOf" srcId="{BA0C6183-3CCE-48CC-B636-FDD995C4D653}" destId="{18ACE8FD-DCBC-4692-ACE9-DA3890E31236}" srcOrd="4" destOrd="0" presId="urn:microsoft.com/office/officeart/2005/8/layout/venn1"/>
    <dgm:cxn modelId="{84842CA4-421B-4C22-BD14-62B0D1FD8D85}" type="presParOf" srcId="{BA0C6183-3CCE-48CC-B636-FDD995C4D653}" destId="{3E45A7E8-56DC-46DF-98BB-C9EF5E0EFB56}"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1BDC107-A870-4586-A081-CCEBD44AF2AD}"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s-ES"/>
        </a:p>
      </dgm:t>
    </dgm:pt>
    <dgm:pt modelId="{C3AAF614-D2B1-4B5A-8151-C1623B5444C5}">
      <dgm:prSet phldrT="[Texto]" custT="1"/>
      <dgm:spPr/>
      <dgm:t>
        <a:bodyPr/>
        <a:lstStyle/>
        <a:p>
          <a:r>
            <a:rPr lang="es-ES" sz="1400" dirty="0"/>
            <a:t>Regionales</a:t>
          </a:r>
        </a:p>
      </dgm:t>
    </dgm:pt>
    <dgm:pt modelId="{FD9DDFB8-58D7-474C-BE91-D4F301CC404F}" type="parTrans" cxnId="{7E2DCC95-DF9F-4779-AB65-FF78BC05B105}">
      <dgm:prSet/>
      <dgm:spPr/>
      <dgm:t>
        <a:bodyPr/>
        <a:lstStyle/>
        <a:p>
          <a:endParaRPr lang="es-ES"/>
        </a:p>
      </dgm:t>
    </dgm:pt>
    <dgm:pt modelId="{5F5AB91A-850D-4ACA-A6B4-9D75AE8E99F7}" type="sibTrans" cxnId="{7E2DCC95-DF9F-4779-AB65-FF78BC05B105}">
      <dgm:prSet/>
      <dgm:spPr/>
      <dgm:t>
        <a:bodyPr/>
        <a:lstStyle/>
        <a:p>
          <a:endParaRPr lang="es-ES"/>
        </a:p>
      </dgm:t>
    </dgm:pt>
    <dgm:pt modelId="{D4EAF12A-9016-42CE-A50B-A3A53AFD39C0}">
      <dgm:prSet phldrT="[Texto]" custT="1"/>
      <dgm:spPr/>
      <dgm:t>
        <a:bodyPr/>
        <a:lstStyle/>
        <a:p>
          <a:r>
            <a:rPr lang="es-ES" sz="1400" dirty="0"/>
            <a:t>Recursos</a:t>
          </a:r>
        </a:p>
      </dgm:t>
    </dgm:pt>
    <dgm:pt modelId="{1F59A5DC-DD66-4F4C-9708-974FC45DC400}" type="parTrans" cxnId="{67D174FD-BF62-4B7C-BA2E-C3409C201FAE}">
      <dgm:prSet/>
      <dgm:spPr/>
      <dgm:t>
        <a:bodyPr/>
        <a:lstStyle/>
        <a:p>
          <a:endParaRPr lang="es-ES"/>
        </a:p>
      </dgm:t>
    </dgm:pt>
    <dgm:pt modelId="{AC1255FD-1BAA-491A-9E72-69378A793B37}" type="sibTrans" cxnId="{67D174FD-BF62-4B7C-BA2E-C3409C201FAE}">
      <dgm:prSet/>
      <dgm:spPr/>
      <dgm:t>
        <a:bodyPr/>
        <a:lstStyle/>
        <a:p>
          <a:endParaRPr lang="es-ES"/>
        </a:p>
      </dgm:t>
    </dgm:pt>
    <dgm:pt modelId="{0919380A-0DD0-480C-89F4-0B71E0ED8229}">
      <dgm:prSet phldrT="[Texto]" custT="1"/>
      <dgm:spPr/>
      <dgm:t>
        <a:bodyPr/>
        <a:lstStyle/>
        <a:p>
          <a:r>
            <a:rPr lang="es-ES" sz="1400" dirty="0"/>
            <a:t>Separatistas</a:t>
          </a:r>
        </a:p>
      </dgm:t>
    </dgm:pt>
    <dgm:pt modelId="{055CE240-D132-4582-8900-C66220C65753}" type="parTrans" cxnId="{29626F60-F59B-41FA-A480-B302589456FA}">
      <dgm:prSet/>
      <dgm:spPr/>
      <dgm:t>
        <a:bodyPr/>
        <a:lstStyle/>
        <a:p>
          <a:endParaRPr lang="es-ES"/>
        </a:p>
      </dgm:t>
    </dgm:pt>
    <dgm:pt modelId="{C308EA13-5A09-4BF6-B930-59507F8CC9AC}" type="sibTrans" cxnId="{29626F60-F59B-41FA-A480-B302589456FA}">
      <dgm:prSet/>
      <dgm:spPr/>
      <dgm:t>
        <a:bodyPr/>
        <a:lstStyle/>
        <a:p>
          <a:endParaRPr lang="es-ES"/>
        </a:p>
      </dgm:t>
    </dgm:pt>
    <dgm:pt modelId="{DE27E8BB-D43E-43C4-975E-500412A3E73C}">
      <dgm:prSet phldrT="[Texto]" custT="1"/>
      <dgm:spPr/>
      <dgm:t>
        <a:bodyPr/>
        <a:lstStyle/>
        <a:p>
          <a:r>
            <a:rPr lang="es-ES" sz="1400" dirty="0" err="1"/>
            <a:t>Irredentistas</a:t>
          </a:r>
          <a:endParaRPr lang="es-ES" sz="1400" dirty="0"/>
        </a:p>
      </dgm:t>
    </dgm:pt>
    <dgm:pt modelId="{3156734D-DF9D-444F-A8CD-F1515138C613}" type="parTrans" cxnId="{D2432055-0BF1-42A4-A209-DD4AD57AD6F3}">
      <dgm:prSet/>
      <dgm:spPr/>
      <dgm:t>
        <a:bodyPr/>
        <a:lstStyle/>
        <a:p>
          <a:endParaRPr lang="es-ES"/>
        </a:p>
      </dgm:t>
    </dgm:pt>
    <dgm:pt modelId="{EBAF8B91-56A7-479E-9238-A267B893D1AF}" type="sibTrans" cxnId="{D2432055-0BF1-42A4-A209-DD4AD57AD6F3}">
      <dgm:prSet/>
      <dgm:spPr/>
      <dgm:t>
        <a:bodyPr/>
        <a:lstStyle/>
        <a:p>
          <a:endParaRPr lang="es-ES"/>
        </a:p>
      </dgm:t>
    </dgm:pt>
    <dgm:pt modelId="{5ABF3BF2-AC5B-4BB4-B563-A1907F8072A7}">
      <dgm:prSet phldrT="[Texto]" custT="1"/>
      <dgm:spPr/>
      <dgm:t>
        <a:bodyPr/>
        <a:lstStyle/>
        <a:p>
          <a:r>
            <a:rPr lang="es-ES" sz="1400" dirty="0"/>
            <a:t>Imperialismo</a:t>
          </a:r>
        </a:p>
      </dgm:t>
    </dgm:pt>
    <dgm:pt modelId="{92A9C40A-287A-49A8-9143-2D99789747B1}" type="parTrans" cxnId="{FFD36ABB-A12A-40F9-89EA-577F62E330CD}">
      <dgm:prSet/>
      <dgm:spPr/>
      <dgm:t>
        <a:bodyPr/>
        <a:lstStyle/>
        <a:p>
          <a:endParaRPr lang="es-ES"/>
        </a:p>
      </dgm:t>
    </dgm:pt>
    <dgm:pt modelId="{8E1CACCB-36EB-4DA8-9A88-86823322A788}" type="sibTrans" cxnId="{FFD36ABB-A12A-40F9-89EA-577F62E330CD}">
      <dgm:prSet/>
      <dgm:spPr/>
      <dgm:t>
        <a:bodyPr/>
        <a:lstStyle/>
        <a:p>
          <a:endParaRPr lang="es-ES"/>
        </a:p>
      </dgm:t>
    </dgm:pt>
    <dgm:pt modelId="{FA25820A-973B-46DF-801D-425F7A7C116F}">
      <dgm:prSet phldrT="[Texto]" custT="1"/>
      <dgm:spPr/>
      <dgm:t>
        <a:bodyPr/>
        <a:lstStyle/>
        <a:p>
          <a:r>
            <a:rPr lang="es-ES" sz="1400" dirty="0"/>
            <a:t>Étnicos</a:t>
          </a:r>
        </a:p>
      </dgm:t>
    </dgm:pt>
    <dgm:pt modelId="{FAFE3CEA-DF63-4554-B093-B198F4820B1B}" type="parTrans" cxnId="{0BF6A377-AEF4-4DAE-9C66-2082E0A4E923}">
      <dgm:prSet/>
      <dgm:spPr/>
      <dgm:t>
        <a:bodyPr/>
        <a:lstStyle/>
        <a:p>
          <a:endParaRPr lang="es-ES"/>
        </a:p>
      </dgm:t>
    </dgm:pt>
    <dgm:pt modelId="{EB350141-EDD3-4184-B879-CD98B67CB657}" type="sibTrans" cxnId="{0BF6A377-AEF4-4DAE-9C66-2082E0A4E923}">
      <dgm:prSet/>
      <dgm:spPr/>
      <dgm:t>
        <a:bodyPr/>
        <a:lstStyle/>
        <a:p>
          <a:endParaRPr lang="es-ES"/>
        </a:p>
      </dgm:t>
    </dgm:pt>
    <dgm:pt modelId="{40D95273-E5C9-48A1-89F9-617419594E96}">
      <dgm:prSet phldrT="[Texto]" custT="1"/>
      <dgm:spPr/>
      <dgm:t>
        <a:bodyPr/>
        <a:lstStyle/>
        <a:p>
          <a:r>
            <a:rPr lang="es-ES" sz="1400" dirty="0"/>
            <a:t>Religiosos</a:t>
          </a:r>
        </a:p>
      </dgm:t>
    </dgm:pt>
    <dgm:pt modelId="{37C80E1E-3465-4520-9ADD-40B5B4C640BD}" type="parTrans" cxnId="{71AA010D-6CEB-46A3-B572-F8E2D15888A0}">
      <dgm:prSet/>
      <dgm:spPr/>
      <dgm:t>
        <a:bodyPr/>
        <a:lstStyle/>
        <a:p>
          <a:endParaRPr lang="es-ES"/>
        </a:p>
      </dgm:t>
    </dgm:pt>
    <dgm:pt modelId="{7F1294E6-F12D-4590-A535-98ECDA97A413}" type="sibTrans" cxnId="{71AA010D-6CEB-46A3-B572-F8E2D15888A0}">
      <dgm:prSet/>
      <dgm:spPr/>
      <dgm:t>
        <a:bodyPr/>
        <a:lstStyle/>
        <a:p>
          <a:r>
            <a:rPr lang="es-ES" dirty="0"/>
            <a:t>D</a:t>
          </a:r>
        </a:p>
      </dgm:t>
    </dgm:pt>
    <dgm:pt modelId="{E25339BC-22E9-42DD-A475-DCD628034703}">
      <dgm:prSet phldrT="[Texto]" custT="1"/>
      <dgm:spPr/>
      <dgm:t>
        <a:bodyPr/>
        <a:lstStyle/>
        <a:p>
          <a:r>
            <a:rPr lang="es-ES" sz="1400" dirty="0"/>
            <a:t>Tribales</a:t>
          </a:r>
        </a:p>
      </dgm:t>
    </dgm:pt>
    <dgm:pt modelId="{03F4E12D-B2C8-4A38-8529-40EEC4CCF394}" type="parTrans" cxnId="{3E952D3B-B8C2-41D2-9C8E-376E6764EAAD}">
      <dgm:prSet/>
      <dgm:spPr/>
      <dgm:t>
        <a:bodyPr/>
        <a:lstStyle/>
        <a:p>
          <a:endParaRPr lang="es-ES"/>
        </a:p>
      </dgm:t>
    </dgm:pt>
    <dgm:pt modelId="{C6D2712B-543C-4905-8582-5D63DB1FCBB3}" type="sibTrans" cxnId="{3E952D3B-B8C2-41D2-9C8E-376E6764EAAD}">
      <dgm:prSet/>
      <dgm:spPr/>
      <dgm:t>
        <a:bodyPr/>
        <a:lstStyle/>
        <a:p>
          <a:endParaRPr lang="es-ES"/>
        </a:p>
      </dgm:t>
    </dgm:pt>
    <dgm:pt modelId="{DF257D9C-27FD-4134-A467-916F07917760}">
      <dgm:prSet phldrT="[Texto]" custT="1"/>
      <dgm:spPr/>
      <dgm:t>
        <a:bodyPr/>
        <a:lstStyle/>
        <a:p>
          <a:r>
            <a:rPr lang="es-ES" sz="1200" dirty="0"/>
            <a:t>Fundamentalismo</a:t>
          </a:r>
        </a:p>
      </dgm:t>
    </dgm:pt>
    <dgm:pt modelId="{1FF6ED22-9F5C-4191-83D5-13D009589B3C}" type="parTrans" cxnId="{F7F119CC-9162-49BC-A7B4-C379C7A1DD52}">
      <dgm:prSet/>
      <dgm:spPr/>
      <dgm:t>
        <a:bodyPr/>
        <a:lstStyle/>
        <a:p>
          <a:endParaRPr lang="es-ES"/>
        </a:p>
      </dgm:t>
    </dgm:pt>
    <dgm:pt modelId="{0D6CC506-E06A-4D6B-B2BE-2A9C92E34CEF}" type="sibTrans" cxnId="{F7F119CC-9162-49BC-A7B4-C379C7A1DD52}">
      <dgm:prSet/>
      <dgm:spPr/>
      <dgm:t>
        <a:bodyPr/>
        <a:lstStyle/>
        <a:p>
          <a:endParaRPr lang="es-ES"/>
        </a:p>
      </dgm:t>
    </dgm:pt>
    <dgm:pt modelId="{1281053B-4F85-4162-875C-779F799140F6}">
      <dgm:prSet phldrT="[Texto]" custT="1"/>
      <dgm:spPr/>
      <dgm:t>
        <a:bodyPr/>
        <a:lstStyle/>
        <a:p>
          <a:r>
            <a:rPr lang="es-ES" sz="1400" dirty="0"/>
            <a:t>Revolución</a:t>
          </a:r>
        </a:p>
      </dgm:t>
    </dgm:pt>
    <dgm:pt modelId="{507533C0-0E6B-4394-BEFF-B409FA7F1763}" type="parTrans" cxnId="{B87F06E4-BF46-432E-9B89-1A0E9DAA0559}">
      <dgm:prSet/>
      <dgm:spPr/>
      <dgm:t>
        <a:bodyPr/>
        <a:lstStyle/>
        <a:p>
          <a:endParaRPr lang="es-ES"/>
        </a:p>
      </dgm:t>
    </dgm:pt>
    <dgm:pt modelId="{BE78AC1E-3162-4EE0-98E1-96ED05E9B771}" type="sibTrans" cxnId="{B87F06E4-BF46-432E-9B89-1A0E9DAA0559}">
      <dgm:prSet/>
      <dgm:spPr/>
      <dgm:t>
        <a:bodyPr/>
        <a:lstStyle/>
        <a:p>
          <a:endParaRPr lang="es-ES"/>
        </a:p>
      </dgm:t>
    </dgm:pt>
    <dgm:pt modelId="{95202806-8FCB-4666-80D4-7C126D626A93}">
      <dgm:prSet phldrT="[Texto]" custT="1"/>
      <dgm:spPr/>
      <dgm:t>
        <a:bodyPr/>
        <a:lstStyle/>
        <a:p>
          <a:r>
            <a:rPr lang="es-ES" sz="1800" dirty="0"/>
            <a:t>?</a:t>
          </a:r>
        </a:p>
      </dgm:t>
    </dgm:pt>
    <dgm:pt modelId="{C779B2FA-C3AB-4F94-AFC0-F1FEA2CAB17E}" type="parTrans" cxnId="{88838C02-4553-4491-A63F-ED03AD64CBA8}">
      <dgm:prSet/>
      <dgm:spPr/>
      <dgm:t>
        <a:bodyPr/>
        <a:lstStyle/>
        <a:p>
          <a:endParaRPr lang="es-ES"/>
        </a:p>
      </dgm:t>
    </dgm:pt>
    <dgm:pt modelId="{166779A0-22D8-4B9E-84BC-94E29C177ED9}" type="sibTrans" cxnId="{88838C02-4553-4491-A63F-ED03AD64CBA8}">
      <dgm:prSet/>
      <dgm:spPr/>
      <dgm:t>
        <a:bodyPr/>
        <a:lstStyle/>
        <a:p>
          <a:endParaRPr lang="es-ES"/>
        </a:p>
      </dgm:t>
    </dgm:pt>
    <dgm:pt modelId="{3296E73F-7477-4B74-9114-86EBDB51728B}" type="pres">
      <dgm:prSet presAssocID="{61BDC107-A870-4586-A081-CCEBD44AF2AD}" presName="Name0" presStyleCnt="0">
        <dgm:presLayoutVars>
          <dgm:dir/>
          <dgm:resizeHandles val="exact"/>
        </dgm:presLayoutVars>
      </dgm:prSet>
      <dgm:spPr/>
    </dgm:pt>
    <dgm:pt modelId="{E8563568-BD74-4517-9B8E-8AA475F9BCB0}" type="pres">
      <dgm:prSet presAssocID="{C3AAF614-D2B1-4B5A-8151-C1623B5444C5}" presName="node" presStyleLbl="node1" presStyleIdx="0" presStyleCnt="11" custScaleY="169244" custRadScaleRad="93950" custRadScaleInc="7182">
        <dgm:presLayoutVars>
          <dgm:bulletEnabled val="1"/>
        </dgm:presLayoutVars>
      </dgm:prSet>
      <dgm:spPr/>
    </dgm:pt>
    <dgm:pt modelId="{93588C64-0B1F-428B-9937-0AB5BDFD7178}" type="pres">
      <dgm:prSet presAssocID="{5F5AB91A-850D-4ACA-A6B4-9D75AE8E99F7}" presName="sibTrans" presStyleLbl="sibTrans2D1" presStyleIdx="0" presStyleCnt="11"/>
      <dgm:spPr/>
    </dgm:pt>
    <dgm:pt modelId="{848F31B5-5FD2-4466-A61B-FA4F698C65E3}" type="pres">
      <dgm:prSet presAssocID="{5F5AB91A-850D-4ACA-A6B4-9D75AE8E99F7}" presName="connectorText" presStyleLbl="sibTrans2D1" presStyleIdx="0" presStyleCnt="11"/>
      <dgm:spPr/>
    </dgm:pt>
    <dgm:pt modelId="{1DFD6D23-9B24-4269-B2DD-8C4B2E1010A2}" type="pres">
      <dgm:prSet presAssocID="{D4EAF12A-9016-42CE-A50B-A3A53AFD39C0}" presName="node" presStyleLbl="node1" presStyleIdx="1" presStyleCnt="11" custScaleY="183959" custRadScaleRad="98076" custRadScaleInc="16952">
        <dgm:presLayoutVars>
          <dgm:bulletEnabled val="1"/>
        </dgm:presLayoutVars>
      </dgm:prSet>
      <dgm:spPr/>
    </dgm:pt>
    <dgm:pt modelId="{AA3FB127-51D3-46FE-B5ED-A16482E598A5}" type="pres">
      <dgm:prSet presAssocID="{AC1255FD-1BAA-491A-9E72-69378A793B37}" presName="sibTrans" presStyleLbl="sibTrans2D1" presStyleIdx="1" presStyleCnt="11"/>
      <dgm:spPr/>
    </dgm:pt>
    <dgm:pt modelId="{A660D7C4-A937-46C6-9D79-1F2A08C891BF}" type="pres">
      <dgm:prSet presAssocID="{AC1255FD-1BAA-491A-9E72-69378A793B37}" presName="connectorText" presStyleLbl="sibTrans2D1" presStyleIdx="1" presStyleCnt="11"/>
      <dgm:spPr/>
    </dgm:pt>
    <dgm:pt modelId="{A047A729-BA79-4168-8DBE-B4AE014500C3}" type="pres">
      <dgm:prSet presAssocID="{0919380A-0DD0-480C-89F4-0B71E0ED8229}" presName="node" presStyleLbl="node1" presStyleIdx="2" presStyleCnt="11" custScaleX="123248" custScaleY="169673">
        <dgm:presLayoutVars>
          <dgm:bulletEnabled val="1"/>
        </dgm:presLayoutVars>
      </dgm:prSet>
      <dgm:spPr/>
    </dgm:pt>
    <dgm:pt modelId="{D75F53C5-DFFB-48F7-A3B6-35DDFD0763C0}" type="pres">
      <dgm:prSet presAssocID="{C308EA13-5A09-4BF6-B930-59507F8CC9AC}" presName="sibTrans" presStyleLbl="sibTrans2D1" presStyleIdx="2" presStyleCnt="11"/>
      <dgm:spPr/>
    </dgm:pt>
    <dgm:pt modelId="{57CEC039-F5CD-4EA6-82C7-3CD3E9FF1AF3}" type="pres">
      <dgm:prSet presAssocID="{C308EA13-5A09-4BF6-B930-59507F8CC9AC}" presName="connectorText" presStyleLbl="sibTrans2D1" presStyleIdx="2" presStyleCnt="11"/>
      <dgm:spPr/>
    </dgm:pt>
    <dgm:pt modelId="{FDC55AD0-AD8E-4D6B-A269-6CACECC11CDB}" type="pres">
      <dgm:prSet presAssocID="{DE27E8BB-D43E-43C4-975E-500412A3E73C}" presName="node" presStyleLbl="node1" presStyleIdx="3" presStyleCnt="11" custScaleX="145897" custScaleY="191475" custRadScaleRad="106488" custRadScaleInc="-52073">
        <dgm:presLayoutVars>
          <dgm:bulletEnabled val="1"/>
        </dgm:presLayoutVars>
      </dgm:prSet>
      <dgm:spPr/>
    </dgm:pt>
    <dgm:pt modelId="{C64126ED-3587-44EF-9B82-020F5C49A688}" type="pres">
      <dgm:prSet presAssocID="{EBAF8B91-56A7-479E-9238-A267B893D1AF}" presName="sibTrans" presStyleLbl="sibTrans2D1" presStyleIdx="3" presStyleCnt="11"/>
      <dgm:spPr/>
    </dgm:pt>
    <dgm:pt modelId="{B17A9012-5CB6-4174-BBA1-BDC9C5E91DAF}" type="pres">
      <dgm:prSet presAssocID="{EBAF8B91-56A7-479E-9238-A267B893D1AF}" presName="connectorText" presStyleLbl="sibTrans2D1" presStyleIdx="3" presStyleCnt="11"/>
      <dgm:spPr/>
    </dgm:pt>
    <dgm:pt modelId="{C9C22E3D-35B5-452F-9F2B-9C25C38495D5}" type="pres">
      <dgm:prSet presAssocID="{FA25820A-973B-46DF-801D-425F7A7C116F}" presName="node" presStyleLbl="node1" presStyleIdx="4" presStyleCnt="11" custScaleX="143302" custScaleY="202572" custRadScaleRad="96503" custRadScaleInc="-83054">
        <dgm:presLayoutVars>
          <dgm:bulletEnabled val="1"/>
        </dgm:presLayoutVars>
      </dgm:prSet>
      <dgm:spPr/>
    </dgm:pt>
    <dgm:pt modelId="{D5D06820-BF0B-4830-84A9-B6E80DB8484C}" type="pres">
      <dgm:prSet presAssocID="{EB350141-EDD3-4184-B879-CD98B67CB657}" presName="sibTrans" presStyleLbl="sibTrans2D1" presStyleIdx="4" presStyleCnt="11"/>
      <dgm:spPr/>
    </dgm:pt>
    <dgm:pt modelId="{22B6C7EE-71D4-440F-B103-FB5FD4D4E9EC}" type="pres">
      <dgm:prSet presAssocID="{EB350141-EDD3-4184-B879-CD98B67CB657}" presName="connectorText" presStyleLbl="sibTrans2D1" presStyleIdx="4" presStyleCnt="11"/>
      <dgm:spPr/>
    </dgm:pt>
    <dgm:pt modelId="{5DF8611F-8EB5-46D7-B365-8CAE045AF8D1}" type="pres">
      <dgm:prSet presAssocID="{40D95273-E5C9-48A1-89F9-617419594E96}" presName="node" presStyleLbl="node1" presStyleIdx="5" presStyleCnt="11" custScaleX="123637" custScaleY="150219" custRadScaleRad="89200" custRadScaleInc="-43585">
        <dgm:presLayoutVars>
          <dgm:bulletEnabled val="1"/>
        </dgm:presLayoutVars>
      </dgm:prSet>
      <dgm:spPr/>
    </dgm:pt>
    <dgm:pt modelId="{5AA21C6A-D985-4822-AC6D-EE452BB933BF}" type="pres">
      <dgm:prSet presAssocID="{7F1294E6-F12D-4590-A535-98ECDA97A413}" presName="sibTrans" presStyleLbl="sibTrans2D1" presStyleIdx="5" presStyleCnt="11"/>
      <dgm:spPr/>
    </dgm:pt>
    <dgm:pt modelId="{52B4587A-1B0D-4CD2-8A54-9F75882AA57D}" type="pres">
      <dgm:prSet presAssocID="{7F1294E6-F12D-4590-A535-98ECDA97A413}" presName="connectorText" presStyleLbl="sibTrans2D1" presStyleIdx="5" presStyleCnt="11"/>
      <dgm:spPr/>
    </dgm:pt>
    <dgm:pt modelId="{9AC162F0-E4A8-4CFD-880A-D51479D22061}" type="pres">
      <dgm:prSet presAssocID="{E25339BC-22E9-42DD-A475-DCD628034703}" presName="node" presStyleLbl="node1" presStyleIdx="6" presStyleCnt="11" custScaleX="120985" custScaleY="150941" custRadScaleRad="85335" custRadScaleInc="210">
        <dgm:presLayoutVars>
          <dgm:bulletEnabled val="1"/>
        </dgm:presLayoutVars>
      </dgm:prSet>
      <dgm:spPr/>
    </dgm:pt>
    <dgm:pt modelId="{53FDABBA-32F5-4ED8-A599-4BD941BEBE03}" type="pres">
      <dgm:prSet presAssocID="{C6D2712B-543C-4905-8582-5D63DB1FCBB3}" presName="sibTrans" presStyleLbl="sibTrans2D1" presStyleIdx="6" presStyleCnt="11"/>
      <dgm:spPr/>
    </dgm:pt>
    <dgm:pt modelId="{947D7460-E2CB-4300-BC9C-05ED93BF5BE9}" type="pres">
      <dgm:prSet presAssocID="{C6D2712B-543C-4905-8582-5D63DB1FCBB3}" presName="connectorText" presStyleLbl="sibTrans2D1" presStyleIdx="6" presStyleCnt="11"/>
      <dgm:spPr/>
    </dgm:pt>
    <dgm:pt modelId="{A28D9DD1-4A93-4CD8-9FF5-6DFCA74682F2}" type="pres">
      <dgm:prSet presAssocID="{1281053B-4F85-4162-875C-779F799140F6}" presName="node" presStyleLbl="node1" presStyleIdx="7" presStyleCnt="11" custScaleX="130627" custScaleY="217618" custRadScaleRad="95034" custRadScaleInc="49749">
        <dgm:presLayoutVars>
          <dgm:bulletEnabled val="1"/>
        </dgm:presLayoutVars>
      </dgm:prSet>
      <dgm:spPr/>
    </dgm:pt>
    <dgm:pt modelId="{502A8812-E941-4E57-BED0-398BD7B2200A}" type="pres">
      <dgm:prSet presAssocID="{BE78AC1E-3162-4EE0-98E1-96ED05E9B771}" presName="sibTrans" presStyleLbl="sibTrans2D1" presStyleIdx="7" presStyleCnt="11"/>
      <dgm:spPr/>
    </dgm:pt>
    <dgm:pt modelId="{0C478168-2EAE-4B33-8B36-D95A9E36B3DC}" type="pres">
      <dgm:prSet presAssocID="{BE78AC1E-3162-4EE0-98E1-96ED05E9B771}" presName="connectorText" presStyleLbl="sibTrans2D1" presStyleIdx="7" presStyleCnt="11"/>
      <dgm:spPr/>
    </dgm:pt>
    <dgm:pt modelId="{75A71DA6-8AB4-43D0-826B-F30E107F7205}" type="pres">
      <dgm:prSet presAssocID="{95202806-8FCB-4666-80D4-7C126D626A93}" presName="node" presStyleLbl="node1" presStyleIdx="8" presStyleCnt="11" custScaleX="137770" custScaleY="169066" custRadScaleRad="104453" custRadScaleInc="52114">
        <dgm:presLayoutVars>
          <dgm:bulletEnabled val="1"/>
        </dgm:presLayoutVars>
      </dgm:prSet>
      <dgm:spPr/>
    </dgm:pt>
    <dgm:pt modelId="{5EE1985A-0668-4F58-9A39-63C0B6CB54EF}" type="pres">
      <dgm:prSet presAssocID="{166779A0-22D8-4B9E-84BC-94E29C177ED9}" presName="sibTrans" presStyleLbl="sibTrans2D1" presStyleIdx="8" presStyleCnt="11"/>
      <dgm:spPr/>
    </dgm:pt>
    <dgm:pt modelId="{13AE202C-E73F-4268-81EB-2501268C7300}" type="pres">
      <dgm:prSet presAssocID="{166779A0-22D8-4B9E-84BC-94E29C177ED9}" presName="connectorText" presStyleLbl="sibTrans2D1" presStyleIdx="8" presStyleCnt="11"/>
      <dgm:spPr/>
    </dgm:pt>
    <dgm:pt modelId="{BA5BCF57-2ACC-42E7-8191-6ABD6D33BD88}" type="pres">
      <dgm:prSet presAssocID="{5ABF3BF2-AC5B-4BB4-B563-A1907F8072A7}" presName="node" presStyleLbl="node1" presStyleIdx="9" presStyleCnt="11" custScaleX="125190" custScaleY="165833" custRadScaleRad="107685" custRadScaleInc="-5954">
        <dgm:presLayoutVars>
          <dgm:bulletEnabled val="1"/>
        </dgm:presLayoutVars>
      </dgm:prSet>
      <dgm:spPr/>
    </dgm:pt>
    <dgm:pt modelId="{72A3D6EE-B4D8-4FB9-B883-13C4D7A3DFC2}" type="pres">
      <dgm:prSet presAssocID="{8E1CACCB-36EB-4DA8-9A88-86823322A788}" presName="sibTrans" presStyleLbl="sibTrans2D1" presStyleIdx="9" presStyleCnt="11"/>
      <dgm:spPr/>
    </dgm:pt>
    <dgm:pt modelId="{2CE14DBF-BB4A-4D11-A768-C2DC2513E420}" type="pres">
      <dgm:prSet presAssocID="{8E1CACCB-36EB-4DA8-9A88-86823322A788}" presName="connectorText" presStyleLbl="sibTrans2D1" presStyleIdx="9" presStyleCnt="11"/>
      <dgm:spPr/>
    </dgm:pt>
    <dgm:pt modelId="{FC475A5F-493A-4445-8A5E-B9CCABA9E148}" type="pres">
      <dgm:prSet presAssocID="{DF257D9C-27FD-4134-A467-916F07917760}" presName="node" presStyleLbl="node1" presStyleIdx="10" presStyleCnt="11" custScaleX="160647" custScaleY="173351" custRadScaleRad="97977" custRadScaleInc="1131">
        <dgm:presLayoutVars>
          <dgm:bulletEnabled val="1"/>
        </dgm:presLayoutVars>
      </dgm:prSet>
      <dgm:spPr/>
    </dgm:pt>
    <dgm:pt modelId="{9E62370F-F097-485D-A3B7-850092A8FCA8}" type="pres">
      <dgm:prSet presAssocID="{0D6CC506-E06A-4D6B-B2BE-2A9C92E34CEF}" presName="sibTrans" presStyleLbl="sibTrans2D1" presStyleIdx="10" presStyleCnt="11"/>
      <dgm:spPr/>
    </dgm:pt>
    <dgm:pt modelId="{38983E0C-2163-427A-B551-3DFE60D97F73}" type="pres">
      <dgm:prSet presAssocID="{0D6CC506-E06A-4D6B-B2BE-2A9C92E34CEF}" presName="connectorText" presStyleLbl="sibTrans2D1" presStyleIdx="10" presStyleCnt="11"/>
      <dgm:spPr/>
    </dgm:pt>
  </dgm:ptLst>
  <dgm:cxnLst>
    <dgm:cxn modelId="{88838C02-4553-4491-A63F-ED03AD64CBA8}" srcId="{61BDC107-A870-4586-A081-CCEBD44AF2AD}" destId="{95202806-8FCB-4666-80D4-7C126D626A93}" srcOrd="8" destOrd="0" parTransId="{C779B2FA-C3AB-4F94-AFC0-F1FEA2CAB17E}" sibTransId="{166779A0-22D8-4B9E-84BC-94E29C177ED9}"/>
    <dgm:cxn modelId="{EA891104-EE77-4CCD-B3A1-5090BBD45EC0}" type="presOf" srcId="{AC1255FD-1BAA-491A-9E72-69378A793B37}" destId="{A660D7C4-A937-46C6-9D79-1F2A08C891BF}" srcOrd="1" destOrd="0" presId="urn:microsoft.com/office/officeart/2005/8/layout/cycle7"/>
    <dgm:cxn modelId="{95E9D305-58BB-4274-A395-3D94A14D2CD4}" type="presOf" srcId="{0919380A-0DD0-480C-89F4-0B71E0ED8229}" destId="{A047A729-BA79-4168-8DBE-B4AE014500C3}" srcOrd="0" destOrd="0" presId="urn:microsoft.com/office/officeart/2005/8/layout/cycle7"/>
    <dgm:cxn modelId="{71AA010D-6CEB-46A3-B572-F8E2D15888A0}" srcId="{61BDC107-A870-4586-A081-CCEBD44AF2AD}" destId="{40D95273-E5C9-48A1-89F9-617419594E96}" srcOrd="5" destOrd="0" parTransId="{37C80E1E-3465-4520-9ADD-40B5B4C640BD}" sibTransId="{7F1294E6-F12D-4590-A535-98ECDA97A413}"/>
    <dgm:cxn modelId="{E188271C-D22C-4609-800C-59A0DCF0A171}" type="presOf" srcId="{C308EA13-5A09-4BF6-B930-59507F8CC9AC}" destId="{D75F53C5-DFFB-48F7-A3B6-35DDFD0763C0}" srcOrd="0" destOrd="0" presId="urn:microsoft.com/office/officeart/2005/8/layout/cycle7"/>
    <dgm:cxn modelId="{4F2D9D1D-8270-4E9D-88EB-CDE4128CD90A}" type="presOf" srcId="{EBAF8B91-56A7-479E-9238-A267B893D1AF}" destId="{C64126ED-3587-44EF-9B82-020F5C49A688}" srcOrd="0" destOrd="0" presId="urn:microsoft.com/office/officeart/2005/8/layout/cycle7"/>
    <dgm:cxn modelId="{9D53AD23-7C4D-42F7-87BA-D0D08FADA760}" type="presOf" srcId="{7F1294E6-F12D-4590-A535-98ECDA97A413}" destId="{5AA21C6A-D985-4822-AC6D-EE452BB933BF}" srcOrd="0" destOrd="0" presId="urn:microsoft.com/office/officeart/2005/8/layout/cycle7"/>
    <dgm:cxn modelId="{4E741033-50C3-4C43-98A4-7EBC915AE80D}" type="presOf" srcId="{5F5AB91A-850D-4ACA-A6B4-9D75AE8E99F7}" destId="{848F31B5-5FD2-4466-A61B-FA4F698C65E3}" srcOrd="1" destOrd="0" presId="urn:microsoft.com/office/officeart/2005/8/layout/cycle7"/>
    <dgm:cxn modelId="{3E952D3B-B8C2-41D2-9C8E-376E6764EAAD}" srcId="{61BDC107-A870-4586-A081-CCEBD44AF2AD}" destId="{E25339BC-22E9-42DD-A475-DCD628034703}" srcOrd="6" destOrd="0" parTransId="{03F4E12D-B2C8-4A38-8529-40EEC4CCF394}" sibTransId="{C6D2712B-543C-4905-8582-5D63DB1FCBB3}"/>
    <dgm:cxn modelId="{CD54D03F-0532-4719-82A1-E5866CD5FD9A}" type="presOf" srcId="{0D6CC506-E06A-4D6B-B2BE-2A9C92E34CEF}" destId="{9E62370F-F097-485D-A3B7-850092A8FCA8}" srcOrd="0" destOrd="0" presId="urn:microsoft.com/office/officeart/2005/8/layout/cycle7"/>
    <dgm:cxn modelId="{29626F60-F59B-41FA-A480-B302589456FA}" srcId="{61BDC107-A870-4586-A081-CCEBD44AF2AD}" destId="{0919380A-0DD0-480C-89F4-0B71E0ED8229}" srcOrd="2" destOrd="0" parTransId="{055CE240-D132-4582-8900-C66220C65753}" sibTransId="{C308EA13-5A09-4BF6-B930-59507F8CC9AC}"/>
    <dgm:cxn modelId="{1882A362-F7ED-48B8-A622-34C2C8C8345E}" type="presOf" srcId="{166779A0-22D8-4B9E-84BC-94E29C177ED9}" destId="{13AE202C-E73F-4268-81EB-2501268C7300}" srcOrd="1" destOrd="0" presId="urn:microsoft.com/office/officeart/2005/8/layout/cycle7"/>
    <dgm:cxn modelId="{15E2C552-3DE5-498E-BCB2-D7071729FCB8}" type="presOf" srcId="{C308EA13-5A09-4BF6-B930-59507F8CC9AC}" destId="{57CEC039-F5CD-4EA6-82C7-3CD3E9FF1AF3}" srcOrd="1" destOrd="0" presId="urn:microsoft.com/office/officeart/2005/8/layout/cycle7"/>
    <dgm:cxn modelId="{6585DB74-D166-4392-819B-0A47AF96C6CC}" type="presOf" srcId="{DF257D9C-27FD-4134-A467-916F07917760}" destId="{FC475A5F-493A-4445-8A5E-B9CCABA9E148}" srcOrd="0" destOrd="0" presId="urn:microsoft.com/office/officeart/2005/8/layout/cycle7"/>
    <dgm:cxn modelId="{D2432055-0BF1-42A4-A209-DD4AD57AD6F3}" srcId="{61BDC107-A870-4586-A081-CCEBD44AF2AD}" destId="{DE27E8BB-D43E-43C4-975E-500412A3E73C}" srcOrd="3" destOrd="0" parTransId="{3156734D-DF9D-444F-A8CD-F1515138C613}" sibTransId="{EBAF8B91-56A7-479E-9238-A267B893D1AF}"/>
    <dgm:cxn modelId="{B2D36577-91F1-4187-9DDC-A6050B090826}" type="presOf" srcId="{5ABF3BF2-AC5B-4BB4-B563-A1907F8072A7}" destId="{BA5BCF57-2ACC-42E7-8191-6ABD6D33BD88}" srcOrd="0" destOrd="0" presId="urn:microsoft.com/office/officeart/2005/8/layout/cycle7"/>
    <dgm:cxn modelId="{0BF6A377-AEF4-4DAE-9C66-2082E0A4E923}" srcId="{61BDC107-A870-4586-A081-CCEBD44AF2AD}" destId="{FA25820A-973B-46DF-801D-425F7A7C116F}" srcOrd="4" destOrd="0" parTransId="{FAFE3CEA-DF63-4554-B093-B198F4820B1B}" sibTransId="{EB350141-EDD3-4184-B879-CD98B67CB657}"/>
    <dgm:cxn modelId="{C3D2AD78-6C63-496C-AD01-6F981D567BC8}" type="presOf" srcId="{40D95273-E5C9-48A1-89F9-617419594E96}" destId="{5DF8611F-8EB5-46D7-B365-8CAE045AF8D1}" srcOrd="0" destOrd="0" presId="urn:microsoft.com/office/officeart/2005/8/layout/cycle7"/>
    <dgm:cxn modelId="{1F87797B-C188-4797-9B92-6230B7A58207}" type="presOf" srcId="{AC1255FD-1BAA-491A-9E72-69378A793B37}" destId="{AA3FB127-51D3-46FE-B5ED-A16482E598A5}" srcOrd="0" destOrd="0" presId="urn:microsoft.com/office/officeart/2005/8/layout/cycle7"/>
    <dgm:cxn modelId="{38C7087C-1D99-4C81-9F2F-FA491EE880A6}" type="presOf" srcId="{E25339BC-22E9-42DD-A475-DCD628034703}" destId="{9AC162F0-E4A8-4CFD-880A-D51479D22061}" srcOrd="0" destOrd="0" presId="urn:microsoft.com/office/officeart/2005/8/layout/cycle7"/>
    <dgm:cxn modelId="{5450A081-8072-41FA-9095-FA52C13C06DB}" type="presOf" srcId="{8E1CACCB-36EB-4DA8-9A88-86823322A788}" destId="{72A3D6EE-B4D8-4FB9-B883-13C4D7A3DFC2}" srcOrd="0" destOrd="0" presId="urn:microsoft.com/office/officeart/2005/8/layout/cycle7"/>
    <dgm:cxn modelId="{1A1B3D84-A59F-40FA-B146-276945A6CE5E}" type="presOf" srcId="{0D6CC506-E06A-4D6B-B2BE-2A9C92E34CEF}" destId="{38983E0C-2163-427A-B551-3DFE60D97F73}" srcOrd="1" destOrd="0" presId="urn:microsoft.com/office/officeart/2005/8/layout/cycle7"/>
    <dgm:cxn modelId="{18345491-52F2-4513-B652-7B46322DA0E0}" type="presOf" srcId="{EB350141-EDD3-4184-B879-CD98B67CB657}" destId="{22B6C7EE-71D4-440F-B103-FB5FD4D4E9EC}" srcOrd="1" destOrd="0" presId="urn:microsoft.com/office/officeart/2005/8/layout/cycle7"/>
    <dgm:cxn modelId="{477D1493-D984-47F5-8DA8-2F98EB5A792E}" type="presOf" srcId="{C6D2712B-543C-4905-8582-5D63DB1FCBB3}" destId="{947D7460-E2CB-4300-BC9C-05ED93BF5BE9}" srcOrd="1" destOrd="0" presId="urn:microsoft.com/office/officeart/2005/8/layout/cycle7"/>
    <dgm:cxn modelId="{7E2DCC95-DF9F-4779-AB65-FF78BC05B105}" srcId="{61BDC107-A870-4586-A081-CCEBD44AF2AD}" destId="{C3AAF614-D2B1-4B5A-8151-C1623B5444C5}" srcOrd="0" destOrd="0" parTransId="{FD9DDFB8-58D7-474C-BE91-D4F301CC404F}" sibTransId="{5F5AB91A-850D-4ACA-A6B4-9D75AE8E99F7}"/>
    <dgm:cxn modelId="{C52BF49D-CC77-41E5-9A7A-E67F987CC6AC}" type="presOf" srcId="{7F1294E6-F12D-4590-A535-98ECDA97A413}" destId="{52B4587A-1B0D-4CD2-8A54-9F75882AA57D}" srcOrd="1" destOrd="0" presId="urn:microsoft.com/office/officeart/2005/8/layout/cycle7"/>
    <dgm:cxn modelId="{DE441AA2-32C6-4170-AA43-524E5AE00C28}" type="presOf" srcId="{8E1CACCB-36EB-4DA8-9A88-86823322A788}" destId="{2CE14DBF-BB4A-4D11-A768-C2DC2513E420}" srcOrd="1" destOrd="0" presId="urn:microsoft.com/office/officeart/2005/8/layout/cycle7"/>
    <dgm:cxn modelId="{CAC24EA6-3DFB-464B-9B3F-F8DC0A09D16D}" type="presOf" srcId="{C6D2712B-543C-4905-8582-5D63DB1FCBB3}" destId="{53FDABBA-32F5-4ED8-A599-4BD941BEBE03}" srcOrd="0" destOrd="0" presId="urn:microsoft.com/office/officeart/2005/8/layout/cycle7"/>
    <dgm:cxn modelId="{1061ADAA-5E9D-47D7-8A69-8825C90D486A}" type="presOf" srcId="{166779A0-22D8-4B9E-84BC-94E29C177ED9}" destId="{5EE1985A-0668-4F58-9A39-63C0B6CB54EF}" srcOrd="0" destOrd="0" presId="urn:microsoft.com/office/officeart/2005/8/layout/cycle7"/>
    <dgm:cxn modelId="{92F505AB-B38D-4B7D-B28A-0951B7D20593}" type="presOf" srcId="{61BDC107-A870-4586-A081-CCEBD44AF2AD}" destId="{3296E73F-7477-4B74-9114-86EBDB51728B}" srcOrd="0" destOrd="0" presId="urn:microsoft.com/office/officeart/2005/8/layout/cycle7"/>
    <dgm:cxn modelId="{E81E48AB-94A4-4B41-AB61-7458BF075F0A}" type="presOf" srcId="{C3AAF614-D2B1-4B5A-8151-C1623B5444C5}" destId="{E8563568-BD74-4517-9B8E-8AA475F9BCB0}" srcOrd="0" destOrd="0" presId="urn:microsoft.com/office/officeart/2005/8/layout/cycle7"/>
    <dgm:cxn modelId="{4795DFB2-BCC3-4AA5-9D98-7EB1D9B8EE09}" type="presOf" srcId="{BE78AC1E-3162-4EE0-98E1-96ED05E9B771}" destId="{0C478168-2EAE-4B33-8B36-D95A9E36B3DC}" srcOrd="1" destOrd="0" presId="urn:microsoft.com/office/officeart/2005/8/layout/cycle7"/>
    <dgm:cxn modelId="{FFD36ABB-A12A-40F9-89EA-577F62E330CD}" srcId="{61BDC107-A870-4586-A081-CCEBD44AF2AD}" destId="{5ABF3BF2-AC5B-4BB4-B563-A1907F8072A7}" srcOrd="9" destOrd="0" parTransId="{92A9C40A-287A-49A8-9143-2D99789747B1}" sibTransId="{8E1CACCB-36EB-4DA8-9A88-86823322A788}"/>
    <dgm:cxn modelId="{83C529BC-A8E9-40E1-A6EF-4FB223D67FBE}" type="presOf" srcId="{BE78AC1E-3162-4EE0-98E1-96ED05E9B771}" destId="{502A8812-E941-4E57-BED0-398BD7B2200A}" srcOrd="0" destOrd="0" presId="urn:microsoft.com/office/officeart/2005/8/layout/cycle7"/>
    <dgm:cxn modelId="{29D270BF-24F9-42B9-8383-BA3A867245E2}" type="presOf" srcId="{5F5AB91A-850D-4ACA-A6B4-9D75AE8E99F7}" destId="{93588C64-0B1F-428B-9937-0AB5BDFD7178}" srcOrd="0" destOrd="0" presId="urn:microsoft.com/office/officeart/2005/8/layout/cycle7"/>
    <dgm:cxn modelId="{F7F119CC-9162-49BC-A7B4-C379C7A1DD52}" srcId="{61BDC107-A870-4586-A081-CCEBD44AF2AD}" destId="{DF257D9C-27FD-4134-A467-916F07917760}" srcOrd="10" destOrd="0" parTransId="{1FF6ED22-9F5C-4191-83D5-13D009589B3C}" sibTransId="{0D6CC506-E06A-4D6B-B2BE-2A9C92E34CEF}"/>
    <dgm:cxn modelId="{A5D02ACF-8009-4667-B400-6B3233BC0AB5}" type="presOf" srcId="{95202806-8FCB-4666-80D4-7C126D626A93}" destId="{75A71DA6-8AB4-43D0-826B-F30E107F7205}" srcOrd="0" destOrd="0" presId="urn:microsoft.com/office/officeart/2005/8/layout/cycle7"/>
    <dgm:cxn modelId="{23EA1FD2-82DA-446B-BDDA-7DBFF9034839}" type="presOf" srcId="{DE27E8BB-D43E-43C4-975E-500412A3E73C}" destId="{FDC55AD0-AD8E-4D6B-A269-6CACECC11CDB}" srcOrd="0" destOrd="0" presId="urn:microsoft.com/office/officeart/2005/8/layout/cycle7"/>
    <dgm:cxn modelId="{973983D6-530E-495A-9347-87E00F2250A6}" type="presOf" srcId="{D4EAF12A-9016-42CE-A50B-A3A53AFD39C0}" destId="{1DFD6D23-9B24-4269-B2DD-8C4B2E1010A2}" srcOrd="0" destOrd="0" presId="urn:microsoft.com/office/officeart/2005/8/layout/cycle7"/>
    <dgm:cxn modelId="{F17C66DB-3954-4E6E-8071-473B3CAFEFB4}" type="presOf" srcId="{1281053B-4F85-4162-875C-779F799140F6}" destId="{A28D9DD1-4A93-4CD8-9FF5-6DFCA74682F2}" srcOrd="0" destOrd="0" presId="urn:microsoft.com/office/officeart/2005/8/layout/cycle7"/>
    <dgm:cxn modelId="{B87F06E4-BF46-432E-9B89-1A0E9DAA0559}" srcId="{61BDC107-A870-4586-A081-CCEBD44AF2AD}" destId="{1281053B-4F85-4162-875C-779F799140F6}" srcOrd="7" destOrd="0" parTransId="{507533C0-0E6B-4394-BEFF-B409FA7F1763}" sibTransId="{BE78AC1E-3162-4EE0-98E1-96ED05E9B771}"/>
    <dgm:cxn modelId="{212A18E7-8A87-434A-93BE-122280ECBEC1}" type="presOf" srcId="{EBAF8B91-56A7-479E-9238-A267B893D1AF}" destId="{B17A9012-5CB6-4174-BBA1-BDC9C5E91DAF}" srcOrd="1" destOrd="0" presId="urn:microsoft.com/office/officeart/2005/8/layout/cycle7"/>
    <dgm:cxn modelId="{D25D5BF0-7A05-43BC-AFD1-31D8F538BDEC}" type="presOf" srcId="{FA25820A-973B-46DF-801D-425F7A7C116F}" destId="{C9C22E3D-35B5-452F-9F2B-9C25C38495D5}" srcOrd="0" destOrd="0" presId="urn:microsoft.com/office/officeart/2005/8/layout/cycle7"/>
    <dgm:cxn modelId="{D9B2BCF1-469D-46FA-AC00-06B33CC9CC09}" type="presOf" srcId="{EB350141-EDD3-4184-B879-CD98B67CB657}" destId="{D5D06820-BF0B-4830-84A9-B6E80DB8484C}" srcOrd="0" destOrd="0" presId="urn:microsoft.com/office/officeart/2005/8/layout/cycle7"/>
    <dgm:cxn modelId="{67D174FD-BF62-4B7C-BA2E-C3409C201FAE}" srcId="{61BDC107-A870-4586-A081-CCEBD44AF2AD}" destId="{D4EAF12A-9016-42CE-A50B-A3A53AFD39C0}" srcOrd="1" destOrd="0" parTransId="{1F59A5DC-DD66-4F4C-9708-974FC45DC400}" sibTransId="{AC1255FD-1BAA-491A-9E72-69378A793B37}"/>
    <dgm:cxn modelId="{2847BD72-6BC3-4AC1-9137-597D57BE42A6}" type="presParOf" srcId="{3296E73F-7477-4B74-9114-86EBDB51728B}" destId="{E8563568-BD74-4517-9B8E-8AA475F9BCB0}" srcOrd="0" destOrd="0" presId="urn:microsoft.com/office/officeart/2005/8/layout/cycle7"/>
    <dgm:cxn modelId="{626289B6-0229-4494-90B7-EF0C6D9C0F29}" type="presParOf" srcId="{3296E73F-7477-4B74-9114-86EBDB51728B}" destId="{93588C64-0B1F-428B-9937-0AB5BDFD7178}" srcOrd="1" destOrd="0" presId="urn:microsoft.com/office/officeart/2005/8/layout/cycle7"/>
    <dgm:cxn modelId="{6ED02259-A5CC-41D9-B678-DCB0593B403C}" type="presParOf" srcId="{93588C64-0B1F-428B-9937-0AB5BDFD7178}" destId="{848F31B5-5FD2-4466-A61B-FA4F698C65E3}" srcOrd="0" destOrd="0" presId="urn:microsoft.com/office/officeart/2005/8/layout/cycle7"/>
    <dgm:cxn modelId="{DA329426-5CD7-4DBB-8258-2D5E4A40BB42}" type="presParOf" srcId="{3296E73F-7477-4B74-9114-86EBDB51728B}" destId="{1DFD6D23-9B24-4269-B2DD-8C4B2E1010A2}" srcOrd="2" destOrd="0" presId="urn:microsoft.com/office/officeart/2005/8/layout/cycle7"/>
    <dgm:cxn modelId="{5373910D-C4F9-47E7-AE5D-90C2A7195076}" type="presParOf" srcId="{3296E73F-7477-4B74-9114-86EBDB51728B}" destId="{AA3FB127-51D3-46FE-B5ED-A16482E598A5}" srcOrd="3" destOrd="0" presId="urn:microsoft.com/office/officeart/2005/8/layout/cycle7"/>
    <dgm:cxn modelId="{0044D19E-BEFD-4B06-8299-8EA9925A8606}" type="presParOf" srcId="{AA3FB127-51D3-46FE-B5ED-A16482E598A5}" destId="{A660D7C4-A937-46C6-9D79-1F2A08C891BF}" srcOrd="0" destOrd="0" presId="urn:microsoft.com/office/officeart/2005/8/layout/cycle7"/>
    <dgm:cxn modelId="{E2F1EEE8-C390-4691-99D7-65967AAB6971}" type="presParOf" srcId="{3296E73F-7477-4B74-9114-86EBDB51728B}" destId="{A047A729-BA79-4168-8DBE-B4AE014500C3}" srcOrd="4" destOrd="0" presId="urn:microsoft.com/office/officeart/2005/8/layout/cycle7"/>
    <dgm:cxn modelId="{7B80584C-32D3-42E9-A390-07C6F95A90FD}" type="presParOf" srcId="{3296E73F-7477-4B74-9114-86EBDB51728B}" destId="{D75F53C5-DFFB-48F7-A3B6-35DDFD0763C0}" srcOrd="5" destOrd="0" presId="urn:microsoft.com/office/officeart/2005/8/layout/cycle7"/>
    <dgm:cxn modelId="{2218BF0E-713F-4E39-935D-8ABB707BC617}" type="presParOf" srcId="{D75F53C5-DFFB-48F7-A3B6-35DDFD0763C0}" destId="{57CEC039-F5CD-4EA6-82C7-3CD3E9FF1AF3}" srcOrd="0" destOrd="0" presId="urn:microsoft.com/office/officeart/2005/8/layout/cycle7"/>
    <dgm:cxn modelId="{1C26867B-C1AC-4C1B-83B8-A43F41C13856}" type="presParOf" srcId="{3296E73F-7477-4B74-9114-86EBDB51728B}" destId="{FDC55AD0-AD8E-4D6B-A269-6CACECC11CDB}" srcOrd="6" destOrd="0" presId="urn:microsoft.com/office/officeart/2005/8/layout/cycle7"/>
    <dgm:cxn modelId="{0292A4DB-B046-4669-A92E-72BF045F31E7}" type="presParOf" srcId="{3296E73F-7477-4B74-9114-86EBDB51728B}" destId="{C64126ED-3587-44EF-9B82-020F5C49A688}" srcOrd="7" destOrd="0" presId="urn:microsoft.com/office/officeart/2005/8/layout/cycle7"/>
    <dgm:cxn modelId="{1575B18A-7843-4EC3-ACBC-91A666B07518}" type="presParOf" srcId="{C64126ED-3587-44EF-9B82-020F5C49A688}" destId="{B17A9012-5CB6-4174-BBA1-BDC9C5E91DAF}" srcOrd="0" destOrd="0" presId="urn:microsoft.com/office/officeart/2005/8/layout/cycle7"/>
    <dgm:cxn modelId="{A2E27620-87B7-47C9-A26A-F89BC91D0155}" type="presParOf" srcId="{3296E73F-7477-4B74-9114-86EBDB51728B}" destId="{C9C22E3D-35B5-452F-9F2B-9C25C38495D5}" srcOrd="8" destOrd="0" presId="urn:microsoft.com/office/officeart/2005/8/layout/cycle7"/>
    <dgm:cxn modelId="{BC6F4B41-21B0-413C-BCF5-D2D12A0D4650}" type="presParOf" srcId="{3296E73F-7477-4B74-9114-86EBDB51728B}" destId="{D5D06820-BF0B-4830-84A9-B6E80DB8484C}" srcOrd="9" destOrd="0" presId="urn:microsoft.com/office/officeart/2005/8/layout/cycle7"/>
    <dgm:cxn modelId="{C5CE2C7E-9A5A-4A76-BC4A-7814C4A483EF}" type="presParOf" srcId="{D5D06820-BF0B-4830-84A9-B6E80DB8484C}" destId="{22B6C7EE-71D4-440F-B103-FB5FD4D4E9EC}" srcOrd="0" destOrd="0" presId="urn:microsoft.com/office/officeart/2005/8/layout/cycle7"/>
    <dgm:cxn modelId="{8E06DF54-C715-4286-A37E-51D58F4CA4C5}" type="presParOf" srcId="{3296E73F-7477-4B74-9114-86EBDB51728B}" destId="{5DF8611F-8EB5-46D7-B365-8CAE045AF8D1}" srcOrd="10" destOrd="0" presId="urn:microsoft.com/office/officeart/2005/8/layout/cycle7"/>
    <dgm:cxn modelId="{7FF58364-0EA6-44F8-A47D-34F9C86C3FE3}" type="presParOf" srcId="{3296E73F-7477-4B74-9114-86EBDB51728B}" destId="{5AA21C6A-D985-4822-AC6D-EE452BB933BF}" srcOrd="11" destOrd="0" presId="urn:microsoft.com/office/officeart/2005/8/layout/cycle7"/>
    <dgm:cxn modelId="{4D5DDA50-BBD0-47DF-80A4-BEB29FC1029F}" type="presParOf" srcId="{5AA21C6A-D985-4822-AC6D-EE452BB933BF}" destId="{52B4587A-1B0D-4CD2-8A54-9F75882AA57D}" srcOrd="0" destOrd="0" presId="urn:microsoft.com/office/officeart/2005/8/layout/cycle7"/>
    <dgm:cxn modelId="{4DF72007-417B-4F13-BF7D-C4E2D893B4FE}" type="presParOf" srcId="{3296E73F-7477-4B74-9114-86EBDB51728B}" destId="{9AC162F0-E4A8-4CFD-880A-D51479D22061}" srcOrd="12" destOrd="0" presId="urn:microsoft.com/office/officeart/2005/8/layout/cycle7"/>
    <dgm:cxn modelId="{4D50BAFD-6822-4617-936A-C301D63877BD}" type="presParOf" srcId="{3296E73F-7477-4B74-9114-86EBDB51728B}" destId="{53FDABBA-32F5-4ED8-A599-4BD941BEBE03}" srcOrd="13" destOrd="0" presId="urn:microsoft.com/office/officeart/2005/8/layout/cycle7"/>
    <dgm:cxn modelId="{0CB4B085-1A1E-4553-99B9-3FC9DA493E18}" type="presParOf" srcId="{53FDABBA-32F5-4ED8-A599-4BD941BEBE03}" destId="{947D7460-E2CB-4300-BC9C-05ED93BF5BE9}" srcOrd="0" destOrd="0" presId="urn:microsoft.com/office/officeart/2005/8/layout/cycle7"/>
    <dgm:cxn modelId="{0F79F1A7-4D08-445E-A550-BCF5C0D61594}" type="presParOf" srcId="{3296E73F-7477-4B74-9114-86EBDB51728B}" destId="{A28D9DD1-4A93-4CD8-9FF5-6DFCA74682F2}" srcOrd="14" destOrd="0" presId="urn:microsoft.com/office/officeart/2005/8/layout/cycle7"/>
    <dgm:cxn modelId="{9A05BD56-3C86-4C0D-AA5A-E2AC6A8663A2}" type="presParOf" srcId="{3296E73F-7477-4B74-9114-86EBDB51728B}" destId="{502A8812-E941-4E57-BED0-398BD7B2200A}" srcOrd="15" destOrd="0" presId="urn:microsoft.com/office/officeart/2005/8/layout/cycle7"/>
    <dgm:cxn modelId="{A8B7ABF1-F8FF-45DB-9DE9-8967F41820AF}" type="presParOf" srcId="{502A8812-E941-4E57-BED0-398BD7B2200A}" destId="{0C478168-2EAE-4B33-8B36-D95A9E36B3DC}" srcOrd="0" destOrd="0" presId="urn:microsoft.com/office/officeart/2005/8/layout/cycle7"/>
    <dgm:cxn modelId="{E455671B-CAF9-41DA-B611-B7523DCD3CB3}" type="presParOf" srcId="{3296E73F-7477-4B74-9114-86EBDB51728B}" destId="{75A71DA6-8AB4-43D0-826B-F30E107F7205}" srcOrd="16" destOrd="0" presId="urn:microsoft.com/office/officeart/2005/8/layout/cycle7"/>
    <dgm:cxn modelId="{5A12F076-014B-468A-8230-40F6EAAA032A}" type="presParOf" srcId="{3296E73F-7477-4B74-9114-86EBDB51728B}" destId="{5EE1985A-0668-4F58-9A39-63C0B6CB54EF}" srcOrd="17" destOrd="0" presId="urn:microsoft.com/office/officeart/2005/8/layout/cycle7"/>
    <dgm:cxn modelId="{E6DF9D74-E5E1-4010-8C7A-E79CA221CD8F}" type="presParOf" srcId="{5EE1985A-0668-4F58-9A39-63C0B6CB54EF}" destId="{13AE202C-E73F-4268-81EB-2501268C7300}" srcOrd="0" destOrd="0" presId="urn:microsoft.com/office/officeart/2005/8/layout/cycle7"/>
    <dgm:cxn modelId="{98C7484A-82C0-4795-9F74-2C373632A265}" type="presParOf" srcId="{3296E73F-7477-4B74-9114-86EBDB51728B}" destId="{BA5BCF57-2ACC-42E7-8191-6ABD6D33BD88}" srcOrd="18" destOrd="0" presId="urn:microsoft.com/office/officeart/2005/8/layout/cycle7"/>
    <dgm:cxn modelId="{39548C96-6494-4424-82DD-7F686118797D}" type="presParOf" srcId="{3296E73F-7477-4B74-9114-86EBDB51728B}" destId="{72A3D6EE-B4D8-4FB9-B883-13C4D7A3DFC2}" srcOrd="19" destOrd="0" presId="urn:microsoft.com/office/officeart/2005/8/layout/cycle7"/>
    <dgm:cxn modelId="{12C13ADE-CDD6-4700-9CBE-7FEA3B8C199C}" type="presParOf" srcId="{72A3D6EE-B4D8-4FB9-B883-13C4D7A3DFC2}" destId="{2CE14DBF-BB4A-4D11-A768-C2DC2513E420}" srcOrd="0" destOrd="0" presId="urn:microsoft.com/office/officeart/2005/8/layout/cycle7"/>
    <dgm:cxn modelId="{AA0AB835-947D-46A1-80CA-C43C2E5E1BC0}" type="presParOf" srcId="{3296E73F-7477-4B74-9114-86EBDB51728B}" destId="{FC475A5F-493A-4445-8A5E-B9CCABA9E148}" srcOrd="20" destOrd="0" presId="urn:microsoft.com/office/officeart/2005/8/layout/cycle7"/>
    <dgm:cxn modelId="{21968060-A588-45CE-BFF6-AA360F9876F9}" type="presParOf" srcId="{3296E73F-7477-4B74-9114-86EBDB51728B}" destId="{9E62370F-F097-485D-A3B7-850092A8FCA8}" srcOrd="21" destOrd="0" presId="urn:microsoft.com/office/officeart/2005/8/layout/cycle7"/>
    <dgm:cxn modelId="{9D79FA27-27F9-4C26-88E7-0D48F8D04954}" type="presParOf" srcId="{9E62370F-F097-485D-A3B7-850092A8FCA8}" destId="{38983E0C-2163-427A-B551-3DFE60D97F73}"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08EEB25-2D22-4DF8-B6DB-13E879458B79}"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ES"/>
        </a:p>
      </dgm:t>
    </dgm:pt>
    <dgm:pt modelId="{883324D8-EA5E-4CEC-9CC2-87B05B351317}">
      <dgm:prSet phldrT="[Texto]"/>
      <dgm:spPr/>
      <dgm:t>
        <a:bodyPr/>
        <a:lstStyle/>
        <a:p>
          <a:r>
            <a:rPr lang="es-ES" dirty="0"/>
            <a:t>Gravedad de la amenaza</a:t>
          </a:r>
        </a:p>
      </dgm:t>
    </dgm:pt>
    <dgm:pt modelId="{BF2BB687-F54C-4D11-A15E-F857027262AB}" type="parTrans" cxnId="{46DBEB5E-D839-4AC5-8E60-CE7A8129C660}">
      <dgm:prSet/>
      <dgm:spPr/>
      <dgm:t>
        <a:bodyPr/>
        <a:lstStyle/>
        <a:p>
          <a:endParaRPr lang="es-ES"/>
        </a:p>
      </dgm:t>
    </dgm:pt>
    <dgm:pt modelId="{9F03650D-AA46-4580-83E1-59218BFC80D9}" type="sibTrans" cxnId="{46DBEB5E-D839-4AC5-8E60-CE7A8129C660}">
      <dgm:prSet/>
      <dgm:spPr/>
      <dgm:t>
        <a:bodyPr/>
        <a:lstStyle/>
        <a:p>
          <a:endParaRPr lang="es-ES"/>
        </a:p>
      </dgm:t>
    </dgm:pt>
    <dgm:pt modelId="{4FB87A3B-6055-4A49-9A78-8611223DBE01}">
      <dgm:prSet phldrT="[Texto]"/>
      <dgm:spPr/>
      <dgm:t>
        <a:bodyPr/>
        <a:lstStyle/>
        <a:p>
          <a:r>
            <a:rPr lang="es-ES" dirty="0"/>
            <a:t>Respuesta proporcional</a:t>
          </a:r>
        </a:p>
      </dgm:t>
    </dgm:pt>
    <dgm:pt modelId="{34E71C93-CC73-4396-9F59-76CBF70DC912}" type="parTrans" cxnId="{091B28B6-4F56-4D89-9051-25FC4C3F5BD4}">
      <dgm:prSet/>
      <dgm:spPr/>
      <dgm:t>
        <a:bodyPr/>
        <a:lstStyle/>
        <a:p>
          <a:endParaRPr lang="es-ES"/>
        </a:p>
      </dgm:t>
    </dgm:pt>
    <dgm:pt modelId="{D5C93C08-EC11-4E6C-844D-7A5CDA70E705}" type="sibTrans" cxnId="{091B28B6-4F56-4D89-9051-25FC4C3F5BD4}">
      <dgm:prSet/>
      <dgm:spPr/>
      <dgm:t>
        <a:bodyPr/>
        <a:lstStyle/>
        <a:p>
          <a:endParaRPr lang="es-ES"/>
        </a:p>
      </dgm:t>
    </dgm:pt>
    <dgm:pt modelId="{F45985B6-162F-4111-A8DB-41C29C592CB1}">
      <dgm:prSet phldrT="[Texto]"/>
      <dgm:spPr/>
      <dgm:t>
        <a:bodyPr/>
        <a:lstStyle/>
        <a:p>
          <a:r>
            <a:rPr lang="es-ES" dirty="0"/>
            <a:t>Último recurso</a:t>
          </a:r>
        </a:p>
      </dgm:t>
    </dgm:pt>
    <dgm:pt modelId="{55B93BD3-A37D-4240-9340-D109FADD8F31}" type="parTrans" cxnId="{0516258A-1509-4AF2-B54A-E93F28230222}">
      <dgm:prSet/>
      <dgm:spPr/>
      <dgm:t>
        <a:bodyPr/>
        <a:lstStyle/>
        <a:p>
          <a:endParaRPr lang="es-ES"/>
        </a:p>
      </dgm:t>
    </dgm:pt>
    <dgm:pt modelId="{CFF8BA72-5F85-4EAB-B4A8-6D5B1287116C}" type="sibTrans" cxnId="{0516258A-1509-4AF2-B54A-E93F28230222}">
      <dgm:prSet/>
      <dgm:spPr/>
      <dgm:t>
        <a:bodyPr/>
        <a:lstStyle/>
        <a:p>
          <a:endParaRPr lang="es-ES"/>
        </a:p>
      </dgm:t>
    </dgm:pt>
    <dgm:pt modelId="{EB5440F5-B8AD-4E91-A490-CD5F339D754A}">
      <dgm:prSet phldrT="[Texto]"/>
      <dgm:spPr/>
      <dgm:t>
        <a:bodyPr/>
        <a:lstStyle/>
        <a:p>
          <a:r>
            <a:rPr lang="es-ES" dirty="0"/>
            <a:t>Consecuencias o daños causados</a:t>
          </a:r>
        </a:p>
      </dgm:t>
    </dgm:pt>
    <dgm:pt modelId="{68D71A6C-CEBD-4DEA-9F5C-EFB32BB07951}" type="parTrans" cxnId="{691B38ED-8A51-4600-9F66-476188901519}">
      <dgm:prSet/>
      <dgm:spPr/>
      <dgm:t>
        <a:bodyPr/>
        <a:lstStyle/>
        <a:p>
          <a:endParaRPr lang="es-ES"/>
        </a:p>
      </dgm:t>
    </dgm:pt>
    <dgm:pt modelId="{A9D9DE70-541A-49E4-8C11-E1BC7AA5BACB}" type="sibTrans" cxnId="{691B38ED-8A51-4600-9F66-476188901519}">
      <dgm:prSet/>
      <dgm:spPr/>
      <dgm:t>
        <a:bodyPr/>
        <a:lstStyle/>
        <a:p>
          <a:endParaRPr lang="es-ES"/>
        </a:p>
      </dgm:t>
    </dgm:pt>
    <dgm:pt modelId="{B795F2F4-9FFF-4C2F-BD24-EB3A3915961B}">
      <dgm:prSet phldrT="[Texto]"/>
      <dgm:spPr/>
      <dgm:t>
        <a:bodyPr/>
        <a:lstStyle/>
        <a:p>
          <a:r>
            <a:rPr lang="es-ES" dirty="0"/>
            <a:t>Objetivo limitado del ataque </a:t>
          </a:r>
        </a:p>
      </dgm:t>
    </dgm:pt>
    <dgm:pt modelId="{8270E632-C67B-4B7F-9B00-E3C629149988}" type="parTrans" cxnId="{2A113699-B868-4BAA-A7AF-A3A03D0085C6}">
      <dgm:prSet/>
      <dgm:spPr/>
      <dgm:t>
        <a:bodyPr/>
        <a:lstStyle/>
        <a:p>
          <a:endParaRPr lang="es-ES"/>
        </a:p>
      </dgm:t>
    </dgm:pt>
    <dgm:pt modelId="{BCDD1333-DF8B-4E55-A0BC-C7C45DC27A18}" type="sibTrans" cxnId="{2A113699-B868-4BAA-A7AF-A3A03D0085C6}">
      <dgm:prSet/>
      <dgm:spPr/>
      <dgm:t>
        <a:bodyPr/>
        <a:lstStyle/>
        <a:p>
          <a:endParaRPr lang="es-ES"/>
        </a:p>
      </dgm:t>
    </dgm:pt>
    <dgm:pt modelId="{E18A5AE3-EEDE-400E-B936-0815C2F0FDCF}" type="pres">
      <dgm:prSet presAssocID="{C08EEB25-2D22-4DF8-B6DB-13E879458B79}" presName="cycle" presStyleCnt="0">
        <dgm:presLayoutVars>
          <dgm:dir/>
          <dgm:resizeHandles val="exact"/>
        </dgm:presLayoutVars>
      </dgm:prSet>
      <dgm:spPr/>
    </dgm:pt>
    <dgm:pt modelId="{CBE93BF1-4AAC-4BC0-991B-D33EBC921E41}" type="pres">
      <dgm:prSet presAssocID="{883324D8-EA5E-4CEC-9CC2-87B05B351317}" presName="node" presStyleLbl="node1" presStyleIdx="0" presStyleCnt="5" custRadScaleRad="102915" custRadScaleInc="-2539">
        <dgm:presLayoutVars>
          <dgm:bulletEnabled val="1"/>
        </dgm:presLayoutVars>
      </dgm:prSet>
      <dgm:spPr/>
    </dgm:pt>
    <dgm:pt modelId="{9E01E894-62BC-440D-BEDE-DD9E3A9B6626}" type="pres">
      <dgm:prSet presAssocID="{9F03650D-AA46-4580-83E1-59218BFC80D9}" presName="sibTrans" presStyleLbl="sibTrans2D1" presStyleIdx="0" presStyleCnt="5"/>
      <dgm:spPr/>
    </dgm:pt>
    <dgm:pt modelId="{5F7F9882-5914-403E-9F2F-5AE9552EBC97}" type="pres">
      <dgm:prSet presAssocID="{9F03650D-AA46-4580-83E1-59218BFC80D9}" presName="connectorText" presStyleLbl="sibTrans2D1" presStyleIdx="0" presStyleCnt="5"/>
      <dgm:spPr/>
    </dgm:pt>
    <dgm:pt modelId="{87C309F7-3E96-471A-B57D-5DDAD134C661}" type="pres">
      <dgm:prSet presAssocID="{4FB87A3B-6055-4A49-9A78-8611223DBE01}" presName="node" presStyleLbl="node1" presStyleIdx="1" presStyleCnt="5">
        <dgm:presLayoutVars>
          <dgm:bulletEnabled val="1"/>
        </dgm:presLayoutVars>
      </dgm:prSet>
      <dgm:spPr/>
    </dgm:pt>
    <dgm:pt modelId="{2C3B17EC-6ECB-46AE-B3D7-34C443285082}" type="pres">
      <dgm:prSet presAssocID="{D5C93C08-EC11-4E6C-844D-7A5CDA70E705}" presName="sibTrans" presStyleLbl="sibTrans2D1" presStyleIdx="1" presStyleCnt="5"/>
      <dgm:spPr/>
    </dgm:pt>
    <dgm:pt modelId="{9980BC4F-F155-4B93-8061-2C7C8A997C78}" type="pres">
      <dgm:prSet presAssocID="{D5C93C08-EC11-4E6C-844D-7A5CDA70E705}" presName="connectorText" presStyleLbl="sibTrans2D1" presStyleIdx="1" presStyleCnt="5"/>
      <dgm:spPr/>
    </dgm:pt>
    <dgm:pt modelId="{C2770879-E5BF-418B-B4AA-C3E90F1BA006}" type="pres">
      <dgm:prSet presAssocID="{F45985B6-162F-4111-A8DB-41C29C592CB1}" presName="node" presStyleLbl="node1" presStyleIdx="2" presStyleCnt="5">
        <dgm:presLayoutVars>
          <dgm:bulletEnabled val="1"/>
        </dgm:presLayoutVars>
      </dgm:prSet>
      <dgm:spPr/>
    </dgm:pt>
    <dgm:pt modelId="{9C666536-A47B-4052-BA01-272D37D9D680}" type="pres">
      <dgm:prSet presAssocID="{CFF8BA72-5F85-4EAB-B4A8-6D5B1287116C}" presName="sibTrans" presStyleLbl="sibTrans2D1" presStyleIdx="2" presStyleCnt="5"/>
      <dgm:spPr/>
    </dgm:pt>
    <dgm:pt modelId="{5AB7A285-D575-4EA6-9EFF-A2D06BBC9824}" type="pres">
      <dgm:prSet presAssocID="{CFF8BA72-5F85-4EAB-B4A8-6D5B1287116C}" presName="connectorText" presStyleLbl="sibTrans2D1" presStyleIdx="2" presStyleCnt="5"/>
      <dgm:spPr/>
    </dgm:pt>
    <dgm:pt modelId="{FD8448DD-E605-425C-9072-BDEEA7B8335E}" type="pres">
      <dgm:prSet presAssocID="{EB5440F5-B8AD-4E91-A490-CD5F339D754A}" presName="node" presStyleLbl="node1" presStyleIdx="3" presStyleCnt="5">
        <dgm:presLayoutVars>
          <dgm:bulletEnabled val="1"/>
        </dgm:presLayoutVars>
      </dgm:prSet>
      <dgm:spPr/>
    </dgm:pt>
    <dgm:pt modelId="{4FCAAAC9-EB5F-4041-AF9C-69839B938B6B}" type="pres">
      <dgm:prSet presAssocID="{A9D9DE70-541A-49E4-8C11-E1BC7AA5BACB}" presName="sibTrans" presStyleLbl="sibTrans2D1" presStyleIdx="3" presStyleCnt="5"/>
      <dgm:spPr/>
    </dgm:pt>
    <dgm:pt modelId="{911DC50B-F45B-4537-8DC9-26B21FBFC312}" type="pres">
      <dgm:prSet presAssocID="{A9D9DE70-541A-49E4-8C11-E1BC7AA5BACB}" presName="connectorText" presStyleLbl="sibTrans2D1" presStyleIdx="3" presStyleCnt="5"/>
      <dgm:spPr/>
    </dgm:pt>
    <dgm:pt modelId="{ADDEF85E-8E34-436D-AD7D-748FFBDFA326}" type="pres">
      <dgm:prSet presAssocID="{B795F2F4-9FFF-4C2F-BD24-EB3A3915961B}" presName="node" presStyleLbl="node1" presStyleIdx="4" presStyleCnt="5">
        <dgm:presLayoutVars>
          <dgm:bulletEnabled val="1"/>
        </dgm:presLayoutVars>
      </dgm:prSet>
      <dgm:spPr/>
    </dgm:pt>
    <dgm:pt modelId="{4E3EBBE0-B9E4-4D9E-A5D9-23148613FF41}" type="pres">
      <dgm:prSet presAssocID="{BCDD1333-DF8B-4E55-A0BC-C7C45DC27A18}" presName="sibTrans" presStyleLbl="sibTrans2D1" presStyleIdx="4" presStyleCnt="5"/>
      <dgm:spPr/>
    </dgm:pt>
    <dgm:pt modelId="{CC9A1929-42D2-4E03-B54E-F361BEE309A9}" type="pres">
      <dgm:prSet presAssocID="{BCDD1333-DF8B-4E55-A0BC-C7C45DC27A18}" presName="connectorText" presStyleLbl="sibTrans2D1" presStyleIdx="4" presStyleCnt="5"/>
      <dgm:spPr/>
    </dgm:pt>
  </dgm:ptLst>
  <dgm:cxnLst>
    <dgm:cxn modelId="{DA74230E-C793-4BA2-8723-D6BE5C350D91}" type="presOf" srcId="{CFF8BA72-5F85-4EAB-B4A8-6D5B1287116C}" destId="{5AB7A285-D575-4EA6-9EFF-A2D06BBC9824}" srcOrd="1" destOrd="0" presId="urn:microsoft.com/office/officeart/2005/8/layout/cycle2"/>
    <dgm:cxn modelId="{22429A19-2ED7-4B2C-BC59-EC1EE4E022DE}" type="presOf" srcId="{BCDD1333-DF8B-4E55-A0BC-C7C45DC27A18}" destId="{4E3EBBE0-B9E4-4D9E-A5D9-23148613FF41}" srcOrd="0" destOrd="0" presId="urn:microsoft.com/office/officeart/2005/8/layout/cycle2"/>
    <dgm:cxn modelId="{A0CD282E-8EB9-4D82-ABCB-928A30D8ADF7}" type="presOf" srcId="{9F03650D-AA46-4580-83E1-59218BFC80D9}" destId="{5F7F9882-5914-403E-9F2F-5AE9552EBC97}" srcOrd="1" destOrd="0" presId="urn:microsoft.com/office/officeart/2005/8/layout/cycle2"/>
    <dgm:cxn modelId="{765CE33A-04AA-46B0-AD51-413E5A51ECF1}" type="presOf" srcId="{C08EEB25-2D22-4DF8-B6DB-13E879458B79}" destId="{E18A5AE3-EEDE-400E-B936-0815C2F0FDCF}" srcOrd="0" destOrd="0" presId="urn:microsoft.com/office/officeart/2005/8/layout/cycle2"/>
    <dgm:cxn modelId="{46DBEB5E-D839-4AC5-8E60-CE7A8129C660}" srcId="{C08EEB25-2D22-4DF8-B6DB-13E879458B79}" destId="{883324D8-EA5E-4CEC-9CC2-87B05B351317}" srcOrd="0" destOrd="0" parTransId="{BF2BB687-F54C-4D11-A15E-F857027262AB}" sibTransId="{9F03650D-AA46-4580-83E1-59218BFC80D9}"/>
    <dgm:cxn modelId="{0FBFF562-A4FD-4846-96AD-D3E6AC7A7B68}" type="presOf" srcId="{B795F2F4-9FFF-4C2F-BD24-EB3A3915961B}" destId="{ADDEF85E-8E34-436D-AD7D-748FFBDFA326}" srcOrd="0" destOrd="0" presId="urn:microsoft.com/office/officeart/2005/8/layout/cycle2"/>
    <dgm:cxn modelId="{83A79B63-F0CD-4B69-B33B-915FB1C331E6}" type="presOf" srcId="{9F03650D-AA46-4580-83E1-59218BFC80D9}" destId="{9E01E894-62BC-440D-BEDE-DD9E3A9B6626}" srcOrd="0" destOrd="0" presId="urn:microsoft.com/office/officeart/2005/8/layout/cycle2"/>
    <dgm:cxn modelId="{F0688048-42B9-4BD7-862F-78576570BCD7}" type="presOf" srcId="{F45985B6-162F-4111-A8DB-41C29C592CB1}" destId="{C2770879-E5BF-418B-B4AA-C3E90F1BA006}" srcOrd="0" destOrd="0" presId="urn:microsoft.com/office/officeart/2005/8/layout/cycle2"/>
    <dgm:cxn modelId="{190BE379-EBC0-4F6D-9740-AC34424B045F}" type="presOf" srcId="{A9D9DE70-541A-49E4-8C11-E1BC7AA5BACB}" destId="{4FCAAAC9-EB5F-4041-AF9C-69839B938B6B}" srcOrd="0" destOrd="0" presId="urn:microsoft.com/office/officeart/2005/8/layout/cycle2"/>
    <dgm:cxn modelId="{0516258A-1509-4AF2-B54A-E93F28230222}" srcId="{C08EEB25-2D22-4DF8-B6DB-13E879458B79}" destId="{F45985B6-162F-4111-A8DB-41C29C592CB1}" srcOrd="2" destOrd="0" parTransId="{55B93BD3-A37D-4240-9340-D109FADD8F31}" sibTransId="{CFF8BA72-5F85-4EAB-B4A8-6D5B1287116C}"/>
    <dgm:cxn modelId="{558BEE8C-CBAD-464B-9659-18B12987CC39}" type="presOf" srcId="{EB5440F5-B8AD-4E91-A490-CD5F339D754A}" destId="{FD8448DD-E605-425C-9072-BDEEA7B8335E}" srcOrd="0" destOrd="0" presId="urn:microsoft.com/office/officeart/2005/8/layout/cycle2"/>
    <dgm:cxn modelId="{2A113699-B868-4BAA-A7AF-A3A03D0085C6}" srcId="{C08EEB25-2D22-4DF8-B6DB-13E879458B79}" destId="{B795F2F4-9FFF-4C2F-BD24-EB3A3915961B}" srcOrd="4" destOrd="0" parTransId="{8270E632-C67B-4B7F-9B00-E3C629149988}" sibTransId="{BCDD1333-DF8B-4E55-A0BC-C7C45DC27A18}"/>
    <dgm:cxn modelId="{2A6B0BA3-8A12-4169-999C-E53782CA0B07}" type="presOf" srcId="{883324D8-EA5E-4CEC-9CC2-87B05B351317}" destId="{CBE93BF1-4AAC-4BC0-991B-D33EBC921E41}" srcOrd="0" destOrd="0" presId="urn:microsoft.com/office/officeart/2005/8/layout/cycle2"/>
    <dgm:cxn modelId="{E477A5A6-58DD-4FCE-A1E2-D9C5ED28270A}" type="presOf" srcId="{A9D9DE70-541A-49E4-8C11-E1BC7AA5BACB}" destId="{911DC50B-F45B-4537-8DC9-26B21FBFC312}" srcOrd="1" destOrd="0" presId="urn:microsoft.com/office/officeart/2005/8/layout/cycle2"/>
    <dgm:cxn modelId="{47B9B0AB-E9CB-4277-A0CD-77D9B49CA570}" type="presOf" srcId="{CFF8BA72-5F85-4EAB-B4A8-6D5B1287116C}" destId="{9C666536-A47B-4052-BA01-272D37D9D680}" srcOrd="0" destOrd="0" presId="urn:microsoft.com/office/officeart/2005/8/layout/cycle2"/>
    <dgm:cxn modelId="{091B28B6-4F56-4D89-9051-25FC4C3F5BD4}" srcId="{C08EEB25-2D22-4DF8-B6DB-13E879458B79}" destId="{4FB87A3B-6055-4A49-9A78-8611223DBE01}" srcOrd="1" destOrd="0" parTransId="{34E71C93-CC73-4396-9F59-76CBF70DC912}" sibTransId="{D5C93C08-EC11-4E6C-844D-7A5CDA70E705}"/>
    <dgm:cxn modelId="{4CF772D4-9DA0-45DF-82BE-BE266C1BDF32}" type="presOf" srcId="{D5C93C08-EC11-4E6C-844D-7A5CDA70E705}" destId="{9980BC4F-F155-4B93-8061-2C7C8A997C78}" srcOrd="1" destOrd="0" presId="urn:microsoft.com/office/officeart/2005/8/layout/cycle2"/>
    <dgm:cxn modelId="{54CA0DE2-5837-49F4-90B8-9678232A2A19}" type="presOf" srcId="{4FB87A3B-6055-4A49-9A78-8611223DBE01}" destId="{87C309F7-3E96-471A-B57D-5DDAD134C661}" srcOrd="0" destOrd="0" presId="urn:microsoft.com/office/officeart/2005/8/layout/cycle2"/>
    <dgm:cxn modelId="{691B38ED-8A51-4600-9F66-476188901519}" srcId="{C08EEB25-2D22-4DF8-B6DB-13E879458B79}" destId="{EB5440F5-B8AD-4E91-A490-CD5F339D754A}" srcOrd="3" destOrd="0" parTransId="{68D71A6C-CEBD-4DEA-9F5C-EFB32BB07951}" sibTransId="{A9D9DE70-541A-49E4-8C11-E1BC7AA5BACB}"/>
    <dgm:cxn modelId="{E420C4F7-4076-4FE3-8F7A-A248D3051944}" type="presOf" srcId="{BCDD1333-DF8B-4E55-A0BC-C7C45DC27A18}" destId="{CC9A1929-42D2-4E03-B54E-F361BEE309A9}" srcOrd="1" destOrd="0" presId="urn:microsoft.com/office/officeart/2005/8/layout/cycle2"/>
    <dgm:cxn modelId="{B07349FC-A97E-4E89-B644-6AA009F9E857}" type="presOf" srcId="{D5C93C08-EC11-4E6C-844D-7A5CDA70E705}" destId="{2C3B17EC-6ECB-46AE-B3D7-34C443285082}" srcOrd="0" destOrd="0" presId="urn:microsoft.com/office/officeart/2005/8/layout/cycle2"/>
    <dgm:cxn modelId="{7B57E66A-DA7C-4F83-9EDC-FBF8EFDAA015}" type="presParOf" srcId="{E18A5AE3-EEDE-400E-B936-0815C2F0FDCF}" destId="{CBE93BF1-4AAC-4BC0-991B-D33EBC921E41}" srcOrd="0" destOrd="0" presId="urn:microsoft.com/office/officeart/2005/8/layout/cycle2"/>
    <dgm:cxn modelId="{61A82D5C-C72B-43B4-B3BC-4D35884D357A}" type="presParOf" srcId="{E18A5AE3-EEDE-400E-B936-0815C2F0FDCF}" destId="{9E01E894-62BC-440D-BEDE-DD9E3A9B6626}" srcOrd="1" destOrd="0" presId="urn:microsoft.com/office/officeart/2005/8/layout/cycle2"/>
    <dgm:cxn modelId="{247FA3E0-D8C4-4068-82DA-7489BD87F119}" type="presParOf" srcId="{9E01E894-62BC-440D-BEDE-DD9E3A9B6626}" destId="{5F7F9882-5914-403E-9F2F-5AE9552EBC97}" srcOrd="0" destOrd="0" presId="urn:microsoft.com/office/officeart/2005/8/layout/cycle2"/>
    <dgm:cxn modelId="{DC26C8C6-29C7-49D6-A63B-7994B14786EA}" type="presParOf" srcId="{E18A5AE3-EEDE-400E-B936-0815C2F0FDCF}" destId="{87C309F7-3E96-471A-B57D-5DDAD134C661}" srcOrd="2" destOrd="0" presId="urn:microsoft.com/office/officeart/2005/8/layout/cycle2"/>
    <dgm:cxn modelId="{DC0D1B92-4B0E-4B9F-ACC8-9354FDC330E1}" type="presParOf" srcId="{E18A5AE3-EEDE-400E-B936-0815C2F0FDCF}" destId="{2C3B17EC-6ECB-46AE-B3D7-34C443285082}" srcOrd="3" destOrd="0" presId="urn:microsoft.com/office/officeart/2005/8/layout/cycle2"/>
    <dgm:cxn modelId="{6744D067-F934-4A77-BF2D-FE808FCDBAE6}" type="presParOf" srcId="{2C3B17EC-6ECB-46AE-B3D7-34C443285082}" destId="{9980BC4F-F155-4B93-8061-2C7C8A997C78}" srcOrd="0" destOrd="0" presId="urn:microsoft.com/office/officeart/2005/8/layout/cycle2"/>
    <dgm:cxn modelId="{B2328889-6AD8-4674-B140-8B8F2CF04DA1}" type="presParOf" srcId="{E18A5AE3-EEDE-400E-B936-0815C2F0FDCF}" destId="{C2770879-E5BF-418B-B4AA-C3E90F1BA006}" srcOrd="4" destOrd="0" presId="urn:microsoft.com/office/officeart/2005/8/layout/cycle2"/>
    <dgm:cxn modelId="{B5D90026-AE81-41D5-AEBC-D2722A677052}" type="presParOf" srcId="{E18A5AE3-EEDE-400E-B936-0815C2F0FDCF}" destId="{9C666536-A47B-4052-BA01-272D37D9D680}" srcOrd="5" destOrd="0" presId="urn:microsoft.com/office/officeart/2005/8/layout/cycle2"/>
    <dgm:cxn modelId="{E5B50EF9-3ED0-4F50-87C4-280036DF520B}" type="presParOf" srcId="{9C666536-A47B-4052-BA01-272D37D9D680}" destId="{5AB7A285-D575-4EA6-9EFF-A2D06BBC9824}" srcOrd="0" destOrd="0" presId="urn:microsoft.com/office/officeart/2005/8/layout/cycle2"/>
    <dgm:cxn modelId="{0F3CEEA9-AE31-4683-BEC9-B6FEC8B0306A}" type="presParOf" srcId="{E18A5AE3-EEDE-400E-B936-0815C2F0FDCF}" destId="{FD8448DD-E605-425C-9072-BDEEA7B8335E}" srcOrd="6" destOrd="0" presId="urn:microsoft.com/office/officeart/2005/8/layout/cycle2"/>
    <dgm:cxn modelId="{B5A05660-D91E-4128-8344-C2580EA5950A}" type="presParOf" srcId="{E18A5AE3-EEDE-400E-B936-0815C2F0FDCF}" destId="{4FCAAAC9-EB5F-4041-AF9C-69839B938B6B}" srcOrd="7" destOrd="0" presId="urn:microsoft.com/office/officeart/2005/8/layout/cycle2"/>
    <dgm:cxn modelId="{07238189-3D6B-4EAE-8487-4F56E423DAE1}" type="presParOf" srcId="{4FCAAAC9-EB5F-4041-AF9C-69839B938B6B}" destId="{911DC50B-F45B-4537-8DC9-26B21FBFC312}" srcOrd="0" destOrd="0" presId="urn:microsoft.com/office/officeart/2005/8/layout/cycle2"/>
    <dgm:cxn modelId="{6ECED01B-7D71-4144-AF89-8B39509A11AA}" type="presParOf" srcId="{E18A5AE3-EEDE-400E-B936-0815C2F0FDCF}" destId="{ADDEF85E-8E34-436D-AD7D-748FFBDFA326}" srcOrd="8" destOrd="0" presId="urn:microsoft.com/office/officeart/2005/8/layout/cycle2"/>
    <dgm:cxn modelId="{7785AF66-0E97-4EB5-8E20-5EEF66A9E37E}" type="presParOf" srcId="{E18A5AE3-EEDE-400E-B936-0815C2F0FDCF}" destId="{4E3EBBE0-B9E4-4D9E-A5D9-23148613FF41}" srcOrd="9" destOrd="0" presId="urn:microsoft.com/office/officeart/2005/8/layout/cycle2"/>
    <dgm:cxn modelId="{F0C5F0B1-985D-4E04-920D-C0E81C4D70BD}" type="presParOf" srcId="{4E3EBBE0-B9E4-4D9E-A5D9-23148613FF41}" destId="{CC9A1929-42D2-4E03-B54E-F361BEE309A9}"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8AE8DF1-35B1-4A15-AAEB-9EE9D59DB8F6}" type="doc">
      <dgm:prSet loTypeId="urn:microsoft.com/office/officeart/2005/8/layout/vList3" loCatId="picture" qsTypeId="urn:microsoft.com/office/officeart/2005/8/quickstyle/simple1" qsCatId="simple" csTypeId="urn:microsoft.com/office/officeart/2005/8/colors/accent1_2" csCatId="accent1" phldr="1"/>
      <dgm:spPr/>
    </dgm:pt>
    <dgm:pt modelId="{6A646804-1F0C-4199-948C-C8A6C80EB2BF}">
      <dgm:prSet phldrT="[Texto]" custT="1"/>
      <dgm:spPr/>
      <dgm:t>
        <a:bodyPr/>
        <a:lstStyle/>
        <a:p>
          <a:r>
            <a:rPr lang="es-ES" sz="2000" dirty="0"/>
            <a:t>CAOS</a:t>
          </a:r>
        </a:p>
      </dgm:t>
    </dgm:pt>
    <dgm:pt modelId="{7927470B-18AD-4B4A-93C3-C263020CD14F}" type="parTrans" cxnId="{EA2FF1AB-646B-4303-A4B2-1AFAF483BB4B}">
      <dgm:prSet/>
      <dgm:spPr/>
      <dgm:t>
        <a:bodyPr/>
        <a:lstStyle/>
        <a:p>
          <a:endParaRPr lang="es-ES"/>
        </a:p>
      </dgm:t>
    </dgm:pt>
    <dgm:pt modelId="{A9F82027-DE75-4272-AF3E-33ADE263D2D9}" type="sibTrans" cxnId="{EA2FF1AB-646B-4303-A4B2-1AFAF483BB4B}">
      <dgm:prSet/>
      <dgm:spPr/>
      <dgm:t>
        <a:bodyPr/>
        <a:lstStyle/>
        <a:p>
          <a:endParaRPr lang="es-ES"/>
        </a:p>
      </dgm:t>
    </dgm:pt>
    <dgm:pt modelId="{F14CF818-4D76-41A7-8DE0-88DF4656ABBE}">
      <dgm:prSet phldrT="[Texto]" custT="1"/>
      <dgm:spPr/>
      <dgm:t>
        <a:bodyPr/>
        <a:lstStyle/>
        <a:p>
          <a:r>
            <a:rPr lang="es-ES" sz="2000" dirty="0"/>
            <a:t>RUPTURAS O REVOLUCIONES</a:t>
          </a:r>
        </a:p>
      </dgm:t>
    </dgm:pt>
    <dgm:pt modelId="{04187FB1-D6BC-4897-B0E9-BB611501E4D2}" type="parTrans" cxnId="{59170641-628C-4FE5-AA05-9941E5AA06BB}">
      <dgm:prSet/>
      <dgm:spPr/>
      <dgm:t>
        <a:bodyPr/>
        <a:lstStyle/>
        <a:p>
          <a:endParaRPr lang="es-ES"/>
        </a:p>
      </dgm:t>
    </dgm:pt>
    <dgm:pt modelId="{0003C819-BC0F-4AE2-9A72-435613BA1E16}" type="sibTrans" cxnId="{59170641-628C-4FE5-AA05-9941E5AA06BB}">
      <dgm:prSet/>
      <dgm:spPr/>
      <dgm:t>
        <a:bodyPr/>
        <a:lstStyle/>
        <a:p>
          <a:endParaRPr lang="es-ES"/>
        </a:p>
      </dgm:t>
    </dgm:pt>
    <dgm:pt modelId="{D09131BE-1BF9-47CA-82A5-E0173566D19E}">
      <dgm:prSet phldrT="[Texto]" custT="1"/>
      <dgm:spPr/>
      <dgm:t>
        <a:bodyPr/>
        <a:lstStyle/>
        <a:p>
          <a:r>
            <a:rPr lang="es-ES" sz="2000" dirty="0"/>
            <a:t>CICLOS O CADENAS </a:t>
          </a:r>
        </a:p>
      </dgm:t>
    </dgm:pt>
    <dgm:pt modelId="{4F721931-EC87-4B62-8754-7B18242A49A2}" type="parTrans" cxnId="{548861B5-6613-4C73-886B-39F0D4DD72A8}">
      <dgm:prSet/>
      <dgm:spPr/>
      <dgm:t>
        <a:bodyPr/>
        <a:lstStyle/>
        <a:p>
          <a:endParaRPr lang="es-ES"/>
        </a:p>
      </dgm:t>
    </dgm:pt>
    <dgm:pt modelId="{47EE2694-0B1B-46E7-B94C-13DD95B4E9A5}" type="sibTrans" cxnId="{548861B5-6613-4C73-886B-39F0D4DD72A8}">
      <dgm:prSet/>
      <dgm:spPr/>
      <dgm:t>
        <a:bodyPr/>
        <a:lstStyle/>
        <a:p>
          <a:endParaRPr lang="es-ES"/>
        </a:p>
      </dgm:t>
    </dgm:pt>
    <dgm:pt modelId="{459B7B99-7C4C-4683-96FB-9E9DF46E33E4}" type="pres">
      <dgm:prSet presAssocID="{E8AE8DF1-35B1-4A15-AAEB-9EE9D59DB8F6}" presName="linearFlow" presStyleCnt="0">
        <dgm:presLayoutVars>
          <dgm:dir/>
          <dgm:resizeHandles val="exact"/>
        </dgm:presLayoutVars>
      </dgm:prSet>
      <dgm:spPr/>
    </dgm:pt>
    <dgm:pt modelId="{69BCED30-D951-4295-B6C9-47FD9090A6C2}" type="pres">
      <dgm:prSet presAssocID="{6A646804-1F0C-4199-948C-C8A6C80EB2BF}" presName="composite" presStyleCnt="0"/>
      <dgm:spPr/>
    </dgm:pt>
    <dgm:pt modelId="{691A5A3C-472E-4CB1-AF38-F63D965D71B8}" type="pres">
      <dgm:prSet presAssocID="{6A646804-1F0C-4199-948C-C8A6C80EB2BF}" presName="imgShp" presStyleLbl="fgImgPlace1" presStyleIdx="0" presStyleCnt="3"/>
      <dgm:spPr/>
    </dgm:pt>
    <dgm:pt modelId="{44DC1DE0-B472-494F-AAC6-3786BA95AB6F}" type="pres">
      <dgm:prSet presAssocID="{6A646804-1F0C-4199-948C-C8A6C80EB2BF}" presName="txShp" presStyleLbl="node1" presStyleIdx="0" presStyleCnt="3">
        <dgm:presLayoutVars>
          <dgm:bulletEnabled val="1"/>
        </dgm:presLayoutVars>
      </dgm:prSet>
      <dgm:spPr/>
    </dgm:pt>
    <dgm:pt modelId="{EE3BB55F-FE9E-4311-B79B-1B01DF73FACE}" type="pres">
      <dgm:prSet presAssocID="{A9F82027-DE75-4272-AF3E-33ADE263D2D9}" presName="spacing" presStyleCnt="0"/>
      <dgm:spPr/>
    </dgm:pt>
    <dgm:pt modelId="{FD90BA12-BB30-49C0-BB2D-ED41F8009110}" type="pres">
      <dgm:prSet presAssocID="{F14CF818-4D76-41A7-8DE0-88DF4656ABBE}" presName="composite" presStyleCnt="0"/>
      <dgm:spPr/>
    </dgm:pt>
    <dgm:pt modelId="{1490EFF9-9A2E-45EC-9FB4-37E96903BF1E}" type="pres">
      <dgm:prSet presAssocID="{F14CF818-4D76-41A7-8DE0-88DF4656ABBE}" presName="imgShp" presStyleLbl="fgImgPlace1" presStyleIdx="1" presStyleCnt="3"/>
      <dgm:spPr/>
    </dgm:pt>
    <dgm:pt modelId="{A088B1BF-EF5F-455F-8E25-F2462367FA8B}" type="pres">
      <dgm:prSet presAssocID="{F14CF818-4D76-41A7-8DE0-88DF4656ABBE}" presName="txShp" presStyleLbl="node1" presStyleIdx="1" presStyleCnt="3">
        <dgm:presLayoutVars>
          <dgm:bulletEnabled val="1"/>
        </dgm:presLayoutVars>
      </dgm:prSet>
      <dgm:spPr/>
    </dgm:pt>
    <dgm:pt modelId="{1FFDA133-B2D6-45BE-9E92-ACF2DF5DC844}" type="pres">
      <dgm:prSet presAssocID="{0003C819-BC0F-4AE2-9A72-435613BA1E16}" presName="spacing" presStyleCnt="0"/>
      <dgm:spPr/>
    </dgm:pt>
    <dgm:pt modelId="{CB4186AF-4360-4FF4-8178-136281B05186}" type="pres">
      <dgm:prSet presAssocID="{D09131BE-1BF9-47CA-82A5-E0173566D19E}" presName="composite" presStyleCnt="0"/>
      <dgm:spPr/>
    </dgm:pt>
    <dgm:pt modelId="{553D9CE5-1350-4600-B27C-4120FD8F9BE4}" type="pres">
      <dgm:prSet presAssocID="{D09131BE-1BF9-47CA-82A5-E0173566D19E}" presName="imgShp" presStyleLbl="fgImgPlace1" presStyleIdx="2" presStyleCnt="3"/>
      <dgm:spPr/>
    </dgm:pt>
    <dgm:pt modelId="{24C2509A-F0CC-4E1A-831D-69492EF3BB34}" type="pres">
      <dgm:prSet presAssocID="{D09131BE-1BF9-47CA-82A5-E0173566D19E}" presName="txShp" presStyleLbl="node1" presStyleIdx="2" presStyleCnt="3">
        <dgm:presLayoutVars>
          <dgm:bulletEnabled val="1"/>
        </dgm:presLayoutVars>
      </dgm:prSet>
      <dgm:spPr/>
    </dgm:pt>
  </dgm:ptLst>
  <dgm:cxnLst>
    <dgm:cxn modelId="{93831D04-0584-4CAB-BBBB-752B0C75BAD6}" type="presOf" srcId="{F14CF818-4D76-41A7-8DE0-88DF4656ABBE}" destId="{A088B1BF-EF5F-455F-8E25-F2462367FA8B}" srcOrd="0" destOrd="0" presId="urn:microsoft.com/office/officeart/2005/8/layout/vList3"/>
    <dgm:cxn modelId="{0F91B73B-1294-4847-9F72-7458AD56BA5D}" type="presOf" srcId="{D09131BE-1BF9-47CA-82A5-E0173566D19E}" destId="{24C2509A-F0CC-4E1A-831D-69492EF3BB34}" srcOrd="0" destOrd="0" presId="urn:microsoft.com/office/officeart/2005/8/layout/vList3"/>
    <dgm:cxn modelId="{59170641-628C-4FE5-AA05-9941E5AA06BB}" srcId="{E8AE8DF1-35B1-4A15-AAEB-9EE9D59DB8F6}" destId="{F14CF818-4D76-41A7-8DE0-88DF4656ABBE}" srcOrd="1" destOrd="0" parTransId="{04187FB1-D6BC-4897-B0E9-BB611501E4D2}" sibTransId="{0003C819-BC0F-4AE2-9A72-435613BA1E16}"/>
    <dgm:cxn modelId="{25308B4D-FAA4-410C-B43C-FF7681175DD8}" type="presOf" srcId="{E8AE8DF1-35B1-4A15-AAEB-9EE9D59DB8F6}" destId="{459B7B99-7C4C-4683-96FB-9E9DF46E33E4}" srcOrd="0" destOrd="0" presId="urn:microsoft.com/office/officeart/2005/8/layout/vList3"/>
    <dgm:cxn modelId="{EA2FF1AB-646B-4303-A4B2-1AFAF483BB4B}" srcId="{E8AE8DF1-35B1-4A15-AAEB-9EE9D59DB8F6}" destId="{6A646804-1F0C-4199-948C-C8A6C80EB2BF}" srcOrd="0" destOrd="0" parTransId="{7927470B-18AD-4B4A-93C3-C263020CD14F}" sibTransId="{A9F82027-DE75-4272-AF3E-33ADE263D2D9}"/>
    <dgm:cxn modelId="{548861B5-6613-4C73-886B-39F0D4DD72A8}" srcId="{E8AE8DF1-35B1-4A15-AAEB-9EE9D59DB8F6}" destId="{D09131BE-1BF9-47CA-82A5-E0173566D19E}" srcOrd="2" destOrd="0" parTransId="{4F721931-EC87-4B62-8754-7B18242A49A2}" sibTransId="{47EE2694-0B1B-46E7-B94C-13DD95B4E9A5}"/>
    <dgm:cxn modelId="{722459C5-B875-4FE0-A5DB-92FA47C739C7}" type="presOf" srcId="{6A646804-1F0C-4199-948C-C8A6C80EB2BF}" destId="{44DC1DE0-B472-494F-AAC6-3786BA95AB6F}" srcOrd="0" destOrd="0" presId="urn:microsoft.com/office/officeart/2005/8/layout/vList3"/>
    <dgm:cxn modelId="{D5359114-F287-469B-836A-9AA07985DC9B}" type="presParOf" srcId="{459B7B99-7C4C-4683-96FB-9E9DF46E33E4}" destId="{69BCED30-D951-4295-B6C9-47FD9090A6C2}" srcOrd="0" destOrd="0" presId="urn:microsoft.com/office/officeart/2005/8/layout/vList3"/>
    <dgm:cxn modelId="{DEC3A851-72FF-4720-8969-4E8154094768}" type="presParOf" srcId="{69BCED30-D951-4295-B6C9-47FD9090A6C2}" destId="{691A5A3C-472E-4CB1-AF38-F63D965D71B8}" srcOrd="0" destOrd="0" presId="urn:microsoft.com/office/officeart/2005/8/layout/vList3"/>
    <dgm:cxn modelId="{34171B41-B25D-48B1-B3C6-5C6353148EE1}" type="presParOf" srcId="{69BCED30-D951-4295-B6C9-47FD9090A6C2}" destId="{44DC1DE0-B472-494F-AAC6-3786BA95AB6F}" srcOrd="1" destOrd="0" presId="urn:microsoft.com/office/officeart/2005/8/layout/vList3"/>
    <dgm:cxn modelId="{00613A03-78D9-42B4-8752-12E45A9CBD3E}" type="presParOf" srcId="{459B7B99-7C4C-4683-96FB-9E9DF46E33E4}" destId="{EE3BB55F-FE9E-4311-B79B-1B01DF73FACE}" srcOrd="1" destOrd="0" presId="urn:microsoft.com/office/officeart/2005/8/layout/vList3"/>
    <dgm:cxn modelId="{D132D403-8D5C-4CE4-A581-893A5EEF60F2}" type="presParOf" srcId="{459B7B99-7C4C-4683-96FB-9E9DF46E33E4}" destId="{FD90BA12-BB30-49C0-BB2D-ED41F8009110}" srcOrd="2" destOrd="0" presId="urn:microsoft.com/office/officeart/2005/8/layout/vList3"/>
    <dgm:cxn modelId="{E3C1538A-A899-486A-BBBE-1900AFEC2C2A}" type="presParOf" srcId="{FD90BA12-BB30-49C0-BB2D-ED41F8009110}" destId="{1490EFF9-9A2E-45EC-9FB4-37E96903BF1E}" srcOrd="0" destOrd="0" presId="urn:microsoft.com/office/officeart/2005/8/layout/vList3"/>
    <dgm:cxn modelId="{266BC275-0A06-4D12-8396-55E16DC96DCA}" type="presParOf" srcId="{FD90BA12-BB30-49C0-BB2D-ED41F8009110}" destId="{A088B1BF-EF5F-455F-8E25-F2462367FA8B}" srcOrd="1" destOrd="0" presId="urn:microsoft.com/office/officeart/2005/8/layout/vList3"/>
    <dgm:cxn modelId="{FFFC3BF3-E074-413F-881D-60C833CD4D1B}" type="presParOf" srcId="{459B7B99-7C4C-4683-96FB-9E9DF46E33E4}" destId="{1FFDA133-B2D6-45BE-9E92-ACF2DF5DC844}" srcOrd="3" destOrd="0" presId="urn:microsoft.com/office/officeart/2005/8/layout/vList3"/>
    <dgm:cxn modelId="{0E3280CC-DBC3-4E4F-8D0C-10528A43DB6A}" type="presParOf" srcId="{459B7B99-7C4C-4683-96FB-9E9DF46E33E4}" destId="{CB4186AF-4360-4FF4-8178-136281B05186}" srcOrd="4" destOrd="0" presId="urn:microsoft.com/office/officeart/2005/8/layout/vList3"/>
    <dgm:cxn modelId="{A685B5A3-4019-4215-84CC-63DBC6AEAB16}" type="presParOf" srcId="{CB4186AF-4360-4FF4-8178-136281B05186}" destId="{553D9CE5-1350-4600-B27C-4120FD8F9BE4}" srcOrd="0" destOrd="0" presId="urn:microsoft.com/office/officeart/2005/8/layout/vList3"/>
    <dgm:cxn modelId="{C72B7214-A948-4EAC-84B6-40C8DF9EF38E}" type="presParOf" srcId="{CB4186AF-4360-4FF4-8178-136281B05186}" destId="{24C2509A-F0CC-4E1A-831D-69492EF3BB3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6328EA3-6217-40D8-9795-8D642FBB746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s-ES"/>
        </a:p>
      </dgm:t>
    </dgm:pt>
    <dgm:pt modelId="{DB68DCD9-BDA9-425F-8D4A-25659E27F0EF}">
      <dgm:prSet phldrT="[Texto]"/>
      <dgm:spPr/>
      <dgm:t>
        <a:bodyPr/>
        <a:lstStyle/>
        <a:p>
          <a:r>
            <a:rPr lang="es-ES" dirty="0"/>
            <a:t>Nuevas tecnologías</a:t>
          </a:r>
        </a:p>
      </dgm:t>
    </dgm:pt>
    <dgm:pt modelId="{10D12A3D-11C6-4BD2-8FB3-DA73B5515CAA}" type="parTrans" cxnId="{6EC91BCE-83E8-44E4-BB59-DEC4FEFBCCBD}">
      <dgm:prSet/>
      <dgm:spPr/>
      <dgm:t>
        <a:bodyPr/>
        <a:lstStyle/>
        <a:p>
          <a:endParaRPr lang="es-ES"/>
        </a:p>
      </dgm:t>
    </dgm:pt>
    <dgm:pt modelId="{061D8008-250A-4EEA-847F-B369FC78C13B}" type="sibTrans" cxnId="{6EC91BCE-83E8-44E4-BB59-DEC4FEFBCCBD}">
      <dgm:prSet/>
      <dgm:spPr/>
      <dgm:t>
        <a:bodyPr/>
        <a:lstStyle/>
        <a:p>
          <a:endParaRPr lang="es-ES"/>
        </a:p>
      </dgm:t>
    </dgm:pt>
    <dgm:pt modelId="{6EC59B25-F5E8-4278-8D61-5CD45F35232F}">
      <dgm:prSet phldrT="[Texto]"/>
      <dgm:spPr/>
      <dgm:t>
        <a:bodyPr/>
        <a:lstStyle/>
        <a:p>
          <a:r>
            <a:rPr lang="es-ES" dirty="0"/>
            <a:t>Nuevas amenazas</a:t>
          </a:r>
        </a:p>
      </dgm:t>
    </dgm:pt>
    <dgm:pt modelId="{79E562C1-B9A1-4370-BB49-EB29EEAC31A2}" type="parTrans" cxnId="{58A5482D-D162-4472-A631-69F397E19082}">
      <dgm:prSet/>
      <dgm:spPr/>
      <dgm:t>
        <a:bodyPr/>
        <a:lstStyle/>
        <a:p>
          <a:endParaRPr lang="es-ES"/>
        </a:p>
      </dgm:t>
    </dgm:pt>
    <dgm:pt modelId="{ADA4DDD7-B752-45EF-93AE-FABAC6FBEBE5}" type="sibTrans" cxnId="{58A5482D-D162-4472-A631-69F397E19082}">
      <dgm:prSet/>
      <dgm:spPr/>
      <dgm:t>
        <a:bodyPr/>
        <a:lstStyle/>
        <a:p>
          <a:endParaRPr lang="es-ES"/>
        </a:p>
      </dgm:t>
    </dgm:pt>
    <dgm:pt modelId="{DD2EE43B-96DA-4FF0-91DE-BC3F9BF42413}">
      <dgm:prSet phldrT="[Texto]"/>
      <dgm:spPr/>
      <dgm:t>
        <a:bodyPr/>
        <a:lstStyle/>
        <a:p>
          <a:r>
            <a:rPr lang="es-ES" dirty="0"/>
            <a:t>Estados más débiles</a:t>
          </a:r>
        </a:p>
      </dgm:t>
    </dgm:pt>
    <dgm:pt modelId="{717953F9-13AD-40E8-B045-30E134AFDFB3}" type="parTrans" cxnId="{7ADC8C2A-8B82-4A34-BD4C-3FFC540F456E}">
      <dgm:prSet/>
      <dgm:spPr/>
      <dgm:t>
        <a:bodyPr/>
        <a:lstStyle/>
        <a:p>
          <a:endParaRPr lang="es-ES"/>
        </a:p>
      </dgm:t>
    </dgm:pt>
    <dgm:pt modelId="{5C009012-4AD5-4DEE-86FA-4B352F799282}" type="sibTrans" cxnId="{7ADC8C2A-8B82-4A34-BD4C-3FFC540F456E}">
      <dgm:prSet/>
      <dgm:spPr/>
      <dgm:t>
        <a:bodyPr/>
        <a:lstStyle/>
        <a:p>
          <a:endParaRPr lang="es-ES"/>
        </a:p>
      </dgm:t>
    </dgm:pt>
    <dgm:pt modelId="{4646603E-6C91-48CC-8554-1BB4B5E356FA}">
      <dgm:prSet phldrT="[Texto]"/>
      <dgm:spPr/>
      <dgm:t>
        <a:bodyPr/>
        <a:lstStyle/>
        <a:p>
          <a:r>
            <a:rPr lang="es-ES" dirty="0"/>
            <a:t>Actores no estatales más fuertes</a:t>
          </a:r>
        </a:p>
      </dgm:t>
    </dgm:pt>
    <dgm:pt modelId="{2A2E1BF2-4522-42EB-B246-46D825E78ED2}" type="parTrans" cxnId="{161C6710-E1CE-4695-81DF-84C4090A1A3F}">
      <dgm:prSet/>
      <dgm:spPr/>
      <dgm:t>
        <a:bodyPr/>
        <a:lstStyle/>
        <a:p>
          <a:endParaRPr lang="es-ES"/>
        </a:p>
      </dgm:t>
    </dgm:pt>
    <dgm:pt modelId="{07692D63-3678-4765-AC2F-AE68BB2ED8BA}" type="sibTrans" cxnId="{161C6710-E1CE-4695-81DF-84C4090A1A3F}">
      <dgm:prSet/>
      <dgm:spPr/>
      <dgm:t>
        <a:bodyPr/>
        <a:lstStyle/>
        <a:p>
          <a:endParaRPr lang="es-ES"/>
        </a:p>
      </dgm:t>
    </dgm:pt>
    <dgm:pt modelId="{480BE16B-8977-47D0-980A-36B7CA9D6A9A}">
      <dgm:prSet phldrT="[Texto]"/>
      <dgm:spPr/>
      <dgm:t>
        <a:bodyPr/>
        <a:lstStyle/>
        <a:p>
          <a:r>
            <a:rPr lang="es-ES" dirty="0"/>
            <a:t>Ciudadanos con más y mejor información</a:t>
          </a:r>
        </a:p>
      </dgm:t>
    </dgm:pt>
    <dgm:pt modelId="{59989304-D3F6-4B86-9B6B-30CE3FF97E24}" type="parTrans" cxnId="{0B0A0637-9458-46C6-969A-B0F69D4E7A20}">
      <dgm:prSet/>
      <dgm:spPr/>
      <dgm:t>
        <a:bodyPr/>
        <a:lstStyle/>
        <a:p>
          <a:endParaRPr lang="es-ES"/>
        </a:p>
      </dgm:t>
    </dgm:pt>
    <dgm:pt modelId="{216A7178-037F-4965-B889-6459FD430B00}" type="sibTrans" cxnId="{0B0A0637-9458-46C6-969A-B0F69D4E7A20}">
      <dgm:prSet/>
      <dgm:spPr/>
      <dgm:t>
        <a:bodyPr/>
        <a:lstStyle/>
        <a:p>
          <a:endParaRPr lang="es-ES"/>
        </a:p>
      </dgm:t>
    </dgm:pt>
    <dgm:pt modelId="{0DA43BC7-F98B-4CBC-B354-30DBCE9E40AE}" type="pres">
      <dgm:prSet presAssocID="{E6328EA3-6217-40D8-9795-8D642FBB7465}" presName="cycle" presStyleCnt="0">
        <dgm:presLayoutVars>
          <dgm:dir/>
          <dgm:resizeHandles val="exact"/>
        </dgm:presLayoutVars>
      </dgm:prSet>
      <dgm:spPr/>
    </dgm:pt>
    <dgm:pt modelId="{FA8CA196-E648-4A44-A6E3-8B42B8AC8B4E}" type="pres">
      <dgm:prSet presAssocID="{DB68DCD9-BDA9-425F-8D4A-25659E27F0EF}" presName="node" presStyleLbl="node1" presStyleIdx="0" presStyleCnt="5">
        <dgm:presLayoutVars>
          <dgm:bulletEnabled val="1"/>
        </dgm:presLayoutVars>
      </dgm:prSet>
      <dgm:spPr/>
    </dgm:pt>
    <dgm:pt modelId="{AE36B8C0-7839-49F7-A2E2-2B9B008F9403}" type="pres">
      <dgm:prSet presAssocID="{061D8008-250A-4EEA-847F-B369FC78C13B}" presName="sibTrans" presStyleLbl="sibTrans2D1" presStyleIdx="0" presStyleCnt="5"/>
      <dgm:spPr/>
    </dgm:pt>
    <dgm:pt modelId="{01FAB61C-1B42-4E64-9AE1-0E3D33B23C61}" type="pres">
      <dgm:prSet presAssocID="{061D8008-250A-4EEA-847F-B369FC78C13B}" presName="connectorText" presStyleLbl="sibTrans2D1" presStyleIdx="0" presStyleCnt="5"/>
      <dgm:spPr/>
    </dgm:pt>
    <dgm:pt modelId="{8EF2478A-EC25-4476-A1C0-8ADEB3220AF0}" type="pres">
      <dgm:prSet presAssocID="{6EC59B25-F5E8-4278-8D61-5CD45F35232F}" presName="node" presStyleLbl="node1" presStyleIdx="1" presStyleCnt="5">
        <dgm:presLayoutVars>
          <dgm:bulletEnabled val="1"/>
        </dgm:presLayoutVars>
      </dgm:prSet>
      <dgm:spPr/>
    </dgm:pt>
    <dgm:pt modelId="{70DA0D9E-DB97-452D-8253-0446A6C76B74}" type="pres">
      <dgm:prSet presAssocID="{ADA4DDD7-B752-45EF-93AE-FABAC6FBEBE5}" presName="sibTrans" presStyleLbl="sibTrans2D1" presStyleIdx="1" presStyleCnt="5"/>
      <dgm:spPr/>
    </dgm:pt>
    <dgm:pt modelId="{F934879A-D297-4734-BFB7-E6A33B92DC1E}" type="pres">
      <dgm:prSet presAssocID="{ADA4DDD7-B752-45EF-93AE-FABAC6FBEBE5}" presName="connectorText" presStyleLbl="sibTrans2D1" presStyleIdx="1" presStyleCnt="5"/>
      <dgm:spPr/>
    </dgm:pt>
    <dgm:pt modelId="{C296AEBE-AD2D-46DC-84AC-1FE23ED3734E}" type="pres">
      <dgm:prSet presAssocID="{DD2EE43B-96DA-4FF0-91DE-BC3F9BF42413}" presName="node" presStyleLbl="node1" presStyleIdx="2" presStyleCnt="5">
        <dgm:presLayoutVars>
          <dgm:bulletEnabled val="1"/>
        </dgm:presLayoutVars>
      </dgm:prSet>
      <dgm:spPr/>
    </dgm:pt>
    <dgm:pt modelId="{CB7587F6-1DCB-4BE3-A779-4F10E274F233}" type="pres">
      <dgm:prSet presAssocID="{5C009012-4AD5-4DEE-86FA-4B352F799282}" presName="sibTrans" presStyleLbl="sibTrans2D1" presStyleIdx="2" presStyleCnt="5"/>
      <dgm:spPr/>
    </dgm:pt>
    <dgm:pt modelId="{37D4B625-2663-49F1-A456-02A6F7C33910}" type="pres">
      <dgm:prSet presAssocID="{5C009012-4AD5-4DEE-86FA-4B352F799282}" presName="connectorText" presStyleLbl="sibTrans2D1" presStyleIdx="2" presStyleCnt="5"/>
      <dgm:spPr/>
    </dgm:pt>
    <dgm:pt modelId="{55139E49-BBDD-4C27-96EB-DF5FBDB4D2ED}" type="pres">
      <dgm:prSet presAssocID="{4646603E-6C91-48CC-8554-1BB4B5E356FA}" presName="node" presStyleLbl="node1" presStyleIdx="3" presStyleCnt="5">
        <dgm:presLayoutVars>
          <dgm:bulletEnabled val="1"/>
        </dgm:presLayoutVars>
      </dgm:prSet>
      <dgm:spPr/>
    </dgm:pt>
    <dgm:pt modelId="{49703390-ED4C-45C9-8BFB-AA28D8917D92}" type="pres">
      <dgm:prSet presAssocID="{07692D63-3678-4765-AC2F-AE68BB2ED8BA}" presName="sibTrans" presStyleLbl="sibTrans2D1" presStyleIdx="3" presStyleCnt="5"/>
      <dgm:spPr/>
    </dgm:pt>
    <dgm:pt modelId="{94DA06DD-D91B-4ED5-B395-EC7DEAC1BE05}" type="pres">
      <dgm:prSet presAssocID="{07692D63-3678-4765-AC2F-AE68BB2ED8BA}" presName="connectorText" presStyleLbl="sibTrans2D1" presStyleIdx="3" presStyleCnt="5"/>
      <dgm:spPr/>
    </dgm:pt>
    <dgm:pt modelId="{3E9BFE66-3874-434F-B316-3585C63EE10B}" type="pres">
      <dgm:prSet presAssocID="{480BE16B-8977-47D0-980A-36B7CA9D6A9A}" presName="node" presStyleLbl="node1" presStyleIdx="4" presStyleCnt="5">
        <dgm:presLayoutVars>
          <dgm:bulletEnabled val="1"/>
        </dgm:presLayoutVars>
      </dgm:prSet>
      <dgm:spPr/>
    </dgm:pt>
    <dgm:pt modelId="{15452FA7-689E-4F57-9925-D180D92C5644}" type="pres">
      <dgm:prSet presAssocID="{216A7178-037F-4965-B889-6459FD430B00}" presName="sibTrans" presStyleLbl="sibTrans2D1" presStyleIdx="4" presStyleCnt="5"/>
      <dgm:spPr/>
    </dgm:pt>
    <dgm:pt modelId="{5563EFD1-A62F-4862-8D3C-0EABB5F0573C}" type="pres">
      <dgm:prSet presAssocID="{216A7178-037F-4965-B889-6459FD430B00}" presName="connectorText" presStyleLbl="sibTrans2D1" presStyleIdx="4" presStyleCnt="5"/>
      <dgm:spPr/>
    </dgm:pt>
  </dgm:ptLst>
  <dgm:cxnLst>
    <dgm:cxn modelId="{C21DB902-C8BD-49CC-BD97-DBDD24471550}" type="presOf" srcId="{216A7178-037F-4965-B889-6459FD430B00}" destId="{15452FA7-689E-4F57-9925-D180D92C5644}" srcOrd="0" destOrd="0" presId="urn:microsoft.com/office/officeart/2005/8/layout/cycle2"/>
    <dgm:cxn modelId="{161C6710-E1CE-4695-81DF-84C4090A1A3F}" srcId="{E6328EA3-6217-40D8-9795-8D642FBB7465}" destId="{4646603E-6C91-48CC-8554-1BB4B5E356FA}" srcOrd="3" destOrd="0" parTransId="{2A2E1BF2-4522-42EB-B246-46D825E78ED2}" sibTransId="{07692D63-3678-4765-AC2F-AE68BB2ED8BA}"/>
    <dgm:cxn modelId="{50001821-09B1-4ABF-B93B-914529518130}" type="presOf" srcId="{ADA4DDD7-B752-45EF-93AE-FABAC6FBEBE5}" destId="{F934879A-D297-4734-BFB7-E6A33B92DC1E}" srcOrd="1" destOrd="0" presId="urn:microsoft.com/office/officeart/2005/8/layout/cycle2"/>
    <dgm:cxn modelId="{C369EC27-042A-4C6C-91B5-6FD1A4808E37}" type="presOf" srcId="{07692D63-3678-4765-AC2F-AE68BB2ED8BA}" destId="{94DA06DD-D91B-4ED5-B395-EC7DEAC1BE05}" srcOrd="1" destOrd="0" presId="urn:microsoft.com/office/officeart/2005/8/layout/cycle2"/>
    <dgm:cxn modelId="{7ADC8C2A-8B82-4A34-BD4C-3FFC540F456E}" srcId="{E6328EA3-6217-40D8-9795-8D642FBB7465}" destId="{DD2EE43B-96DA-4FF0-91DE-BC3F9BF42413}" srcOrd="2" destOrd="0" parTransId="{717953F9-13AD-40E8-B045-30E134AFDFB3}" sibTransId="{5C009012-4AD5-4DEE-86FA-4B352F799282}"/>
    <dgm:cxn modelId="{58A5482D-D162-4472-A631-69F397E19082}" srcId="{E6328EA3-6217-40D8-9795-8D642FBB7465}" destId="{6EC59B25-F5E8-4278-8D61-5CD45F35232F}" srcOrd="1" destOrd="0" parTransId="{79E562C1-B9A1-4370-BB49-EB29EEAC31A2}" sibTransId="{ADA4DDD7-B752-45EF-93AE-FABAC6FBEBE5}"/>
    <dgm:cxn modelId="{496A6F30-4D02-4D18-B9B8-A3C3B26187D3}" type="presOf" srcId="{DD2EE43B-96DA-4FF0-91DE-BC3F9BF42413}" destId="{C296AEBE-AD2D-46DC-84AC-1FE23ED3734E}" srcOrd="0" destOrd="0" presId="urn:microsoft.com/office/officeart/2005/8/layout/cycle2"/>
    <dgm:cxn modelId="{0B0A0637-9458-46C6-969A-B0F69D4E7A20}" srcId="{E6328EA3-6217-40D8-9795-8D642FBB7465}" destId="{480BE16B-8977-47D0-980A-36B7CA9D6A9A}" srcOrd="4" destOrd="0" parTransId="{59989304-D3F6-4B86-9B6B-30CE3FF97E24}" sibTransId="{216A7178-037F-4965-B889-6459FD430B00}"/>
    <dgm:cxn modelId="{30AAAC3A-259F-4841-8886-BBF136774E77}" type="presOf" srcId="{5C009012-4AD5-4DEE-86FA-4B352F799282}" destId="{CB7587F6-1DCB-4BE3-A779-4F10E274F233}" srcOrd="0" destOrd="0" presId="urn:microsoft.com/office/officeart/2005/8/layout/cycle2"/>
    <dgm:cxn modelId="{56935542-6E70-41FE-BC56-3C38EF7A4A42}" type="presOf" srcId="{4646603E-6C91-48CC-8554-1BB4B5E356FA}" destId="{55139E49-BBDD-4C27-96EB-DF5FBDB4D2ED}" srcOrd="0" destOrd="0" presId="urn:microsoft.com/office/officeart/2005/8/layout/cycle2"/>
    <dgm:cxn modelId="{F2A8C959-4376-4847-BAAD-93D1E053A981}" type="presOf" srcId="{480BE16B-8977-47D0-980A-36B7CA9D6A9A}" destId="{3E9BFE66-3874-434F-B316-3585C63EE10B}" srcOrd="0" destOrd="0" presId="urn:microsoft.com/office/officeart/2005/8/layout/cycle2"/>
    <dgm:cxn modelId="{7D19FC7B-DE9F-480E-B695-71CD3845236A}" type="presOf" srcId="{DB68DCD9-BDA9-425F-8D4A-25659E27F0EF}" destId="{FA8CA196-E648-4A44-A6E3-8B42B8AC8B4E}" srcOrd="0" destOrd="0" presId="urn:microsoft.com/office/officeart/2005/8/layout/cycle2"/>
    <dgm:cxn modelId="{AC1C7480-217D-4964-A0F1-A88FE35550F7}" type="presOf" srcId="{5C009012-4AD5-4DEE-86FA-4B352F799282}" destId="{37D4B625-2663-49F1-A456-02A6F7C33910}" srcOrd="1" destOrd="0" presId="urn:microsoft.com/office/officeart/2005/8/layout/cycle2"/>
    <dgm:cxn modelId="{4792AB97-AB95-4F14-BB72-CAB200B4A4AD}" type="presOf" srcId="{E6328EA3-6217-40D8-9795-8D642FBB7465}" destId="{0DA43BC7-F98B-4CBC-B354-30DBCE9E40AE}" srcOrd="0" destOrd="0" presId="urn:microsoft.com/office/officeart/2005/8/layout/cycle2"/>
    <dgm:cxn modelId="{6C619D9A-748F-402D-AE9D-8C7AB4565644}" type="presOf" srcId="{061D8008-250A-4EEA-847F-B369FC78C13B}" destId="{01FAB61C-1B42-4E64-9AE1-0E3D33B23C61}" srcOrd="1" destOrd="0" presId="urn:microsoft.com/office/officeart/2005/8/layout/cycle2"/>
    <dgm:cxn modelId="{D55A999B-3B00-4D94-9C00-3F0C464C2FAD}" type="presOf" srcId="{ADA4DDD7-B752-45EF-93AE-FABAC6FBEBE5}" destId="{70DA0D9E-DB97-452D-8253-0446A6C76B74}" srcOrd="0" destOrd="0" presId="urn:microsoft.com/office/officeart/2005/8/layout/cycle2"/>
    <dgm:cxn modelId="{DE73ABA3-BDB5-4212-9AE9-EB07E15770B3}" type="presOf" srcId="{216A7178-037F-4965-B889-6459FD430B00}" destId="{5563EFD1-A62F-4862-8D3C-0EABB5F0573C}" srcOrd="1" destOrd="0" presId="urn:microsoft.com/office/officeart/2005/8/layout/cycle2"/>
    <dgm:cxn modelId="{06B1C5C4-A7F6-49EF-870F-66D52DD6FAE6}" type="presOf" srcId="{6EC59B25-F5E8-4278-8D61-5CD45F35232F}" destId="{8EF2478A-EC25-4476-A1C0-8ADEB3220AF0}" srcOrd="0" destOrd="0" presId="urn:microsoft.com/office/officeart/2005/8/layout/cycle2"/>
    <dgm:cxn modelId="{6EC91BCE-83E8-44E4-BB59-DEC4FEFBCCBD}" srcId="{E6328EA3-6217-40D8-9795-8D642FBB7465}" destId="{DB68DCD9-BDA9-425F-8D4A-25659E27F0EF}" srcOrd="0" destOrd="0" parTransId="{10D12A3D-11C6-4BD2-8FB3-DA73B5515CAA}" sibTransId="{061D8008-250A-4EEA-847F-B369FC78C13B}"/>
    <dgm:cxn modelId="{4871CAD4-893B-491E-9541-193F7B2D72DA}" type="presOf" srcId="{07692D63-3678-4765-AC2F-AE68BB2ED8BA}" destId="{49703390-ED4C-45C9-8BFB-AA28D8917D92}" srcOrd="0" destOrd="0" presId="urn:microsoft.com/office/officeart/2005/8/layout/cycle2"/>
    <dgm:cxn modelId="{D14BB4E7-BB74-4B69-8CDC-425542B5FA2E}" type="presOf" srcId="{061D8008-250A-4EEA-847F-B369FC78C13B}" destId="{AE36B8C0-7839-49F7-A2E2-2B9B008F9403}" srcOrd="0" destOrd="0" presId="urn:microsoft.com/office/officeart/2005/8/layout/cycle2"/>
    <dgm:cxn modelId="{F7F7653B-B815-45E9-AC84-9434C30708DE}" type="presParOf" srcId="{0DA43BC7-F98B-4CBC-B354-30DBCE9E40AE}" destId="{FA8CA196-E648-4A44-A6E3-8B42B8AC8B4E}" srcOrd="0" destOrd="0" presId="urn:microsoft.com/office/officeart/2005/8/layout/cycle2"/>
    <dgm:cxn modelId="{76CA0C9A-4C77-4DE4-9972-011364D93B65}" type="presParOf" srcId="{0DA43BC7-F98B-4CBC-B354-30DBCE9E40AE}" destId="{AE36B8C0-7839-49F7-A2E2-2B9B008F9403}" srcOrd="1" destOrd="0" presId="urn:microsoft.com/office/officeart/2005/8/layout/cycle2"/>
    <dgm:cxn modelId="{7F02907D-8C0B-485D-B528-419EFEB5DF59}" type="presParOf" srcId="{AE36B8C0-7839-49F7-A2E2-2B9B008F9403}" destId="{01FAB61C-1B42-4E64-9AE1-0E3D33B23C61}" srcOrd="0" destOrd="0" presId="urn:microsoft.com/office/officeart/2005/8/layout/cycle2"/>
    <dgm:cxn modelId="{6F1F5206-5047-47E0-8BC9-A911DB74DC18}" type="presParOf" srcId="{0DA43BC7-F98B-4CBC-B354-30DBCE9E40AE}" destId="{8EF2478A-EC25-4476-A1C0-8ADEB3220AF0}" srcOrd="2" destOrd="0" presId="urn:microsoft.com/office/officeart/2005/8/layout/cycle2"/>
    <dgm:cxn modelId="{0D4B5162-E720-4DB0-90A5-52DD30CEC137}" type="presParOf" srcId="{0DA43BC7-F98B-4CBC-B354-30DBCE9E40AE}" destId="{70DA0D9E-DB97-452D-8253-0446A6C76B74}" srcOrd="3" destOrd="0" presId="urn:microsoft.com/office/officeart/2005/8/layout/cycle2"/>
    <dgm:cxn modelId="{1D93EEFA-24A6-4057-9F11-FA404777B6AC}" type="presParOf" srcId="{70DA0D9E-DB97-452D-8253-0446A6C76B74}" destId="{F934879A-D297-4734-BFB7-E6A33B92DC1E}" srcOrd="0" destOrd="0" presId="urn:microsoft.com/office/officeart/2005/8/layout/cycle2"/>
    <dgm:cxn modelId="{1C3EC160-E25F-49C8-9401-886ED344AEAD}" type="presParOf" srcId="{0DA43BC7-F98B-4CBC-B354-30DBCE9E40AE}" destId="{C296AEBE-AD2D-46DC-84AC-1FE23ED3734E}" srcOrd="4" destOrd="0" presId="urn:microsoft.com/office/officeart/2005/8/layout/cycle2"/>
    <dgm:cxn modelId="{F356AAE6-0B6D-45E0-B497-10C43CE4712A}" type="presParOf" srcId="{0DA43BC7-F98B-4CBC-B354-30DBCE9E40AE}" destId="{CB7587F6-1DCB-4BE3-A779-4F10E274F233}" srcOrd="5" destOrd="0" presId="urn:microsoft.com/office/officeart/2005/8/layout/cycle2"/>
    <dgm:cxn modelId="{6F01F27B-9354-4B88-94AA-224C0D9EE7EE}" type="presParOf" srcId="{CB7587F6-1DCB-4BE3-A779-4F10E274F233}" destId="{37D4B625-2663-49F1-A456-02A6F7C33910}" srcOrd="0" destOrd="0" presId="urn:microsoft.com/office/officeart/2005/8/layout/cycle2"/>
    <dgm:cxn modelId="{94005D75-DAC8-4C86-BB5D-055F14B36CAC}" type="presParOf" srcId="{0DA43BC7-F98B-4CBC-B354-30DBCE9E40AE}" destId="{55139E49-BBDD-4C27-96EB-DF5FBDB4D2ED}" srcOrd="6" destOrd="0" presId="urn:microsoft.com/office/officeart/2005/8/layout/cycle2"/>
    <dgm:cxn modelId="{582A9551-9A47-45CA-ADE3-AF8E1ED8463A}" type="presParOf" srcId="{0DA43BC7-F98B-4CBC-B354-30DBCE9E40AE}" destId="{49703390-ED4C-45C9-8BFB-AA28D8917D92}" srcOrd="7" destOrd="0" presId="urn:microsoft.com/office/officeart/2005/8/layout/cycle2"/>
    <dgm:cxn modelId="{AF4E2F50-36E7-4D45-86EF-F938D26BA522}" type="presParOf" srcId="{49703390-ED4C-45C9-8BFB-AA28D8917D92}" destId="{94DA06DD-D91B-4ED5-B395-EC7DEAC1BE05}" srcOrd="0" destOrd="0" presId="urn:microsoft.com/office/officeart/2005/8/layout/cycle2"/>
    <dgm:cxn modelId="{55DC005D-894A-4BC7-86AD-E51C28F0022A}" type="presParOf" srcId="{0DA43BC7-F98B-4CBC-B354-30DBCE9E40AE}" destId="{3E9BFE66-3874-434F-B316-3585C63EE10B}" srcOrd="8" destOrd="0" presId="urn:microsoft.com/office/officeart/2005/8/layout/cycle2"/>
    <dgm:cxn modelId="{90AD2F6E-C55B-4E40-BA61-514360AF97C6}" type="presParOf" srcId="{0DA43BC7-F98B-4CBC-B354-30DBCE9E40AE}" destId="{15452FA7-689E-4F57-9925-D180D92C5644}" srcOrd="9" destOrd="0" presId="urn:microsoft.com/office/officeart/2005/8/layout/cycle2"/>
    <dgm:cxn modelId="{1FF48D8B-FE9F-49F8-BEFA-C3611A7C76C2}" type="presParOf" srcId="{15452FA7-689E-4F57-9925-D180D92C5644}" destId="{5563EFD1-A62F-4862-8D3C-0EABB5F0573C}"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F559744-DD30-4F67-A95C-D64B069F15C4}"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s-ES"/>
        </a:p>
      </dgm:t>
    </dgm:pt>
    <dgm:pt modelId="{90365029-43C1-40CA-99C0-1ADD006ECA5B}">
      <dgm:prSet phldrT="[Texto]" custT="1"/>
      <dgm:spPr/>
      <dgm:t>
        <a:bodyPr/>
        <a:lstStyle/>
        <a:p>
          <a:pPr algn="l"/>
          <a:r>
            <a:rPr lang="es-ES" sz="1800" dirty="0"/>
            <a:t>Por REPRESALIA</a:t>
          </a:r>
        </a:p>
      </dgm:t>
    </dgm:pt>
    <dgm:pt modelId="{B2DDA595-D355-47C3-A75A-EB7B490EFE2B}" type="parTrans" cxnId="{34D73255-2DA3-4DD8-8E8D-8713DC46222A}">
      <dgm:prSet/>
      <dgm:spPr/>
      <dgm:t>
        <a:bodyPr/>
        <a:lstStyle/>
        <a:p>
          <a:endParaRPr lang="es-ES"/>
        </a:p>
      </dgm:t>
    </dgm:pt>
    <dgm:pt modelId="{E53F6C27-0D63-4837-AB12-819929251610}" type="sibTrans" cxnId="{34D73255-2DA3-4DD8-8E8D-8713DC46222A}">
      <dgm:prSet/>
      <dgm:spPr/>
      <dgm:t>
        <a:bodyPr/>
        <a:lstStyle/>
        <a:p>
          <a:endParaRPr lang="es-ES"/>
        </a:p>
      </dgm:t>
    </dgm:pt>
    <dgm:pt modelId="{1610C2FF-000D-4C48-97FC-9B1556690B06}">
      <dgm:prSet phldrT="[Texto]" custT="1"/>
      <dgm:spPr/>
      <dgm:t>
        <a:bodyPr/>
        <a:lstStyle/>
        <a:p>
          <a:pPr algn="l"/>
          <a:r>
            <a:rPr lang="es-ES" sz="1800" dirty="0"/>
            <a:t>Si ataca, COSTE INACEPTBLE (G Fría)</a:t>
          </a:r>
        </a:p>
      </dgm:t>
    </dgm:pt>
    <dgm:pt modelId="{B87C177E-89A3-4438-BC95-2AC2D036464B}" type="parTrans" cxnId="{49347FCD-286B-4A88-B4C1-FD4350EA0E32}">
      <dgm:prSet/>
      <dgm:spPr/>
      <dgm:t>
        <a:bodyPr/>
        <a:lstStyle/>
        <a:p>
          <a:endParaRPr lang="es-ES"/>
        </a:p>
      </dgm:t>
    </dgm:pt>
    <dgm:pt modelId="{F5161734-466F-4E64-BB78-D9700E750BF8}" type="sibTrans" cxnId="{49347FCD-286B-4A88-B4C1-FD4350EA0E32}">
      <dgm:prSet/>
      <dgm:spPr/>
      <dgm:t>
        <a:bodyPr/>
        <a:lstStyle/>
        <a:p>
          <a:endParaRPr lang="es-ES"/>
        </a:p>
      </dgm:t>
    </dgm:pt>
    <dgm:pt modelId="{E1E2EA11-20CE-4AD2-B596-95706FBEE32E}">
      <dgm:prSet phldrT="[Texto]" custT="1"/>
      <dgm:spPr/>
      <dgm:t>
        <a:bodyPr/>
        <a:lstStyle/>
        <a:p>
          <a:pPr algn="l"/>
          <a:r>
            <a:rPr lang="es-ES" sz="1800" dirty="0"/>
            <a:t>Por NEGACIÓN</a:t>
          </a:r>
        </a:p>
      </dgm:t>
    </dgm:pt>
    <dgm:pt modelId="{FFAB3FF1-D813-4D1F-8250-C817577615E8}" type="parTrans" cxnId="{18CA158B-BE64-4D54-804F-E7A4B3FD5CAC}">
      <dgm:prSet/>
      <dgm:spPr/>
      <dgm:t>
        <a:bodyPr/>
        <a:lstStyle/>
        <a:p>
          <a:endParaRPr lang="es-ES"/>
        </a:p>
      </dgm:t>
    </dgm:pt>
    <dgm:pt modelId="{E520057F-29E8-404B-93C1-054426B6CF98}" type="sibTrans" cxnId="{18CA158B-BE64-4D54-804F-E7A4B3FD5CAC}">
      <dgm:prSet/>
      <dgm:spPr/>
      <dgm:t>
        <a:bodyPr/>
        <a:lstStyle/>
        <a:p>
          <a:endParaRPr lang="es-ES"/>
        </a:p>
      </dgm:t>
    </dgm:pt>
    <dgm:pt modelId="{668E6E90-BF15-4AD6-B99F-31616DBA46E8}">
      <dgm:prSet phldrT="[Texto]" custT="1"/>
      <dgm:spPr/>
      <dgm:t>
        <a:bodyPr/>
        <a:lstStyle/>
        <a:p>
          <a:r>
            <a:rPr lang="es-ES" sz="1800" dirty="0"/>
            <a:t>Negar posibilidad de ataque (Línea </a:t>
          </a:r>
          <a:r>
            <a:rPr lang="es-ES" sz="1800" dirty="0" err="1"/>
            <a:t>Maginot</a:t>
          </a:r>
          <a:r>
            <a:rPr lang="es-ES" sz="1800" dirty="0"/>
            <a:t>)</a:t>
          </a:r>
        </a:p>
      </dgm:t>
    </dgm:pt>
    <dgm:pt modelId="{0891B600-CE07-43F8-BE61-7C3A853CFA64}" type="parTrans" cxnId="{50CABEFE-B570-4AD4-B797-BD159163A26D}">
      <dgm:prSet/>
      <dgm:spPr/>
      <dgm:t>
        <a:bodyPr/>
        <a:lstStyle/>
        <a:p>
          <a:endParaRPr lang="es-ES"/>
        </a:p>
      </dgm:t>
    </dgm:pt>
    <dgm:pt modelId="{D45062F8-BEC9-4954-B964-2F5C0DE88D22}" type="sibTrans" cxnId="{50CABEFE-B570-4AD4-B797-BD159163A26D}">
      <dgm:prSet/>
      <dgm:spPr/>
      <dgm:t>
        <a:bodyPr/>
        <a:lstStyle/>
        <a:p>
          <a:endParaRPr lang="es-ES"/>
        </a:p>
      </dgm:t>
    </dgm:pt>
    <dgm:pt modelId="{A97D194A-7C68-4572-B5F1-4F27660ECFE0}" type="pres">
      <dgm:prSet presAssocID="{8F559744-DD30-4F67-A95C-D64B069F15C4}" presName="diagram" presStyleCnt="0">
        <dgm:presLayoutVars>
          <dgm:chPref val="1"/>
          <dgm:dir/>
          <dgm:animOne val="branch"/>
          <dgm:animLvl val="lvl"/>
          <dgm:resizeHandles/>
        </dgm:presLayoutVars>
      </dgm:prSet>
      <dgm:spPr/>
    </dgm:pt>
    <dgm:pt modelId="{F6A455FF-23D5-4D5F-A99A-4217488D69C2}" type="pres">
      <dgm:prSet presAssocID="{90365029-43C1-40CA-99C0-1ADD006ECA5B}" presName="root" presStyleCnt="0"/>
      <dgm:spPr/>
    </dgm:pt>
    <dgm:pt modelId="{AF8552AF-965D-4CF6-9BF2-91B120D7382E}" type="pres">
      <dgm:prSet presAssocID="{90365029-43C1-40CA-99C0-1ADD006ECA5B}" presName="rootComposite" presStyleCnt="0"/>
      <dgm:spPr/>
    </dgm:pt>
    <dgm:pt modelId="{46406D63-2377-4A95-968D-F4B80CD3C7DE}" type="pres">
      <dgm:prSet presAssocID="{90365029-43C1-40CA-99C0-1ADD006ECA5B}" presName="rootText" presStyleLbl="node1" presStyleIdx="0" presStyleCnt="2" custScaleY="48785"/>
      <dgm:spPr/>
    </dgm:pt>
    <dgm:pt modelId="{EF9B44AD-83DE-4534-8F95-211288E2BA43}" type="pres">
      <dgm:prSet presAssocID="{90365029-43C1-40CA-99C0-1ADD006ECA5B}" presName="rootConnector" presStyleLbl="node1" presStyleIdx="0" presStyleCnt="2"/>
      <dgm:spPr/>
    </dgm:pt>
    <dgm:pt modelId="{FC7AB9BA-7CB1-4D8F-A6EF-E8099162545E}" type="pres">
      <dgm:prSet presAssocID="{90365029-43C1-40CA-99C0-1ADD006ECA5B}" presName="childShape" presStyleCnt="0"/>
      <dgm:spPr/>
    </dgm:pt>
    <dgm:pt modelId="{F36BF689-7812-440C-9EAF-F611589A35B1}" type="pres">
      <dgm:prSet presAssocID="{B87C177E-89A3-4438-BC95-2AC2D036464B}" presName="Name13" presStyleLbl="parChTrans1D2" presStyleIdx="0" presStyleCnt="2"/>
      <dgm:spPr/>
    </dgm:pt>
    <dgm:pt modelId="{BA84A9A7-A9D5-4636-81A1-8619F35EA94B}" type="pres">
      <dgm:prSet presAssocID="{1610C2FF-000D-4C48-97FC-9B1556690B06}" presName="childText" presStyleLbl="bgAcc1" presStyleIdx="0" presStyleCnt="2" custScaleY="55646">
        <dgm:presLayoutVars>
          <dgm:bulletEnabled val="1"/>
        </dgm:presLayoutVars>
      </dgm:prSet>
      <dgm:spPr/>
    </dgm:pt>
    <dgm:pt modelId="{F8A7E9B5-350C-49C1-BC81-6061B108E61E}" type="pres">
      <dgm:prSet presAssocID="{E1E2EA11-20CE-4AD2-B596-95706FBEE32E}" presName="root" presStyleCnt="0"/>
      <dgm:spPr/>
    </dgm:pt>
    <dgm:pt modelId="{0D387E9D-2CCB-414C-9FE4-F4423C984EF6}" type="pres">
      <dgm:prSet presAssocID="{E1E2EA11-20CE-4AD2-B596-95706FBEE32E}" presName="rootComposite" presStyleCnt="0"/>
      <dgm:spPr/>
    </dgm:pt>
    <dgm:pt modelId="{5AB54D24-202D-44FA-BC89-FC15A414F891}" type="pres">
      <dgm:prSet presAssocID="{E1E2EA11-20CE-4AD2-B596-95706FBEE32E}" presName="rootText" presStyleLbl="node1" presStyleIdx="1" presStyleCnt="2" custScaleY="46253"/>
      <dgm:spPr/>
    </dgm:pt>
    <dgm:pt modelId="{8BE02DD3-2154-49C4-A44D-3DF6A432EC32}" type="pres">
      <dgm:prSet presAssocID="{E1E2EA11-20CE-4AD2-B596-95706FBEE32E}" presName="rootConnector" presStyleLbl="node1" presStyleIdx="1" presStyleCnt="2"/>
      <dgm:spPr/>
    </dgm:pt>
    <dgm:pt modelId="{A7573715-6C25-4FFB-B6EE-D86E7D4DC6F4}" type="pres">
      <dgm:prSet presAssocID="{E1E2EA11-20CE-4AD2-B596-95706FBEE32E}" presName="childShape" presStyleCnt="0"/>
      <dgm:spPr/>
    </dgm:pt>
    <dgm:pt modelId="{27285284-A2D4-4785-8F5C-6E886865C3A6}" type="pres">
      <dgm:prSet presAssocID="{0891B600-CE07-43F8-BE61-7C3A853CFA64}" presName="Name13" presStyleLbl="parChTrans1D2" presStyleIdx="1" presStyleCnt="2"/>
      <dgm:spPr/>
    </dgm:pt>
    <dgm:pt modelId="{CC3A933B-9CB4-4B58-AE60-7D0D4A80C0F3}" type="pres">
      <dgm:prSet presAssocID="{668E6E90-BF15-4AD6-B99F-31616DBA46E8}" presName="childText" presStyleLbl="bgAcc1" presStyleIdx="1" presStyleCnt="2" custScaleY="75957">
        <dgm:presLayoutVars>
          <dgm:bulletEnabled val="1"/>
        </dgm:presLayoutVars>
      </dgm:prSet>
      <dgm:spPr/>
    </dgm:pt>
  </dgm:ptLst>
  <dgm:cxnLst>
    <dgm:cxn modelId="{8D68884F-9942-4E50-8435-20ED92BC98C6}" type="presOf" srcId="{0891B600-CE07-43F8-BE61-7C3A853CFA64}" destId="{27285284-A2D4-4785-8F5C-6E886865C3A6}" srcOrd="0" destOrd="0" presId="urn:microsoft.com/office/officeart/2005/8/layout/hierarchy3"/>
    <dgm:cxn modelId="{DE0AFA71-7AE0-4DE0-BEDC-8F9B14AB251E}" type="presOf" srcId="{B87C177E-89A3-4438-BC95-2AC2D036464B}" destId="{F36BF689-7812-440C-9EAF-F611589A35B1}" srcOrd="0" destOrd="0" presId="urn:microsoft.com/office/officeart/2005/8/layout/hierarchy3"/>
    <dgm:cxn modelId="{34D73255-2DA3-4DD8-8E8D-8713DC46222A}" srcId="{8F559744-DD30-4F67-A95C-D64B069F15C4}" destId="{90365029-43C1-40CA-99C0-1ADD006ECA5B}" srcOrd="0" destOrd="0" parTransId="{B2DDA595-D355-47C3-A75A-EB7B490EFE2B}" sibTransId="{E53F6C27-0D63-4837-AB12-819929251610}"/>
    <dgm:cxn modelId="{A6E1597E-F998-4F57-9F2E-22E79258E52E}" type="presOf" srcId="{E1E2EA11-20CE-4AD2-B596-95706FBEE32E}" destId="{5AB54D24-202D-44FA-BC89-FC15A414F891}" srcOrd="0" destOrd="0" presId="urn:microsoft.com/office/officeart/2005/8/layout/hierarchy3"/>
    <dgm:cxn modelId="{18CA158B-BE64-4D54-804F-E7A4B3FD5CAC}" srcId="{8F559744-DD30-4F67-A95C-D64B069F15C4}" destId="{E1E2EA11-20CE-4AD2-B596-95706FBEE32E}" srcOrd="1" destOrd="0" parTransId="{FFAB3FF1-D813-4D1F-8250-C817577615E8}" sibTransId="{E520057F-29E8-404B-93C1-054426B6CF98}"/>
    <dgm:cxn modelId="{941603A3-F3A9-4375-936E-0B1BDEE42FB6}" type="presOf" srcId="{90365029-43C1-40CA-99C0-1ADD006ECA5B}" destId="{46406D63-2377-4A95-968D-F4B80CD3C7DE}" srcOrd="0" destOrd="0" presId="urn:microsoft.com/office/officeart/2005/8/layout/hierarchy3"/>
    <dgm:cxn modelId="{FCC727A5-9418-4AE2-ABC0-E3D189365645}" type="presOf" srcId="{1610C2FF-000D-4C48-97FC-9B1556690B06}" destId="{BA84A9A7-A9D5-4636-81A1-8619F35EA94B}" srcOrd="0" destOrd="0" presId="urn:microsoft.com/office/officeart/2005/8/layout/hierarchy3"/>
    <dgm:cxn modelId="{0EA53DC2-969A-4123-83B7-03FAC907CA11}" type="presOf" srcId="{E1E2EA11-20CE-4AD2-B596-95706FBEE32E}" destId="{8BE02DD3-2154-49C4-A44D-3DF6A432EC32}" srcOrd="1" destOrd="0" presId="urn:microsoft.com/office/officeart/2005/8/layout/hierarchy3"/>
    <dgm:cxn modelId="{9999CBC2-7993-41A8-9EF3-299A8D13B1D0}" type="presOf" srcId="{8F559744-DD30-4F67-A95C-D64B069F15C4}" destId="{A97D194A-7C68-4572-B5F1-4F27660ECFE0}" srcOrd="0" destOrd="0" presId="urn:microsoft.com/office/officeart/2005/8/layout/hierarchy3"/>
    <dgm:cxn modelId="{A54BE3C3-EADA-47B5-8F05-3ECE9CA76B9F}" type="presOf" srcId="{90365029-43C1-40CA-99C0-1ADD006ECA5B}" destId="{EF9B44AD-83DE-4534-8F95-211288E2BA43}" srcOrd="1" destOrd="0" presId="urn:microsoft.com/office/officeart/2005/8/layout/hierarchy3"/>
    <dgm:cxn modelId="{49347FCD-286B-4A88-B4C1-FD4350EA0E32}" srcId="{90365029-43C1-40CA-99C0-1ADD006ECA5B}" destId="{1610C2FF-000D-4C48-97FC-9B1556690B06}" srcOrd="0" destOrd="0" parTransId="{B87C177E-89A3-4438-BC95-2AC2D036464B}" sibTransId="{F5161734-466F-4E64-BB78-D9700E750BF8}"/>
    <dgm:cxn modelId="{50CABEFE-B570-4AD4-B797-BD159163A26D}" srcId="{E1E2EA11-20CE-4AD2-B596-95706FBEE32E}" destId="{668E6E90-BF15-4AD6-B99F-31616DBA46E8}" srcOrd="0" destOrd="0" parTransId="{0891B600-CE07-43F8-BE61-7C3A853CFA64}" sibTransId="{D45062F8-BEC9-4954-B964-2F5C0DE88D22}"/>
    <dgm:cxn modelId="{751FF7FE-8DAC-4B73-B123-02F771C4BF74}" type="presOf" srcId="{668E6E90-BF15-4AD6-B99F-31616DBA46E8}" destId="{CC3A933B-9CB4-4B58-AE60-7D0D4A80C0F3}" srcOrd="0" destOrd="0" presId="urn:microsoft.com/office/officeart/2005/8/layout/hierarchy3"/>
    <dgm:cxn modelId="{DDB7BF28-F1DE-4213-ACEB-0406340E8DC8}" type="presParOf" srcId="{A97D194A-7C68-4572-B5F1-4F27660ECFE0}" destId="{F6A455FF-23D5-4D5F-A99A-4217488D69C2}" srcOrd="0" destOrd="0" presId="urn:microsoft.com/office/officeart/2005/8/layout/hierarchy3"/>
    <dgm:cxn modelId="{D6B38952-0C01-4699-AB86-CD8C31D4AFF8}" type="presParOf" srcId="{F6A455FF-23D5-4D5F-A99A-4217488D69C2}" destId="{AF8552AF-965D-4CF6-9BF2-91B120D7382E}" srcOrd="0" destOrd="0" presId="urn:microsoft.com/office/officeart/2005/8/layout/hierarchy3"/>
    <dgm:cxn modelId="{CE78D979-3DEA-4939-A12C-0B49545C0E48}" type="presParOf" srcId="{AF8552AF-965D-4CF6-9BF2-91B120D7382E}" destId="{46406D63-2377-4A95-968D-F4B80CD3C7DE}" srcOrd="0" destOrd="0" presId="urn:microsoft.com/office/officeart/2005/8/layout/hierarchy3"/>
    <dgm:cxn modelId="{A6F59F0D-2299-41EC-8119-064A0EEC4C81}" type="presParOf" srcId="{AF8552AF-965D-4CF6-9BF2-91B120D7382E}" destId="{EF9B44AD-83DE-4534-8F95-211288E2BA43}" srcOrd="1" destOrd="0" presId="urn:microsoft.com/office/officeart/2005/8/layout/hierarchy3"/>
    <dgm:cxn modelId="{5CCC1500-7BB5-4675-8F05-F9D14103A7F8}" type="presParOf" srcId="{F6A455FF-23D5-4D5F-A99A-4217488D69C2}" destId="{FC7AB9BA-7CB1-4D8F-A6EF-E8099162545E}" srcOrd="1" destOrd="0" presId="urn:microsoft.com/office/officeart/2005/8/layout/hierarchy3"/>
    <dgm:cxn modelId="{8EE2796F-3D93-4F4B-86E5-0B67110E3FE5}" type="presParOf" srcId="{FC7AB9BA-7CB1-4D8F-A6EF-E8099162545E}" destId="{F36BF689-7812-440C-9EAF-F611589A35B1}" srcOrd="0" destOrd="0" presId="urn:microsoft.com/office/officeart/2005/8/layout/hierarchy3"/>
    <dgm:cxn modelId="{4AE673BF-C707-43F2-B168-C684A5A26789}" type="presParOf" srcId="{FC7AB9BA-7CB1-4D8F-A6EF-E8099162545E}" destId="{BA84A9A7-A9D5-4636-81A1-8619F35EA94B}" srcOrd="1" destOrd="0" presId="urn:microsoft.com/office/officeart/2005/8/layout/hierarchy3"/>
    <dgm:cxn modelId="{8B8E58B6-E4AB-4399-981E-0284C7C667FA}" type="presParOf" srcId="{A97D194A-7C68-4572-B5F1-4F27660ECFE0}" destId="{F8A7E9B5-350C-49C1-BC81-6061B108E61E}" srcOrd="1" destOrd="0" presId="urn:microsoft.com/office/officeart/2005/8/layout/hierarchy3"/>
    <dgm:cxn modelId="{BF4DF723-2612-43EC-A5C0-1A18044A9B5F}" type="presParOf" srcId="{F8A7E9B5-350C-49C1-BC81-6061B108E61E}" destId="{0D387E9D-2CCB-414C-9FE4-F4423C984EF6}" srcOrd="0" destOrd="0" presId="urn:microsoft.com/office/officeart/2005/8/layout/hierarchy3"/>
    <dgm:cxn modelId="{78AA7AB7-A06C-4CB2-9B69-0DEA352055FC}" type="presParOf" srcId="{0D387E9D-2CCB-414C-9FE4-F4423C984EF6}" destId="{5AB54D24-202D-44FA-BC89-FC15A414F891}" srcOrd="0" destOrd="0" presId="urn:microsoft.com/office/officeart/2005/8/layout/hierarchy3"/>
    <dgm:cxn modelId="{52F1085D-76A9-4E4A-90C1-BABC3D9D46FF}" type="presParOf" srcId="{0D387E9D-2CCB-414C-9FE4-F4423C984EF6}" destId="{8BE02DD3-2154-49C4-A44D-3DF6A432EC32}" srcOrd="1" destOrd="0" presId="urn:microsoft.com/office/officeart/2005/8/layout/hierarchy3"/>
    <dgm:cxn modelId="{6A35FCE1-3A86-41C5-80C2-E9AB0693DB17}" type="presParOf" srcId="{F8A7E9B5-350C-49C1-BC81-6061B108E61E}" destId="{A7573715-6C25-4FFB-B6EE-D86E7D4DC6F4}" srcOrd="1" destOrd="0" presId="urn:microsoft.com/office/officeart/2005/8/layout/hierarchy3"/>
    <dgm:cxn modelId="{6DD4A5B7-0626-4CCC-B734-63BF63904C92}" type="presParOf" srcId="{A7573715-6C25-4FFB-B6EE-D86E7D4DC6F4}" destId="{27285284-A2D4-4785-8F5C-6E886865C3A6}" srcOrd="0" destOrd="0" presId="urn:microsoft.com/office/officeart/2005/8/layout/hierarchy3"/>
    <dgm:cxn modelId="{22CB03EE-5EC0-494E-A0FC-2B253EAF7862}" type="presParOf" srcId="{A7573715-6C25-4FFB-B6EE-D86E7D4DC6F4}" destId="{CC3A933B-9CB4-4B58-AE60-7D0D4A80C0F3}"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20980834-3D0B-452B-841B-ABF250D0C895}"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s-ES"/>
        </a:p>
      </dgm:t>
    </dgm:pt>
    <dgm:pt modelId="{A85F133C-F9D1-4C17-935F-87293D49F319}">
      <dgm:prSet/>
      <dgm:spPr/>
      <dgm:t>
        <a:bodyPr/>
        <a:lstStyle/>
        <a:p>
          <a:pPr rtl="0"/>
          <a:r>
            <a:rPr lang="es-ES" dirty="0"/>
            <a:t>La eficacia de la disuasión exige </a:t>
          </a:r>
        </a:p>
      </dgm:t>
    </dgm:pt>
    <dgm:pt modelId="{C4B80331-25CD-436C-AD32-A5C0B9E0EB78}" type="parTrans" cxnId="{250EBED1-8B92-49F6-A084-7AC47CAD82E4}">
      <dgm:prSet/>
      <dgm:spPr/>
      <dgm:t>
        <a:bodyPr/>
        <a:lstStyle/>
        <a:p>
          <a:endParaRPr lang="es-ES"/>
        </a:p>
      </dgm:t>
    </dgm:pt>
    <dgm:pt modelId="{AB2A6D28-11DD-4433-86B9-6F6DE13DE7EA}" type="sibTrans" cxnId="{250EBED1-8B92-49F6-A084-7AC47CAD82E4}">
      <dgm:prSet/>
      <dgm:spPr/>
      <dgm:t>
        <a:bodyPr/>
        <a:lstStyle/>
        <a:p>
          <a:endParaRPr lang="es-ES"/>
        </a:p>
      </dgm:t>
    </dgm:pt>
    <dgm:pt modelId="{3C2050B2-E2A6-4395-AF7C-06396673A9D6}">
      <dgm:prSet>
        <dgm:style>
          <a:lnRef idx="1">
            <a:schemeClr val="accent2"/>
          </a:lnRef>
          <a:fillRef idx="2">
            <a:schemeClr val="accent2"/>
          </a:fillRef>
          <a:effectRef idx="1">
            <a:schemeClr val="accent2"/>
          </a:effectRef>
          <a:fontRef idx="minor">
            <a:schemeClr val="dk1"/>
          </a:fontRef>
        </dgm:style>
      </dgm:prSet>
      <dgm:spPr/>
      <dgm:t>
        <a:bodyPr/>
        <a:lstStyle/>
        <a:p>
          <a:pPr rtl="0"/>
          <a:r>
            <a:rPr lang="es-ES"/>
            <a:t>Ser creíble, clara y coherente</a:t>
          </a:r>
        </a:p>
      </dgm:t>
    </dgm:pt>
    <dgm:pt modelId="{192AF8B0-8385-4A03-BE1D-C7E81BB1D825}" type="parTrans" cxnId="{EB5DBD22-B870-4A9C-B31C-27DDA84AE3E3}">
      <dgm:prSet/>
      <dgm:spPr/>
      <dgm:t>
        <a:bodyPr/>
        <a:lstStyle/>
        <a:p>
          <a:endParaRPr lang="es-ES"/>
        </a:p>
      </dgm:t>
    </dgm:pt>
    <dgm:pt modelId="{4C8FF094-1356-4261-A0CF-4D717F5487D5}" type="sibTrans" cxnId="{EB5DBD22-B870-4A9C-B31C-27DDA84AE3E3}">
      <dgm:prSet/>
      <dgm:spPr/>
      <dgm:t>
        <a:bodyPr/>
        <a:lstStyle/>
        <a:p>
          <a:endParaRPr lang="es-ES"/>
        </a:p>
      </dgm:t>
    </dgm:pt>
    <dgm:pt modelId="{F3DEC7A9-7539-4557-9AFF-FC103287004E}">
      <dgm:prSet>
        <dgm:style>
          <a:lnRef idx="1">
            <a:schemeClr val="accent2"/>
          </a:lnRef>
          <a:fillRef idx="2">
            <a:schemeClr val="accent2"/>
          </a:fillRef>
          <a:effectRef idx="1">
            <a:schemeClr val="accent2"/>
          </a:effectRef>
          <a:fontRef idx="minor">
            <a:schemeClr val="dk1"/>
          </a:fontRef>
        </dgm:style>
      </dgm:prSet>
      <dgm:spPr/>
      <dgm:t>
        <a:bodyPr/>
        <a:lstStyle/>
        <a:p>
          <a:pPr rtl="0"/>
          <a:r>
            <a:rPr lang="es-ES" dirty="0"/>
            <a:t>Basarse en medios convincentes</a:t>
          </a:r>
        </a:p>
      </dgm:t>
    </dgm:pt>
    <dgm:pt modelId="{E4B7344F-0078-48ED-A979-5816B239FBC6}" type="parTrans" cxnId="{7744CB7C-8FF4-4D33-8DB9-06741611C22E}">
      <dgm:prSet/>
      <dgm:spPr/>
      <dgm:t>
        <a:bodyPr/>
        <a:lstStyle/>
        <a:p>
          <a:endParaRPr lang="es-ES"/>
        </a:p>
      </dgm:t>
    </dgm:pt>
    <dgm:pt modelId="{8F53BDE9-FB8E-4A62-A079-CDBA53204FFD}" type="sibTrans" cxnId="{7744CB7C-8FF4-4D33-8DB9-06741611C22E}">
      <dgm:prSet/>
      <dgm:spPr/>
      <dgm:t>
        <a:bodyPr/>
        <a:lstStyle/>
        <a:p>
          <a:endParaRPr lang="es-ES"/>
        </a:p>
      </dgm:t>
    </dgm:pt>
    <dgm:pt modelId="{25C8A999-E492-4EC6-B06A-7126B2DC592E}">
      <dgm:prSet>
        <dgm:style>
          <a:lnRef idx="1">
            <a:schemeClr val="accent2"/>
          </a:lnRef>
          <a:fillRef idx="2">
            <a:schemeClr val="accent2"/>
          </a:fillRef>
          <a:effectRef idx="1">
            <a:schemeClr val="accent2"/>
          </a:effectRef>
          <a:fontRef idx="minor">
            <a:schemeClr val="dk1"/>
          </a:fontRef>
        </dgm:style>
      </dgm:prSet>
      <dgm:spPr/>
      <dgm:t>
        <a:bodyPr/>
        <a:lstStyle/>
        <a:p>
          <a:pPr rtl="0"/>
          <a:r>
            <a:rPr lang="es-ES" dirty="0"/>
            <a:t>Mantener un cierto margen de incertidumbre</a:t>
          </a:r>
        </a:p>
      </dgm:t>
    </dgm:pt>
    <dgm:pt modelId="{90069454-0191-4BB3-93D6-2F51819B7773}" type="parTrans" cxnId="{8EB2E2EA-FC07-4C8E-94FE-F748C24490A2}">
      <dgm:prSet/>
      <dgm:spPr/>
      <dgm:t>
        <a:bodyPr/>
        <a:lstStyle/>
        <a:p>
          <a:endParaRPr lang="es-ES"/>
        </a:p>
      </dgm:t>
    </dgm:pt>
    <dgm:pt modelId="{167B0670-73DE-49E3-8C28-1FA0A4A3BDF1}" type="sibTrans" cxnId="{8EB2E2EA-FC07-4C8E-94FE-F748C24490A2}">
      <dgm:prSet/>
      <dgm:spPr/>
      <dgm:t>
        <a:bodyPr/>
        <a:lstStyle/>
        <a:p>
          <a:endParaRPr lang="es-ES"/>
        </a:p>
      </dgm:t>
    </dgm:pt>
    <dgm:pt modelId="{B2C01136-DDF1-418A-B735-32FBA82B0F72}">
      <dgm:prSet>
        <dgm:style>
          <a:lnRef idx="1">
            <a:schemeClr val="accent2"/>
          </a:lnRef>
          <a:fillRef idx="2">
            <a:schemeClr val="accent2"/>
          </a:fillRef>
          <a:effectRef idx="1">
            <a:schemeClr val="accent2"/>
          </a:effectRef>
          <a:fontRef idx="minor">
            <a:schemeClr val="dk1"/>
          </a:fontRef>
        </dgm:style>
      </dgm:prSet>
      <dgm:spPr/>
      <dgm:t>
        <a:bodyPr/>
        <a:lstStyle/>
        <a:p>
          <a:pPr rtl="0"/>
          <a:r>
            <a:rPr lang="es-ES" dirty="0"/>
            <a:t>Estar justificada ante la comunidad internacional</a:t>
          </a:r>
        </a:p>
      </dgm:t>
    </dgm:pt>
    <dgm:pt modelId="{8D59D5D5-74C2-49D2-B231-D13995E6C8E5}" type="parTrans" cxnId="{E6905A8C-5C51-4900-AF07-9A1BCB13DA56}">
      <dgm:prSet/>
      <dgm:spPr/>
      <dgm:t>
        <a:bodyPr/>
        <a:lstStyle/>
        <a:p>
          <a:endParaRPr lang="es-ES"/>
        </a:p>
      </dgm:t>
    </dgm:pt>
    <dgm:pt modelId="{75F12A13-78C4-4BA8-8052-E44DF8E3B1AE}" type="sibTrans" cxnId="{E6905A8C-5C51-4900-AF07-9A1BCB13DA56}">
      <dgm:prSet/>
      <dgm:spPr/>
      <dgm:t>
        <a:bodyPr/>
        <a:lstStyle/>
        <a:p>
          <a:endParaRPr lang="es-ES"/>
        </a:p>
      </dgm:t>
    </dgm:pt>
    <dgm:pt modelId="{F1230441-3414-4B63-AB2E-1234234F334A}" type="pres">
      <dgm:prSet presAssocID="{20980834-3D0B-452B-841B-ABF250D0C895}" presName="linearFlow" presStyleCnt="0">
        <dgm:presLayoutVars>
          <dgm:dir/>
          <dgm:animLvl val="lvl"/>
          <dgm:resizeHandles val="exact"/>
        </dgm:presLayoutVars>
      </dgm:prSet>
      <dgm:spPr/>
    </dgm:pt>
    <dgm:pt modelId="{4FFABF5B-F463-42F9-9D60-7BC53803FB57}" type="pres">
      <dgm:prSet presAssocID="{A85F133C-F9D1-4C17-935F-87293D49F319}" presName="composite" presStyleCnt="0"/>
      <dgm:spPr/>
    </dgm:pt>
    <dgm:pt modelId="{B968C107-73F6-4B70-ADA1-6F7C25A8E349}" type="pres">
      <dgm:prSet presAssocID="{A85F133C-F9D1-4C17-935F-87293D49F319}" presName="parentText" presStyleLbl="alignNode1" presStyleIdx="0" presStyleCnt="1">
        <dgm:presLayoutVars>
          <dgm:chMax val="1"/>
          <dgm:bulletEnabled val="1"/>
        </dgm:presLayoutVars>
      </dgm:prSet>
      <dgm:spPr/>
    </dgm:pt>
    <dgm:pt modelId="{12013B30-1332-47B4-8920-22DC8A1444DA}" type="pres">
      <dgm:prSet presAssocID="{A85F133C-F9D1-4C17-935F-87293D49F319}" presName="descendantText" presStyleLbl="alignAcc1" presStyleIdx="0" presStyleCnt="1">
        <dgm:presLayoutVars>
          <dgm:bulletEnabled val="1"/>
        </dgm:presLayoutVars>
      </dgm:prSet>
      <dgm:spPr/>
    </dgm:pt>
  </dgm:ptLst>
  <dgm:cxnLst>
    <dgm:cxn modelId="{EB5DBD22-B870-4A9C-B31C-27DDA84AE3E3}" srcId="{A85F133C-F9D1-4C17-935F-87293D49F319}" destId="{3C2050B2-E2A6-4395-AF7C-06396673A9D6}" srcOrd="0" destOrd="0" parTransId="{192AF8B0-8385-4A03-BE1D-C7E81BB1D825}" sibTransId="{4C8FF094-1356-4261-A0CF-4D717F5487D5}"/>
    <dgm:cxn modelId="{D0B3A33F-43A8-4BB4-BF3B-A19C602D0897}" type="presOf" srcId="{25C8A999-E492-4EC6-B06A-7126B2DC592E}" destId="{12013B30-1332-47B4-8920-22DC8A1444DA}" srcOrd="0" destOrd="2" presId="urn:microsoft.com/office/officeart/2005/8/layout/chevron2"/>
    <dgm:cxn modelId="{7744CB7C-8FF4-4D33-8DB9-06741611C22E}" srcId="{A85F133C-F9D1-4C17-935F-87293D49F319}" destId="{F3DEC7A9-7539-4557-9AFF-FC103287004E}" srcOrd="1" destOrd="0" parTransId="{E4B7344F-0078-48ED-A979-5816B239FBC6}" sibTransId="{8F53BDE9-FB8E-4A62-A079-CDBA53204FFD}"/>
    <dgm:cxn modelId="{E6905A8C-5C51-4900-AF07-9A1BCB13DA56}" srcId="{A85F133C-F9D1-4C17-935F-87293D49F319}" destId="{B2C01136-DDF1-418A-B735-32FBA82B0F72}" srcOrd="3" destOrd="0" parTransId="{8D59D5D5-74C2-49D2-B231-D13995E6C8E5}" sibTransId="{75F12A13-78C4-4BA8-8052-E44DF8E3B1AE}"/>
    <dgm:cxn modelId="{714C228E-D7B4-4AF7-A7F9-F4E89ABD286E}" type="presOf" srcId="{20980834-3D0B-452B-841B-ABF250D0C895}" destId="{F1230441-3414-4B63-AB2E-1234234F334A}" srcOrd="0" destOrd="0" presId="urn:microsoft.com/office/officeart/2005/8/layout/chevron2"/>
    <dgm:cxn modelId="{B826A79A-1306-497D-927A-61F73CEED6A8}" type="presOf" srcId="{F3DEC7A9-7539-4557-9AFF-FC103287004E}" destId="{12013B30-1332-47B4-8920-22DC8A1444DA}" srcOrd="0" destOrd="1" presId="urn:microsoft.com/office/officeart/2005/8/layout/chevron2"/>
    <dgm:cxn modelId="{D02F389E-4BA9-44FF-8145-6B9151CBBA34}" type="presOf" srcId="{3C2050B2-E2A6-4395-AF7C-06396673A9D6}" destId="{12013B30-1332-47B4-8920-22DC8A1444DA}" srcOrd="0" destOrd="0" presId="urn:microsoft.com/office/officeart/2005/8/layout/chevron2"/>
    <dgm:cxn modelId="{5B5503C8-C31C-41C7-A7F7-4322AB4A49DB}" type="presOf" srcId="{A85F133C-F9D1-4C17-935F-87293D49F319}" destId="{B968C107-73F6-4B70-ADA1-6F7C25A8E349}" srcOrd="0" destOrd="0" presId="urn:microsoft.com/office/officeart/2005/8/layout/chevron2"/>
    <dgm:cxn modelId="{250EBED1-8B92-49F6-A084-7AC47CAD82E4}" srcId="{20980834-3D0B-452B-841B-ABF250D0C895}" destId="{A85F133C-F9D1-4C17-935F-87293D49F319}" srcOrd="0" destOrd="0" parTransId="{C4B80331-25CD-436C-AD32-A5C0B9E0EB78}" sibTransId="{AB2A6D28-11DD-4433-86B9-6F6DE13DE7EA}"/>
    <dgm:cxn modelId="{8EB2E2EA-FC07-4C8E-94FE-F748C24490A2}" srcId="{A85F133C-F9D1-4C17-935F-87293D49F319}" destId="{25C8A999-E492-4EC6-B06A-7126B2DC592E}" srcOrd="2" destOrd="0" parTransId="{90069454-0191-4BB3-93D6-2F51819B7773}" sibTransId="{167B0670-73DE-49E3-8C28-1FA0A4A3BDF1}"/>
    <dgm:cxn modelId="{73C5B7FE-A284-4502-8703-2123DD87CC29}" type="presOf" srcId="{B2C01136-DDF1-418A-B735-32FBA82B0F72}" destId="{12013B30-1332-47B4-8920-22DC8A1444DA}" srcOrd="0" destOrd="3" presId="urn:microsoft.com/office/officeart/2005/8/layout/chevron2"/>
    <dgm:cxn modelId="{CC5B4A6F-C609-4F74-9525-ACA50AD96392}" type="presParOf" srcId="{F1230441-3414-4B63-AB2E-1234234F334A}" destId="{4FFABF5B-F463-42F9-9D60-7BC53803FB57}" srcOrd="0" destOrd="0" presId="urn:microsoft.com/office/officeart/2005/8/layout/chevron2"/>
    <dgm:cxn modelId="{B495C2A2-130A-4A26-BF8B-1D61A57EBEB0}" type="presParOf" srcId="{4FFABF5B-F463-42F9-9D60-7BC53803FB57}" destId="{B968C107-73F6-4B70-ADA1-6F7C25A8E349}" srcOrd="0" destOrd="0" presId="urn:microsoft.com/office/officeart/2005/8/layout/chevron2"/>
    <dgm:cxn modelId="{CA0E019F-035D-4C2A-AEAD-1893840E448E}" type="presParOf" srcId="{4FFABF5B-F463-42F9-9D60-7BC53803FB57}" destId="{12013B30-1332-47B4-8920-22DC8A1444DA}"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18E94DD-A05B-4D93-B577-B308094E71DB}"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ES"/>
        </a:p>
      </dgm:t>
    </dgm:pt>
    <dgm:pt modelId="{B38D945D-11AC-495B-A7BC-D1017FF356AD}">
      <dgm:prSet phldrT="[Texto]" custT="1">
        <dgm:style>
          <a:lnRef idx="1">
            <a:schemeClr val="accent2"/>
          </a:lnRef>
          <a:fillRef idx="2">
            <a:schemeClr val="accent2"/>
          </a:fillRef>
          <a:effectRef idx="1">
            <a:schemeClr val="accent2"/>
          </a:effectRef>
          <a:fontRef idx="minor">
            <a:schemeClr val="dk1"/>
          </a:fontRef>
        </dgm:style>
      </dgm:prSet>
      <dgm:spPr/>
      <dgm:t>
        <a:bodyPr/>
        <a:lstStyle/>
        <a:p>
          <a:r>
            <a:rPr lang="es-ES" sz="2000" dirty="0"/>
            <a:t>Con medios </a:t>
          </a:r>
          <a:r>
            <a:rPr lang="es-ES" sz="1800" dirty="0"/>
            <a:t>no militares</a:t>
          </a:r>
        </a:p>
      </dgm:t>
    </dgm:pt>
    <dgm:pt modelId="{B39E6146-40BE-4D9C-8B86-86E149755B1A}" type="parTrans" cxnId="{06DBED39-C6FB-4FDB-A09F-4A7BE9C6AF87}">
      <dgm:prSet/>
      <dgm:spPr/>
      <dgm:t>
        <a:bodyPr/>
        <a:lstStyle/>
        <a:p>
          <a:endParaRPr lang="es-ES"/>
        </a:p>
      </dgm:t>
    </dgm:pt>
    <dgm:pt modelId="{C5E8063C-2CC1-41D4-B213-CED5AE6C571A}" type="sibTrans" cxnId="{06DBED39-C6FB-4FDB-A09F-4A7BE9C6AF87}">
      <dgm:prSet/>
      <dgm:spPr/>
      <dgm:t>
        <a:bodyPr/>
        <a:lstStyle/>
        <a:p>
          <a:endParaRPr lang="es-ES"/>
        </a:p>
      </dgm:t>
    </dgm:pt>
    <dgm:pt modelId="{60908509-B98B-48E4-817D-65734975A18C}">
      <dgm:prSet phldrT="[Texto]" phldr="1"/>
      <dgm:spPr/>
      <dgm:t>
        <a:bodyPr/>
        <a:lstStyle/>
        <a:p>
          <a:endParaRPr lang="es-ES"/>
        </a:p>
      </dgm:t>
    </dgm:pt>
    <dgm:pt modelId="{378DD9AB-8E55-4AC8-BB2A-1A3C1E7FD011}" type="parTrans" cxnId="{171CFCBC-6EBE-4445-B389-C3C266D99C8A}">
      <dgm:prSet/>
      <dgm:spPr/>
      <dgm:t>
        <a:bodyPr/>
        <a:lstStyle/>
        <a:p>
          <a:endParaRPr lang="es-ES"/>
        </a:p>
      </dgm:t>
    </dgm:pt>
    <dgm:pt modelId="{085B1E80-DD4F-48C2-950E-7EC4F99070B0}" type="sibTrans" cxnId="{171CFCBC-6EBE-4445-B389-C3C266D99C8A}">
      <dgm:prSet/>
      <dgm:spPr/>
      <dgm:t>
        <a:bodyPr/>
        <a:lstStyle/>
        <a:p>
          <a:endParaRPr lang="es-ES"/>
        </a:p>
      </dgm:t>
    </dgm:pt>
    <dgm:pt modelId="{29D69772-0E2B-42D2-9E29-F2357DB05F27}">
      <dgm:prSet phldrT="[Texto]" phldr="1"/>
      <dgm:spPr/>
      <dgm:t>
        <a:bodyPr/>
        <a:lstStyle/>
        <a:p>
          <a:endParaRPr lang="es-ES"/>
        </a:p>
      </dgm:t>
    </dgm:pt>
    <dgm:pt modelId="{4BF4A3E4-6408-4F7C-A143-43B366256361}" type="parTrans" cxnId="{40B81C63-3215-49C6-A304-088CBE052D6A}">
      <dgm:prSet/>
      <dgm:spPr/>
      <dgm:t>
        <a:bodyPr/>
        <a:lstStyle/>
        <a:p>
          <a:endParaRPr lang="es-ES"/>
        </a:p>
      </dgm:t>
    </dgm:pt>
    <dgm:pt modelId="{6F47048C-993C-4FC1-B0F6-AE690C67EEB4}" type="sibTrans" cxnId="{40B81C63-3215-49C6-A304-088CBE052D6A}">
      <dgm:prSet/>
      <dgm:spPr/>
      <dgm:t>
        <a:bodyPr/>
        <a:lstStyle/>
        <a:p>
          <a:endParaRPr lang="es-ES"/>
        </a:p>
      </dgm:t>
    </dgm:pt>
    <dgm:pt modelId="{F6DCBE78-1043-43CD-8FC1-7DA8B9D472CB}">
      <dgm:prSet phldrT="[Texto]">
        <dgm:style>
          <a:lnRef idx="1">
            <a:schemeClr val="accent2"/>
          </a:lnRef>
          <a:fillRef idx="2">
            <a:schemeClr val="accent2"/>
          </a:fillRef>
          <a:effectRef idx="1">
            <a:schemeClr val="accent2"/>
          </a:effectRef>
          <a:fontRef idx="minor">
            <a:schemeClr val="dk1"/>
          </a:fontRef>
        </dgm:style>
      </dgm:prSet>
      <dgm:spPr/>
      <dgm:t>
        <a:bodyPr/>
        <a:lstStyle/>
        <a:p>
          <a:r>
            <a:rPr lang="es-ES" dirty="0"/>
            <a:t>Con armas NBQ</a:t>
          </a:r>
        </a:p>
      </dgm:t>
    </dgm:pt>
    <dgm:pt modelId="{F3DEAF45-392A-417B-8B99-37F55ABBD8AB}" type="parTrans" cxnId="{DDEC4B05-A2BF-4966-9A10-FCDD8BF0C931}">
      <dgm:prSet/>
      <dgm:spPr/>
      <dgm:t>
        <a:bodyPr/>
        <a:lstStyle/>
        <a:p>
          <a:endParaRPr lang="es-ES"/>
        </a:p>
      </dgm:t>
    </dgm:pt>
    <dgm:pt modelId="{2EB9383D-98AB-4550-9764-15C8F35D89BA}" type="sibTrans" cxnId="{DDEC4B05-A2BF-4966-9A10-FCDD8BF0C931}">
      <dgm:prSet/>
      <dgm:spPr/>
      <dgm:t>
        <a:bodyPr/>
        <a:lstStyle/>
        <a:p>
          <a:endParaRPr lang="es-ES"/>
        </a:p>
      </dgm:t>
    </dgm:pt>
    <dgm:pt modelId="{4AF2F8DD-49E3-4477-84CB-1D155001F0AD}">
      <dgm:prSet custT="1">
        <dgm:style>
          <a:lnRef idx="1">
            <a:schemeClr val="accent2"/>
          </a:lnRef>
          <a:fillRef idx="2">
            <a:schemeClr val="accent2"/>
          </a:fillRef>
          <a:effectRef idx="1">
            <a:schemeClr val="accent2"/>
          </a:effectRef>
          <a:fontRef idx="minor">
            <a:schemeClr val="dk1"/>
          </a:fontRef>
        </dgm:style>
      </dgm:prSet>
      <dgm:spPr/>
      <dgm:t>
        <a:bodyPr/>
        <a:lstStyle/>
        <a:p>
          <a:r>
            <a:rPr lang="es-ES" sz="1800" dirty="0"/>
            <a:t>Con armas convencionales</a:t>
          </a:r>
        </a:p>
      </dgm:t>
    </dgm:pt>
    <dgm:pt modelId="{BF9AB81C-3536-4491-9051-CE05DE12BCFC}" type="parTrans" cxnId="{A77C0A7B-2EF3-419F-9522-4814A786B427}">
      <dgm:prSet/>
      <dgm:spPr/>
      <dgm:t>
        <a:bodyPr/>
        <a:lstStyle/>
        <a:p>
          <a:endParaRPr lang="es-ES"/>
        </a:p>
      </dgm:t>
    </dgm:pt>
    <dgm:pt modelId="{4908EBC2-323C-4153-A46F-5249862F69C2}" type="sibTrans" cxnId="{A77C0A7B-2EF3-419F-9522-4814A786B427}">
      <dgm:prSet/>
      <dgm:spPr/>
      <dgm:t>
        <a:bodyPr/>
        <a:lstStyle/>
        <a:p>
          <a:endParaRPr lang="es-ES"/>
        </a:p>
      </dgm:t>
    </dgm:pt>
    <dgm:pt modelId="{277B36D8-B2C7-43C2-9903-92FF0954DC92}">
      <dgm:prSet>
        <dgm:style>
          <a:lnRef idx="1">
            <a:schemeClr val="accent2"/>
          </a:lnRef>
          <a:fillRef idx="2">
            <a:schemeClr val="accent2"/>
          </a:fillRef>
          <a:effectRef idx="1">
            <a:schemeClr val="accent2"/>
          </a:effectRef>
          <a:fontRef idx="minor">
            <a:schemeClr val="dk1"/>
          </a:fontRef>
        </dgm:style>
      </dgm:prSet>
      <dgm:spPr/>
      <dgm:t>
        <a:bodyPr/>
        <a:lstStyle/>
        <a:p>
          <a:endParaRPr lang="es-ES" sz="1200" dirty="0"/>
        </a:p>
      </dgm:t>
    </dgm:pt>
    <dgm:pt modelId="{94794800-4605-4F38-A05E-60EA983887CF}" type="parTrans" cxnId="{1850AE6A-1FF3-4F08-86B0-7911DE160FFA}">
      <dgm:prSet/>
      <dgm:spPr/>
      <dgm:t>
        <a:bodyPr/>
        <a:lstStyle/>
        <a:p>
          <a:endParaRPr lang="es-ES"/>
        </a:p>
      </dgm:t>
    </dgm:pt>
    <dgm:pt modelId="{496C4B31-91BF-4CCA-8498-8CF654D15440}" type="sibTrans" cxnId="{1850AE6A-1FF3-4F08-86B0-7911DE160FFA}">
      <dgm:prSet/>
      <dgm:spPr/>
      <dgm:t>
        <a:bodyPr/>
        <a:lstStyle/>
        <a:p>
          <a:endParaRPr lang="es-ES"/>
        </a:p>
      </dgm:t>
    </dgm:pt>
    <dgm:pt modelId="{0226361E-C974-4020-95BD-FD19115BC55E}">
      <dgm:prSet phldrT="[Texto]" phldr="1"/>
      <dgm:spPr/>
      <dgm:t>
        <a:bodyPr/>
        <a:lstStyle/>
        <a:p>
          <a:endParaRPr lang="es-ES" dirty="0"/>
        </a:p>
      </dgm:t>
    </dgm:pt>
    <dgm:pt modelId="{DF04BF23-BD16-41A0-8F24-506857DF2EA6}" type="sibTrans" cxnId="{81CCDAF4-C730-45AC-BF38-B376697F498C}">
      <dgm:prSet/>
      <dgm:spPr/>
      <dgm:t>
        <a:bodyPr/>
        <a:lstStyle/>
        <a:p>
          <a:endParaRPr lang="es-ES"/>
        </a:p>
      </dgm:t>
    </dgm:pt>
    <dgm:pt modelId="{F3180FEA-6CC0-4A31-BA52-0A2B77FB1BD8}" type="parTrans" cxnId="{81CCDAF4-C730-45AC-BF38-B376697F498C}">
      <dgm:prSet/>
      <dgm:spPr/>
      <dgm:t>
        <a:bodyPr/>
        <a:lstStyle/>
        <a:p>
          <a:endParaRPr lang="es-ES"/>
        </a:p>
      </dgm:t>
    </dgm:pt>
    <dgm:pt modelId="{34F5D3F0-0191-439A-A072-EB9E819DF766}" type="pres">
      <dgm:prSet presAssocID="{A18E94DD-A05B-4D93-B577-B308094E71DB}" presName="linearFlow" presStyleCnt="0">
        <dgm:presLayoutVars>
          <dgm:dir/>
          <dgm:animLvl val="lvl"/>
          <dgm:resizeHandles/>
        </dgm:presLayoutVars>
      </dgm:prSet>
      <dgm:spPr/>
    </dgm:pt>
    <dgm:pt modelId="{C65F36F2-E413-4332-8ADE-62E06F7318CC}" type="pres">
      <dgm:prSet presAssocID="{0226361E-C974-4020-95BD-FD19115BC55E}" presName="compositeNode" presStyleCnt="0">
        <dgm:presLayoutVars>
          <dgm:bulletEnabled val="1"/>
        </dgm:presLayoutVars>
      </dgm:prSet>
      <dgm:spPr/>
    </dgm:pt>
    <dgm:pt modelId="{1B74708B-2F72-4585-A303-505D858F9F2A}" type="pres">
      <dgm:prSet presAssocID="{0226361E-C974-4020-95BD-FD19115BC55E}" presName="image" presStyleLbl="fgImgPlace1" presStyleIdx="0" presStyleCnt="3" custLinFactX="-25787" custLinFactY="59274" custLinFactNeighborX="-100000" custLinFactNeighborY="100000"/>
      <dgm:spPr/>
    </dgm:pt>
    <dgm:pt modelId="{3E21AF29-175B-45D8-999D-1014441B7E03}" type="pres">
      <dgm:prSet presAssocID="{0226361E-C974-4020-95BD-FD19115BC55E}" presName="childNode" presStyleLbl="node1" presStyleIdx="0" presStyleCnt="3" custScaleX="156246" custScaleY="124190" custLinFactNeighborX="16674" custLinFactNeighborY="-8918">
        <dgm:presLayoutVars>
          <dgm:bulletEnabled val="1"/>
        </dgm:presLayoutVars>
      </dgm:prSet>
      <dgm:spPr/>
    </dgm:pt>
    <dgm:pt modelId="{32E28C14-B03D-41B9-9933-923847E8FCE3}" type="pres">
      <dgm:prSet presAssocID="{0226361E-C974-4020-95BD-FD19115BC55E}" presName="parentNode" presStyleLbl="revTx" presStyleIdx="0" presStyleCnt="3">
        <dgm:presLayoutVars>
          <dgm:chMax val="0"/>
          <dgm:bulletEnabled val="1"/>
        </dgm:presLayoutVars>
      </dgm:prSet>
      <dgm:spPr/>
    </dgm:pt>
    <dgm:pt modelId="{9BB59C1F-9C93-4458-8E5E-064AAB0CB476}" type="pres">
      <dgm:prSet presAssocID="{DF04BF23-BD16-41A0-8F24-506857DF2EA6}" presName="sibTrans" presStyleCnt="0"/>
      <dgm:spPr/>
    </dgm:pt>
    <dgm:pt modelId="{D35C2FC4-FC30-420C-8625-33B296656B9E}" type="pres">
      <dgm:prSet presAssocID="{60908509-B98B-48E4-817D-65734975A18C}" presName="compositeNode" presStyleCnt="0">
        <dgm:presLayoutVars>
          <dgm:bulletEnabled val="1"/>
        </dgm:presLayoutVars>
      </dgm:prSet>
      <dgm:spPr/>
    </dgm:pt>
    <dgm:pt modelId="{68C34FAD-F235-47F9-A4D3-034B8BEA19D3}" type="pres">
      <dgm:prSet presAssocID="{60908509-B98B-48E4-817D-65734975A18C}" presName="image" presStyleLbl="fgImgPlace1" presStyleIdx="1" presStyleCnt="3" custLinFactX="-20069" custLinFactY="77244" custLinFactNeighborX="-100000" custLinFactNeighborY="100000"/>
      <dgm:spPr/>
    </dgm:pt>
    <dgm:pt modelId="{AA857412-A61B-4A32-AE47-DB1AA091A3CD}" type="pres">
      <dgm:prSet presAssocID="{60908509-B98B-48E4-817D-65734975A18C}" presName="childNode" presStyleLbl="node1" presStyleIdx="1" presStyleCnt="3" custScaleX="130147" custScaleY="128205" custLinFactNeighborX="910" custLinFactNeighborY="994">
        <dgm:presLayoutVars>
          <dgm:bulletEnabled val="1"/>
        </dgm:presLayoutVars>
      </dgm:prSet>
      <dgm:spPr/>
    </dgm:pt>
    <dgm:pt modelId="{82012EBE-4757-4471-8F80-E69AB4DDAD65}" type="pres">
      <dgm:prSet presAssocID="{60908509-B98B-48E4-817D-65734975A18C}" presName="parentNode" presStyleLbl="revTx" presStyleIdx="1" presStyleCnt="3">
        <dgm:presLayoutVars>
          <dgm:chMax val="0"/>
          <dgm:bulletEnabled val="1"/>
        </dgm:presLayoutVars>
      </dgm:prSet>
      <dgm:spPr/>
    </dgm:pt>
    <dgm:pt modelId="{F18A8BD8-6C11-4437-B854-05422D08149A}" type="pres">
      <dgm:prSet presAssocID="{085B1E80-DD4F-48C2-950E-7EC4F99070B0}" presName="sibTrans" presStyleCnt="0"/>
      <dgm:spPr/>
    </dgm:pt>
    <dgm:pt modelId="{DFC52BB1-4CB5-4C6E-8787-B64F92629FFD}" type="pres">
      <dgm:prSet presAssocID="{29D69772-0E2B-42D2-9E29-F2357DB05F27}" presName="compositeNode" presStyleCnt="0">
        <dgm:presLayoutVars>
          <dgm:bulletEnabled val="1"/>
        </dgm:presLayoutVars>
      </dgm:prSet>
      <dgm:spPr/>
    </dgm:pt>
    <dgm:pt modelId="{DCFFCE68-4520-4D13-9038-9B808981CF1D}" type="pres">
      <dgm:prSet presAssocID="{29D69772-0E2B-42D2-9E29-F2357DB05F27}" presName="image" presStyleLbl="fgImgPlace1" presStyleIdx="2" presStyleCnt="3" custLinFactX="-68744" custLinFactY="85057" custLinFactNeighborX="-100000" custLinFactNeighborY="100000"/>
      <dgm:spPr/>
    </dgm:pt>
    <dgm:pt modelId="{0D786F61-8601-4BCB-AEF6-19326F9956F1}" type="pres">
      <dgm:prSet presAssocID="{29D69772-0E2B-42D2-9E29-F2357DB05F27}" presName="childNode" presStyleLbl="node1" presStyleIdx="2" presStyleCnt="3" custScaleX="139738" custScaleY="128205" custLinFactNeighborX="-1342" custLinFactNeighborY="-22338">
        <dgm:presLayoutVars>
          <dgm:bulletEnabled val="1"/>
        </dgm:presLayoutVars>
      </dgm:prSet>
      <dgm:spPr/>
    </dgm:pt>
    <dgm:pt modelId="{A165E609-8D12-424F-8E43-41D9814E59C3}" type="pres">
      <dgm:prSet presAssocID="{29D69772-0E2B-42D2-9E29-F2357DB05F27}" presName="parentNode" presStyleLbl="revTx" presStyleIdx="2" presStyleCnt="3">
        <dgm:presLayoutVars>
          <dgm:chMax val="0"/>
          <dgm:bulletEnabled val="1"/>
        </dgm:presLayoutVars>
      </dgm:prSet>
      <dgm:spPr/>
    </dgm:pt>
  </dgm:ptLst>
  <dgm:cxnLst>
    <dgm:cxn modelId="{DDEC4B05-A2BF-4966-9A10-FCDD8BF0C931}" srcId="{29D69772-0E2B-42D2-9E29-F2357DB05F27}" destId="{F6DCBE78-1043-43CD-8FC1-7DA8B9D472CB}" srcOrd="0" destOrd="0" parTransId="{F3DEAF45-392A-417B-8B99-37F55ABBD8AB}" sibTransId="{2EB9383D-98AB-4550-9764-15C8F35D89BA}"/>
    <dgm:cxn modelId="{6C4B931B-4D4F-489E-B33F-8C8ABB9C25F3}" type="presOf" srcId="{F6DCBE78-1043-43CD-8FC1-7DA8B9D472CB}" destId="{0D786F61-8601-4BCB-AEF6-19326F9956F1}" srcOrd="0" destOrd="0" presId="urn:microsoft.com/office/officeart/2005/8/layout/hList2"/>
    <dgm:cxn modelId="{7D0BDD2D-E45F-40A1-B032-4CA5AFF86682}" type="presOf" srcId="{277B36D8-B2C7-43C2-9903-92FF0954DC92}" destId="{AA857412-A61B-4A32-AE47-DB1AA091A3CD}" srcOrd="0" destOrd="1" presId="urn:microsoft.com/office/officeart/2005/8/layout/hList2"/>
    <dgm:cxn modelId="{D7FD522F-E42E-4DC0-8525-147D9C2C0DF1}" type="presOf" srcId="{60908509-B98B-48E4-817D-65734975A18C}" destId="{82012EBE-4757-4471-8F80-E69AB4DDAD65}" srcOrd="0" destOrd="0" presId="urn:microsoft.com/office/officeart/2005/8/layout/hList2"/>
    <dgm:cxn modelId="{06DBED39-C6FB-4FDB-A09F-4A7BE9C6AF87}" srcId="{0226361E-C974-4020-95BD-FD19115BC55E}" destId="{B38D945D-11AC-495B-A7BC-D1017FF356AD}" srcOrd="0" destOrd="0" parTransId="{B39E6146-40BE-4D9C-8B86-86E149755B1A}" sibTransId="{C5E8063C-2CC1-41D4-B213-CED5AE6C571A}"/>
    <dgm:cxn modelId="{E2AA3641-8DCF-42AF-9F57-9D8724CF8A63}" type="presOf" srcId="{29D69772-0E2B-42D2-9E29-F2357DB05F27}" destId="{A165E609-8D12-424F-8E43-41D9814E59C3}" srcOrd="0" destOrd="0" presId="urn:microsoft.com/office/officeart/2005/8/layout/hList2"/>
    <dgm:cxn modelId="{40B81C63-3215-49C6-A304-088CBE052D6A}" srcId="{A18E94DD-A05B-4D93-B577-B308094E71DB}" destId="{29D69772-0E2B-42D2-9E29-F2357DB05F27}" srcOrd="2" destOrd="0" parTransId="{4BF4A3E4-6408-4F7C-A143-43B366256361}" sibTransId="{6F47048C-993C-4FC1-B0F6-AE690C67EEB4}"/>
    <dgm:cxn modelId="{14FC2D64-4CE1-4F6D-BD44-C319AC363EB1}" type="presOf" srcId="{B38D945D-11AC-495B-A7BC-D1017FF356AD}" destId="{3E21AF29-175B-45D8-999D-1014441B7E03}" srcOrd="0" destOrd="0" presId="urn:microsoft.com/office/officeart/2005/8/layout/hList2"/>
    <dgm:cxn modelId="{1850AE6A-1FF3-4F08-86B0-7911DE160FFA}" srcId="{60908509-B98B-48E4-817D-65734975A18C}" destId="{277B36D8-B2C7-43C2-9903-92FF0954DC92}" srcOrd="1" destOrd="0" parTransId="{94794800-4605-4F38-A05E-60EA983887CF}" sibTransId="{496C4B31-91BF-4CCA-8498-8CF654D15440}"/>
    <dgm:cxn modelId="{15F84C7A-E5A4-4C19-8AAA-9B4D1A6BC279}" type="presOf" srcId="{A18E94DD-A05B-4D93-B577-B308094E71DB}" destId="{34F5D3F0-0191-439A-A072-EB9E819DF766}" srcOrd="0" destOrd="0" presId="urn:microsoft.com/office/officeart/2005/8/layout/hList2"/>
    <dgm:cxn modelId="{A77C0A7B-2EF3-419F-9522-4814A786B427}" srcId="{60908509-B98B-48E4-817D-65734975A18C}" destId="{4AF2F8DD-49E3-4477-84CB-1D155001F0AD}" srcOrd="0" destOrd="0" parTransId="{BF9AB81C-3536-4491-9051-CE05DE12BCFC}" sibTransId="{4908EBC2-323C-4153-A46F-5249862F69C2}"/>
    <dgm:cxn modelId="{B1E123B0-1B8F-4FCD-8483-9B20FD0F740F}" type="presOf" srcId="{4AF2F8DD-49E3-4477-84CB-1D155001F0AD}" destId="{AA857412-A61B-4A32-AE47-DB1AA091A3CD}" srcOrd="0" destOrd="0" presId="urn:microsoft.com/office/officeart/2005/8/layout/hList2"/>
    <dgm:cxn modelId="{171CFCBC-6EBE-4445-B389-C3C266D99C8A}" srcId="{A18E94DD-A05B-4D93-B577-B308094E71DB}" destId="{60908509-B98B-48E4-817D-65734975A18C}" srcOrd="1" destOrd="0" parTransId="{378DD9AB-8E55-4AC8-BB2A-1A3C1E7FD011}" sibTransId="{085B1E80-DD4F-48C2-950E-7EC4F99070B0}"/>
    <dgm:cxn modelId="{DA89CFBF-1F80-4495-A315-D6C5DEE535D1}" type="presOf" srcId="{0226361E-C974-4020-95BD-FD19115BC55E}" destId="{32E28C14-B03D-41B9-9933-923847E8FCE3}" srcOrd="0" destOrd="0" presId="urn:microsoft.com/office/officeart/2005/8/layout/hList2"/>
    <dgm:cxn modelId="{81CCDAF4-C730-45AC-BF38-B376697F498C}" srcId="{A18E94DD-A05B-4D93-B577-B308094E71DB}" destId="{0226361E-C974-4020-95BD-FD19115BC55E}" srcOrd="0" destOrd="0" parTransId="{F3180FEA-6CC0-4A31-BA52-0A2B77FB1BD8}" sibTransId="{DF04BF23-BD16-41A0-8F24-506857DF2EA6}"/>
    <dgm:cxn modelId="{FEABB3B9-734D-4B97-8CF0-B45769359DF6}" type="presParOf" srcId="{34F5D3F0-0191-439A-A072-EB9E819DF766}" destId="{C65F36F2-E413-4332-8ADE-62E06F7318CC}" srcOrd="0" destOrd="0" presId="urn:microsoft.com/office/officeart/2005/8/layout/hList2"/>
    <dgm:cxn modelId="{E08D2C03-A523-46B9-B09A-52B1E9E5CBE4}" type="presParOf" srcId="{C65F36F2-E413-4332-8ADE-62E06F7318CC}" destId="{1B74708B-2F72-4585-A303-505D858F9F2A}" srcOrd="0" destOrd="0" presId="urn:microsoft.com/office/officeart/2005/8/layout/hList2"/>
    <dgm:cxn modelId="{12632556-B171-4F2D-97AC-7A89D72690F5}" type="presParOf" srcId="{C65F36F2-E413-4332-8ADE-62E06F7318CC}" destId="{3E21AF29-175B-45D8-999D-1014441B7E03}" srcOrd="1" destOrd="0" presId="urn:microsoft.com/office/officeart/2005/8/layout/hList2"/>
    <dgm:cxn modelId="{5601CDEF-EA74-4381-8AB1-04BB7062C5B3}" type="presParOf" srcId="{C65F36F2-E413-4332-8ADE-62E06F7318CC}" destId="{32E28C14-B03D-41B9-9933-923847E8FCE3}" srcOrd="2" destOrd="0" presId="urn:microsoft.com/office/officeart/2005/8/layout/hList2"/>
    <dgm:cxn modelId="{07DDFBDB-BECD-4793-9163-D5B41898D9CD}" type="presParOf" srcId="{34F5D3F0-0191-439A-A072-EB9E819DF766}" destId="{9BB59C1F-9C93-4458-8E5E-064AAB0CB476}" srcOrd="1" destOrd="0" presId="urn:microsoft.com/office/officeart/2005/8/layout/hList2"/>
    <dgm:cxn modelId="{F20F6C84-2DBA-4182-99E3-B744F7F31528}" type="presParOf" srcId="{34F5D3F0-0191-439A-A072-EB9E819DF766}" destId="{D35C2FC4-FC30-420C-8625-33B296656B9E}" srcOrd="2" destOrd="0" presId="urn:microsoft.com/office/officeart/2005/8/layout/hList2"/>
    <dgm:cxn modelId="{8C4B0A2C-6661-49E5-B305-07C88E97D8F5}" type="presParOf" srcId="{D35C2FC4-FC30-420C-8625-33B296656B9E}" destId="{68C34FAD-F235-47F9-A4D3-034B8BEA19D3}" srcOrd="0" destOrd="0" presId="urn:microsoft.com/office/officeart/2005/8/layout/hList2"/>
    <dgm:cxn modelId="{17829038-8476-45B8-9215-B671F2F04DEA}" type="presParOf" srcId="{D35C2FC4-FC30-420C-8625-33B296656B9E}" destId="{AA857412-A61B-4A32-AE47-DB1AA091A3CD}" srcOrd="1" destOrd="0" presId="urn:microsoft.com/office/officeart/2005/8/layout/hList2"/>
    <dgm:cxn modelId="{B7D3C471-270F-44D9-B426-89045056ED7F}" type="presParOf" srcId="{D35C2FC4-FC30-420C-8625-33B296656B9E}" destId="{82012EBE-4757-4471-8F80-E69AB4DDAD65}" srcOrd="2" destOrd="0" presId="urn:microsoft.com/office/officeart/2005/8/layout/hList2"/>
    <dgm:cxn modelId="{FC90D234-8126-4AD3-8E90-DE3BCFCA3B0A}" type="presParOf" srcId="{34F5D3F0-0191-439A-A072-EB9E819DF766}" destId="{F18A8BD8-6C11-4437-B854-05422D08149A}" srcOrd="3" destOrd="0" presId="urn:microsoft.com/office/officeart/2005/8/layout/hList2"/>
    <dgm:cxn modelId="{235EA96C-7F70-40C6-BA95-2EAC0B4135EB}" type="presParOf" srcId="{34F5D3F0-0191-439A-A072-EB9E819DF766}" destId="{DFC52BB1-4CB5-4C6E-8787-B64F92629FFD}" srcOrd="4" destOrd="0" presId="urn:microsoft.com/office/officeart/2005/8/layout/hList2"/>
    <dgm:cxn modelId="{14CF43B3-507F-42A6-A5DD-EFFD5EF3CAE6}" type="presParOf" srcId="{DFC52BB1-4CB5-4C6E-8787-B64F92629FFD}" destId="{DCFFCE68-4520-4D13-9038-9B808981CF1D}" srcOrd="0" destOrd="0" presId="urn:microsoft.com/office/officeart/2005/8/layout/hList2"/>
    <dgm:cxn modelId="{ACE9A474-9ED7-41A0-89E6-813899EF503F}" type="presParOf" srcId="{DFC52BB1-4CB5-4C6E-8787-B64F92629FFD}" destId="{0D786F61-8601-4BCB-AEF6-19326F9956F1}" srcOrd="1" destOrd="0" presId="urn:microsoft.com/office/officeart/2005/8/layout/hList2"/>
    <dgm:cxn modelId="{47E42494-0F23-41AD-AEA0-83D2DD288D95}" type="presParOf" srcId="{DFC52BB1-4CB5-4C6E-8787-B64F92629FFD}" destId="{A165E609-8D12-424F-8E43-41D9814E59C3}" srcOrd="2" destOrd="0" presId="urn:microsoft.com/office/officeart/2005/8/layout/h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4B5DDC-45D4-44D8-8EE7-7067764DE3BB}">
      <dsp:nvSpPr>
        <dsp:cNvPr id="0" name=""/>
        <dsp:cNvSpPr/>
      </dsp:nvSpPr>
      <dsp:spPr>
        <a:xfrm>
          <a:off x="4690039" y="1128729"/>
          <a:ext cx="2811921" cy="281192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57150" tIns="57150" rIns="57150" bIns="57150" numCol="1" spcCol="1270" anchor="ctr" anchorCtr="0">
          <a:noAutofit/>
        </a:bodyPr>
        <a:lstStyle/>
        <a:p>
          <a:pPr marL="0" lvl="0" indent="0" algn="ctr" defTabSz="2000250">
            <a:lnSpc>
              <a:spcPct val="90000"/>
            </a:lnSpc>
            <a:spcBef>
              <a:spcPct val="0"/>
            </a:spcBef>
            <a:spcAft>
              <a:spcPct val="35000"/>
            </a:spcAft>
            <a:buNone/>
          </a:pPr>
          <a:r>
            <a:rPr lang="es-ES" sz="4500" kern="1200" dirty="0"/>
            <a:t>GLOBAL</a:t>
          </a:r>
        </a:p>
      </dsp:txBody>
      <dsp:txXfrm>
        <a:off x="5101835" y="1540525"/>
        <a:ext cx="1988329" cy="1988329"/>
      </dsp:txXfrm>
    </dsp:sp>
    <dsp:sp modelId="{0D18F68A-0BBD-480E-987D-E2BE85E60EB9}">
      <dsp:nvSpPr>
        <dsp:cNvPr id="0" name=""/>
        <dsp:cNvSpPr/>
      </dsp:nvSpPr>
      <dsp:spPr>
        <a:xfrm>
          <a:off x="5393019" y="501"/>
          <a:ext cx="1405960" cy="140596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Nacional, estatal o particular</a:t>
          </a:r>
        </a:p>
      </dsp:txBody>
      <dsp:txXfrm>
        <a:off x="5598917" y="206399"/>
        <a:ext cx="994164" cy="994164"/>
      </dsp:txXfrm>
    </dsp:sp>
    <dsp:sp modelId="{EE5B97C7-8222-4845-A321-12ACC9426ADE}">
      <dsp:nvSpPr>
        <dsp:cNvPr id="0" name=""/>
        <dsp:cNvSpPr/>
      </dsp:nvSpPr>
      <dsp:spPr>
        <a:xfrm>
          <a:off x="7224227" y="1831709"/>
          <a:ext cx="1405960" cy="140596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Colectiva</a:t>
          </a:r>
        </a:p>
      </dsp:txBody>
      <dsp:txXfrm>
        <a:off x="7430125" y="2037607"/>
        <a:ext cx="994164" cy="994164"/>
      </dsp:txXfrm>
    </dsp:sp>
    <dsp:sp modelId="{363029BF-EF03-4943-8466-C0A23A132D92}">
      <dsp:nvSpPr>
        <dsp:cNvPr id="0" name=""/>
        <dsp:cNvSpPr/>
      </dsp:nvSpPr>
      <dsp:spPr>
        <a:xfrm>
          <a:off x="5393019" y="3662917"/>
          <a:ext cx="1405960" cy="140596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Compartida</a:t>
          </a:r>
        </a:p>
      </dsp:txBody>
      <dsp:txXfrm>
        <a:off x="5598917" y="3868815"/>
        <a:ext cx="994164" cy="994164"/>
      </dsp:txXfrm>
    </dsp:sp>
    <dsp:sp modelId="{81DEE2AA-9AFF-429C-B80D-F611E465674D}">
      <dsp:nvSpPr>
        <dsp:cNvPr id="0" name=""/>
        <dsp:cNvSpPr/>
      </dsp:nvSpPr>
      <dsp:spPr>
        <a:xfrm>
          <a:off x="3561811" y="1831709"/>
          <a:ext cx="1405960" cy="140596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kern="1200" dirty="0"/>
            <a:t>Cooperativa</a:t>
          </a:r>
        </a:p>
      </dsp:txBody>
      <dsp:txXfrm>
        <a:off x="3767709" y="2037607"/>
        <a:ext cx="994164" cy="9941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F1DB5-EC60-459D-9F87-1882623C706A}">
      <dsp:nvSpPr>
        <dsp:cNvPr id="0" name=""/>
        <dsp:cNvSpPr/>
      </dsp:nvSpPr>
      <dsp:spPr>
        <a:xfrm>
          <a:off x="4501734" y="1073"/>
          <a:ext cx="1512130" cy="15121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kern="1200" dirty="0"/>
            <a:t>QUIÉN: Objeto a proteger</a:t>
          </a:r>
        </a:p>
      </dsp:txBody>
      <dsp:txXfrm>
        <a:off x="4723180" y="222519"/>
        <a:ext cx="1069238" cy="1069238"/>
      </dsp:txXfrm>
    </dsp:sp>
    <dsp:sp modelId="{390B9AF3-858C-4A6F-8534-30706A05B527}">
      <dsp:nvSpPr>
        <dsp:cNvPr id="0" name=""/>
        <dsp:cNvSpPr/>
      </dsp:nvSpPr>
      <dsp:spPr>
        <a:xfrm rot="2160000">
          <a:off x="5964406" y="1158850"/>
          <a:ext cx="395032" cy="5103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p>
      </dsp:txBody>
      <dsp:txXfrm>
        <a:off x="5975723" y="1226090"/>
        <a:ext cx="276522" cy="306206"/>
      </dsp:txXfrm>
    </dsp:sp>
    <dsp:sp modelId="{87528F96-9836-48B8-8F07-AE07E5669368}">
      <dsp:nvSpPr>
        <dsp:cNvPr id="0" name=""/>
        <dsp:cNvSpPr/>
      </dsp:nvSpPr>
      <dsp:spPr>
        <a:xfrm>
          <a:off x="6336908" y="1301418"/>
          <a:ext cx="1512130" cy="15781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s-ES" sz="2000" kern="1200" dirty="0"/>
        </a:p>
        <a:p>
          <a:pPr marL="0" lvl="0" indent="0" algn="ctr" defTabSz="889000">
            <a:lnSpc>
              <a:spcPct val="90000"/>
            </a:lnSpc>
            <a:spcBef>
              <a:spcPct val="0"/>
            </a:spcBef>
            <a:spcAft>
              <a:spcPct val="35000"/>
            </a:spcAft>
            <a:buNone/>
          </a:pPr>
          <a:r>
            <a:rPr lang="es-ES" sz="2000" kern="1200" dirty="0"/>
            <a:t>FRENTE A QUIÉN O QUÉ: amenazas</a:t>
          </a:r>
        </a:p>
      </dsp:txBody>
      <dsp:txXfrm>
        <a:off x="6558354" y="1532526"/>
        <a:ext cx="1069238" cy="1115889"/>
      </dsp:txXfrm>
    </dsp:sp>
    <dsp:sp modelId="{92156396-81A2-4DEA-A339-E866B56EB9E8}">
      <dsp:nvSpPr>
        <dsp:cNvPr id="0" name=""/>
        <dsp:cNvSpPr/>
      </dsp:nvSpPr>
      <dsp:spPr>
        <a:xfrm rot="6480000">
          <a:off x="6548719" y="2917720"/>
          <a:ext cx="385108" cy="5103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p>
      </dsp:txBody>
      <dsp:txXfrm rot="10800000">
        <a:off x="6624336" y="2964850"/>
        <a:ext cx="269576" cy="306206"/>
      </dsp:txXfrm>
    </dsp:sp>
    <dsp:sp modelId="{50BE3B61-6152-4A4D-A429-AFD574878756}">
      <dsp:nvSpPr>
        <dsp:cNvPr id="0" name=""/>
        <dsp:cNvSpPr/>
      </dsp:nvSpPr>
      <dsp:spPr>
        <a:xfrm>
          <a:off x="5635934" y="3491781"/>
          <a:ext cx="1512130" cy="15121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kern="1200" dirty="0"/>
            <a:t>CÓMO</a:t>
          </a:r>
        </a:p>
      </dsp:txBody>
      <dsp:txXfrm>
        <a:off x="5857380" y="3713227"/>
        <a:ext cx="1069238" cy="1069238"/>
      </dsp:txXfrm>
    </dsp:sp>
    <dsp:sp modelId="{24A9D985-3152-4FFC-8723-4ADF0CFF2C49}">
      <dsp:nvSpPr>
        <dsp:cNvPr id="0" name=""/>
        <dsp:cNvSpPr/>
      </dsp:nvSpPr>
      <dsp:spPr>
        <a:xfrm rot="10800000">
          <a:off x="5068732" y="3992675"/>
          <a:ext cx="400822" cy="5103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p>
      </dsp:txBody>
      <dsp:txXfrm rot="10800000">
        <a:off x="5188979" y="4094744"/>
        <a:ext cx="280575" cy="306206"/>
      </dsp:txXfrm>
    </dsp:sp>
    <dsp:sp modelId="{9B308375-A00E-4E80-80C4-5EEBCDA3CCB3}">
      <dsp:nvSpPr>
        <dsp:cNvPr id="0" name=""/>
        <dsp:cNvSpPr/>
      </dsp:nvSpPr>
      <dsp:spPr>
        <a:xfrm>
          <a:off x="3367534" y="3491781"/>
          <a:ext cx="1512130" cy="15121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kern="1200" dirty="0"/>
            <a:t>INSTRUMENTOS  </a:t>
          </a:r>
        </a:p>
      </dsp:txBody>
      <dsp:txXfrm>
        <a:off x="3588980" y="3713227"/>
        <a:ext cx="1069238" cy="1069238"/>
      </dsp:txXfrm>
    </dsp:sp>
    <dsp:sp modelId="{7F710B62-83A1-40A0-87F6-0E8D28687C8D}">
      <dsp:nvSpPr>
        <dsp:cNvPr id="0" name=""/>
        <dsp:cNvSpPr/>
      </dsp:nvSpPr>
      <dsp:spPr>
        <a:xfrm rot="15120000">
          <a:off x="3576207" y="2924775"/>
          <a:ext cx="400822" cy="5103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p>
      </dsp:txBody>
      <dsp:txXfrm rot="10800000">
        <a:off x="3654910" y="3084025"/>
        <a:ext cx="280575" cy="306206"/>
      </dsp:txXfrm>
    </dsp:sp>
    <dsp:sp modelId="{C4049993-F9E7-4C48-BCEF-DDE419F3FCF4}">
      <dsp:nvSpPr>
        <dsp:cNvPr id="0" name=""/>
        <dsp:cNvSpPr/>
      </dsp:nvSpPr>
      <dsp:spPr>
        <a:xfrm>
          <a:off x="2666560" y="1334405"/>
          <a:ext cx="1512130" cy="151213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kern="1200" dirty="0"/>
            <a:t>RELACIONES Y USOS</a:t>
          </a:r>
        </a:p>
      </dsp:txBody>
      <dsp:txXfrm>
        <a:off x="2888006" y="1555851"/>
        <a:ext cx="1069238" cy="1069238"/>
      </dsp:txXfrm>
    </dsp:sp>
    <dsp:sp modelId="{8392204D-544A-41FA-8153-10619B7FB6A2}">
      <dsp:nvSpPr>
        <dsp:cNvPr id="0" name=""/>
        <dsp:cNvSpPr/>
      </dsp:nvSpPr>
      <dsp:spPr>
        <a:xfrm rot="19440000">
          <a:off x="4130624" y="1175300"/>
          <a:ext cx="400822" cy="51034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p>
      </dsp:txBody>
      <dsp:txXfrm>
        <a:off x="4142107" y="1312709"/>
        <a:ext cx="280575" cy="306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211AE-90AA-45F5-BEBF-B687A40EEC78}">
      <dsp:nvSpPr>
        <dsp:cNvPr id="0" name=""/>
        <dsp:cNvSpPr/>
      </dsp:nvSpPr>
      <dsp:spPr>
        <a:xfrm rot="5400000">
          <a:off x="6510414" y="-2562325"/>
          <a:ext cx="1280386"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s-ES" sz="2400" kern="1200" dirty="0"/>
            <a:t>Forma tradicional de plantear la seguridad por los dirigentes políticos</a:t>
          </a:r>
        </a:p>
        <a:p>
          <a:pPr marL="228600" lvl="1" indent="-228600" algn="l" defTabSz="1066800">
            <a:lnSpc>
              <a:spcPct val="90000"/>
            </a:lnSpc>
            <a:spcBef>
              <a:spcPct val="0"/>
            </a:spcBef>
            <a:spcAft>
              <a:spcPct val="15000"/>
            </a:spcAft>
            <a:buChar char="•"/>
          </a:pPr>
          <a:r>
            <a:rPr lang="es-ES" sz="2400" kern="1200" dirty="0"/>
            <a:t>Normalmente es una </a:t>
          </a:r>
          <a:r>
            <a:rPr lang="es-ES" sz="2400" kern="1200" dirty="0" err="1"/>
            <a:t>seg</a:t>
          </a:r>
          <a:r>
            <a:rPr lang="es-ES" sz="2400" kern="1200" dirty="0"/>
            <a:t> calificada</a:t>
          </a:r>
        </a:p>
      </dsp:txBody>
      <dsp:txXfrm rot="-5400000">
        <a:off x="3785616" y="224976"/>
        <a:ext cx="6667481" cy="1155380"/>
      </dsp:txXfrm>
    </dsp:sp>
    <dsp:sp modelId="{B5E21043-5C39-426B-AA0C-ED43E3194EB9}">
      <dsp:nvSpPr>
        <dsp:cNvPr id="0" name=""/>
        <dsp:cNvSpPr/>
      </dsp:nvSpPr>
      <dsp:spPr>
        <a:xfrm>
          <a:off x="0" y="2424"/>
          <a:ext cx="3785616" cy="160048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ES" sz="2800" kern="1200" dirty="0"/>
            <a:t>POLÍTICO</a:t>
          </a:r>
        </a:p>
      </dsp:txBody>
      <dsp:txXfrm>
        <a:off x="78129" y="80553"/>
        <a:ext cx="3629358" cy="1444225"/>
      </dsp:txXfrm>
    </dsp:sp>
    <dsp:sp modelId="{D61C0129-FEF4-4AE9-ADE6-7C318E254F49}">
      <dsp:nvSpPr>
        <dsp:cNvPr id="0" name=""/>
        <dsp:cNvSpPr/>
      </dsp:nvSpPr>
      <dsp:spPr>
        <a:xfrm rot="5400000">
          <a:off x="6510414" y="-881817"/>
          <a:ext cx="1280386"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s-ES" sz="2400" kern="1200" dirty="0"/>
            <a:t>Uso habitual en las ciencias sociales: busca amenazas y otros referentes</a:t>
          </a:r>
        </a:p>
        <a:p>
          <a:pPr marL="228600" lvl="1" indent="-228600" algn="l" defTabSz="1066800">
            <a:lnSpc>
              <a:spcPct val="90000"/>
            </a:lnSpc>
            <a:spcBef>
              <a:spcPct val="0"/>
            </a:spcBef>
            <a:spcAft>
              <a:spcPct val="15000"/>
            </a:spcAft>
            <a:buChar char="•"/>
          </a:pPr>
          <a:r>
            <a:rPr lang="es-ES" sz="2400" kern="1200" dirty="0"/>
            <a:t>Implica teorización, conceptos que luego se aplican a la realidad</a:t>
          </a:r>
        </a:p>
      </dsp:txBody>
      <dsp:txXfrm rot="-5400000">
        <a:off x="3785616" y="1905484"/>
        <a:ext cx="6667481" cy="1155380"/>
      </dsp:txXfrm>
    </dsp:sp>
    <dsp:sp modelId="{6626ADF5-68F0-4514-89EE-7E755F1A2E4B}">
      <dsp:nvSpPr>
        <dsp:cNvPr id="0" name=""/>
        <dsp:cNvSpPr/>
      </dsp:nvSpPr>
      <dsp:spPr>
        <a:xfrm>
          <a:off x="0" y="1682932"/>
          <a:ext cx="3785616" cy="160048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s-ES" sz="2800" kern="1200" dirty="0"/>
            <a:t>ANALÍTICO</a:t>
          </a:r>
        </a:p>
      </dsp:txBody>
      <dsp:txXfrm>
        <a:off x="78129" y="1761061"/>
        <a:ext cx="3629358" cy="1444225"/>
      </dsp:txXfrm>
    </dsp:sp>
    <dsp:sp modelId="{2D626E7A-B2DE-4709-9CAF-66D56A9C2E57}">
      <dsp:nvSpPr>
        <dsp:cNvPr id="0" name=""/>
        <dsp:cNvSpPr/>
      </dsp:nvSpPr>
      <dsp:spPr>
        <a:xfrm rot="5400000">
          <a:off x="6510414" y="798690"/>
          <a:ext cx="1280386"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s-ES" sz="2400" kern="1200" dirty="0"/>
            <a:t>Uso que se hace de la seguridad para legitimar cambios de sistema</a:t>
          </a:r>
        </a:p>
      </dsp:txBody>
      <dsp:txXfrm rot="-5400000">
        <a:off x="3785616" y="3585992"/>
        <a:ext cx="6667481" cy="1155380"/>
      </dsp:txXfrm>
    </dsp:sp>
    <dsp:sp modelId="{30161FBD-98FA-4A72-B576-222A146C173E}">
      <dsp:nvSpPr>
        <dsp:cNvPr id="0" name=""/>
        <dsp:cNvSpPr/>
      </dsp:nvSpPr>
      <dsp:spPr>
        <a:xfrm>
          <a:off x="0" y="3363440"/>
          <a:ext cx="3785616" cy="160048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s-ES" sz="2400" kern="1200" dirty="0"/>
            <a:t>PROGRAMÁTICO</a:t>
          </a:r>
        </a:p>
      </dsp:txBody>
      <dsp:txXfrm>
        <a:off x="78129" y="3441569"/>
        <a:ext cx="3629358" cy="14442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0E1AA-E6A2-4C25-A324-3368F68E4B57}">
      <dsp:nvSpPr>
        <dsp:cNvPr id="0" name=""/>
        <dsp:cNvSpPr/>
      </dsp:nvSpPr>
      <dsp:spPr>
        <a:xfrm>
          <a:off x="0" y="594267"/>
          <a:ext cx="10515600" cy="98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10452AF-B99F-4714-91F8-07D697805E6A}">
      <dsp:nvSpPr>
        <dsp:cNvPr id="0" name=""/>
        <dsp:cNvSpPr/>
      </dsp:nvSpPr>
      <dsp:spPr>
        <a:xfrm>
          <a:off x="500022" y="57263"/>
          <a:ext cx="7360920" cy="1151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244600">
            <a:lnSpc>
              <a:spcPct val="90000"/>
            </a:lnSpc>
            <a:spcBef>
              <a:spcPct val="0"/>
            </a:spcBef>
            <a:spcAft>
              <a:spcPct val="35000"/>
            </a:spcAft>
            <a:buNone/>
          </a:pPr>
          <a:r>
            <a:rPr lang="es-ES" sz="2800" kern="1200" dirty="0"/>
            <a:t>Comunidad: pluralista o amalgamada (con instituciones o sin ellas) Karl </a:t>
          </a:r>
          <a:r>
            <a:rPr lang="es-ES" sz="2800" kern="1200" dirty="0" err="1"/>
            <a:t>Deutsch</a:t>
          </a:r>
          <a:r>
            <a:rPr lang="es-ES" sz="2800" kern="1200" dirty="0"/>
            <a:t> (años 50)</a:t>
          </a:r>
        </a:p>
      </dsp:txBody>
      <dsp:txXfrm>
        <a:off x="556223" y="113464"/>
        <a:ext cx="7248518" cy="1038878"/>
      </dsp:txXfrm>
    </dsp:sp>
    <dsp:sp modelId="{3F0C6CBB-BE62-4AB4-B30D-A3D51A0BD916}">
      <dsp:nvSpPr>
        <dsp:cNvPr id="0" name=""/>
        <dsp:cNvSpPr/>
      </dsp:nvSpPr>
      <dsp:spPr>
        <a:xfrm>
          <a:off x="0" y="2363307"/>
          <a:ext cx="10515600" cy="98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D225B2-3FC6-4034-83DF-362FA8D3D766}">
      <dsp:nvSpPr>
        <dsp:cNvPr id="0" name=""/>
        <dsp:cNvSpPr/>
      </dsp:nvSpPr>
      <dsp:spPr>
        <a:xfrm>
          <a:off x="525780" y="1787667"/>
          <a:ext cx="7360920" cy="1151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244600">
            <a:lnSpc>
              <a:spcPct val="90000"/>
            </a:lnSpc>
            <a:spcBef>
              <a:spcPct val="0"/>
            </a:spcBef>
            <a:spcAft>
              <a:spcPct val="35000"/>
            </a:spcAft>
            <a:buNone/>
          </a:pPr>
          <a:r>
            <a:rPr lang="es-ES" sz="2800" kern="1200" dirty="0"/>
            <a:t>Complejo: relaciones muy estrechas—</a:t>
          </a:r>
          <a:r>
            <a:rPr lang="es-ES" sz="2800" kern="1200" dirty="0" err="1"/>
            <a:t>seg</a:t>
          </a:r>
          <a:r>
            <a:rPr lang="es-ES" sz="2800" kern="1200" dirty="0"/>
            <a:t> regional B Buzan</a:t>
          </a:r>
        </a:p>
      </dsp:txBody>
      <dsp:txXfrm>
        <a:off x="581981" y="1843868"/>
        <a:ext cx="7248518" cy="1038878"/>
      </dsp:txXfrm>
    </dsp:sp>
    <dsp:sp modelId="{CE5C6316-FDC9-4842-8196-BAA2D26D55EE}">
      <dsp:nvSpPr>
        <dsp:cNvPr id="0" name=""/>
        <dsp:cNvSpPr/>
      </dsp:nvSpPr>
      <dsp:spPr>
        <a:xfrm>
          <a:off x="0" y="4132347"/>
          <a:ext cx="10515600" cy="98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EEDC07-5E80-4A32-A5A4-666C00A2B185}">
      <dsp:nvSpPr>
        <dsp:cNvPr id="0" name=""/>
        <dsp:cNvSpPr/>
      </dsp:nvSpPr>
      <dsp:spPr>
        <a:xfrm>
          <a:off x="525780" y="3556707"/>
          <a:ext cx="7360920" cy="1151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1244600">
            <a:lnSpc>
              <a:spcPct val="90000"/>
            </a:lnSpc>
            <a:spcBef>
              <a:spcPct val="0"/>
            </a:spcBef>
            <a:spcAft>
              <a:spcPct val="35000"/>
            </a:spcAft>
            <a:buNone/>
          </a:pPr>
          <a:r>
            <a:rPr lang="es-ES" sz="2800" kern="1200" dirty="0"/>
            <a:t>Régimen: pocos intentos teóricos  Robert </a:t>
          </a:r>
          <a:r>
            <a:rPr lang="es-ES" sz="2800" kern="1200" dirty="0" err="1"/>
            <a:t>Jarvis</a:t>
          </a:r>
          <a:r>
            <a:rPr lang="es-ES" sz="2800" kern="1200" dirty="0"/>
            <a:t> a comienzos de los 90</a:t>
          </a:r>
        </a:p>
      </dsp:txBody>
      <dsp:txXfrm>
        <a:off x="581981" y="3612908"/>
        <a:ext cx="7248518" cy="10388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D9DD0-B479-4EFF-8D29-86A1E4A6742C}">
      <dsp:nvSpPr>
        <dsp:cNvPr id="0" name=""/>
        <dsp:cNvSpPr/>
      </dsp:nvSpPr>
      <dsp:spPr>
        <a:xfrm rot="16200000">
          <a:off x="1036" y="123094"/>
          <a:ext cx="5124301" cy="5124301"/>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608" tIns="419608" rIns="419608" bIns="419608" numCol="1" spcCol="1270" anchor="ctr" anchorCtr="0">
          <a:noAutofit/>
        </a:bodyPr>
        <a:lstStyle/>
        <a:p>
          <a:pPr marL="0" lvl="0" indent="0" algn="ctr" defTabSz="2622550">
            <a:lnSpc>
              <a:spcPct val="90000"/>
            </a:lnSpc>
            <a:spcBef>
              <a:spcPct val="0"/>
            </a:spcBef>
            <a:spcAft>
              <a:spcPct val="35000"/>
            </a:spcAft>
            <a:buNone/>
          </a:pPr>
          <a:r>
            <a:rPr lang="es-ES" sz="5900" kern="1200" dirty="0"/>
            <a:t>Políticas de defensa </a:t>
          </a:r>
        </a:p>
      </dsp:txBody>
      <dsp:txXfrm rot="5400000">
        <a:off x="1037" y="1404168"/>
        <a:ext cx="4227548" cy="2562151"/>
      </dsp:txXfrm>
    </dsp:sp>
    <dsp:sp modelId="{988FAD3B-2CDD-4544-B8C7-D7A10E593E32}">
      <dsp:nvSpPr>
        <dsp:cNvPr id="0" name=""/>
        <dsp:cNvSpPr/>
      </dsp:nvSpPr>
      <dsp:spPr>
        <a:xfrm rot="5400000">
          <a:off x="5390262" y="123094"/>
          <a:ext cx="5124301" cy="5124301"/>
        </a:xfrm>
        <a:prstGeom prst="downArrow">
          <a:avLst>
            <a:gd name="adj1" fmla="val 50000"/>
            <a:gd name="adj2" fmla="val 3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608" tIns="419608" rIns="419608" bIns="419608" numCol="1" spcCol="1270" anchor="ctr" anchorCtr="0">
          <a:noAutofit/>
        </a:bodyPr>
        <a:lstStyle/>
        <a:p>
          <a:pPr marL="0" lvl="0" indent="0" algn="ctr" defTabSz="2622550">
            <a:lnSpc>
              <a:spcPct val="90000"/>
            </a:lnSpc>
            <a:spcBef>
              <a:spcPct val="0"/>
            </a:spcBef>
            <a:spcAft>
              <a:spcPct val="35000"/>
            </a:spcAft>
            <a:buNone/>
          </a:pPr>
          <a:r>
            <a:rPr lang="es-ES" sz="5900" kern="1200" dirty="0"/>
            <a:t>Percepción por otros</a:t>
          </a:r>
        </a:p>
      </dsp:txBody>
      <dsp:txXfrm rot="-5400000">
        <a:off x="6287016" y="1404169"/>
        <a:ext cx="4227548" cy="256215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0F056-F4BD-4325-ABB9-D8C1F7B3265B}">
      <dsp:nvSpPr>
        <dsp:cNvPr id="0" name=""/>
        <dsp:cNvSpPr/>
      </dsp:nvSpPr>
      <dsp:spPr>
        <a:xfrm>
          <a:off x="54023" y="0"/>
          <a:ext cx="5121329" cy="5121329"/>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F15D54-4F3D-4441-B6F4-DEB5CBEA9B34}">
      <dsp:nvSpPr>
        <dsp:cNvPr id="0" name=""/>
        <dsp:cNvSpPr/>
      </dsp:nvSpPr>
      <dsp:spPr>
        <a:xfrm>
          <a:off x="2614687" y="512633"/>
          <a:ext cx="3328863" cy="36409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s-ES" sz="1500" kern="1200"/>
            <a:t>Países Bajos</a:t>
          </a:r>
        </a:p>
      </dsp:txBody>
      <dsp:txXfrm>
        <a:off x="2632461" y="530407"/>
        <a:ext cx="3293315" cy="328546"/>
      </dsp:txXfrm>
    </dsp:sp>
    <dsp:sp modelId="{743B288D-3D0A-4D5D-BE1B-5D73FE6B67B0}">
      <dsp:nvSpPr>
        <dsp:cNvPr id="0" name=""/>
        <dsp:cNvSpPr/>
      </dsp:nvSpPr>
      <dsp:spPr>
        <a:xfrm>
          <a:off x="2614687" y="922239"/>
          <a:ext cx="3328863" cy="36409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s-ES" sz="1500" kern="1200"/>
            <a:t>Suecia </a:t>
          </a:r>
        </a:p>
      </dsp:txBody>
      <dsp:txXfrm>
        <a:off x="2632461" y="940013"/>
        <a:ext cx="3293315" cy="328546"/>
      </dsp:txXfrm>
    </dsp:sp>
    <dsp:sp modelId="{F75A2E8B-127A-480A-93B0-8EF2F7557DE6}">
      <dsp:nvSpPr>
        <dsp:cNvPr id="0" name=""/>
        <dsp:cNvSpPr/>
      </dsp:nvSpPr>
      <dsp:spPr>
        <a:xfrm>
          <a:off x="2614687" y="1331845"/>
          <a:ext cx="3328863" cy="36409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s-ES" sz="1500" kern="1200"/>
            <a:t>Reino Unido </a:t>
          </a:r>
        </a:p>
      </dsp:txBody>
      <dsp:txXfrm>
        <a:off x="2632461" y="1349619"/>
        <a:ext cx="3293315" cy="328546"/>
      </dsp:txXfrm>
    </dsp:sp>
    <dsp:sp modelId="{A2211621-4A5A-4D76-B456-171FEAC11312}">
      <dsp:nvSpPr>
        <dsp:cNvPr id="0" name=""/>
        <dsp:cNvSpPr/>
      </dsp:nvSpPr>
      <dsp:spPr>
        <a:xfrm>
          <a:off x="2614687" y="1741451"/>
          <a:ext cx="3328863" cy="36409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s-ES" sz="1500" kern="1200"/>
            <a:t>Alemania</a:t>
          </a:r>
        </a:p>
      </dsp:txBody>
      <dsp:txXfrm>
        <a:off x="2632461" y="1759225"/>
        <a:ext cx="3293315" cy="328546"/>
      </dsp:txXfrm>
    </dsp:sp>
    <dsp:sp modelId="{8BE62AE2-2D5B-48BC-9913-59E374A1D703}">
      <dsp:nvSpPr>
        <dsp:cNvPr id="0" name=""/>
        <dsp:cNvSpPr/>
      </dsp:nvSpPr>
      <dsp:spPr>
        <a:xfrm>
          <a:off x="2614687" y="2151058"/>
          <a:ext cx="3328863" cy="36409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s-ES" sz="1500" kern="1200"/>
            <a:t>Francia</a:t>
          </a:r>
        </a:p>
      </dsp:txBody>
      <dsp:txXfrm>
        <a:off x="2632461" y="2168832"/>
        <a:ext cx="3293315" cy="328546"/>
      </dsp:txXfrm>
    </dsp:sp>
    <dsp:sp modelId="{41DC54AC-03E5-4AF3-BEF1-056E4C2B781F}">
      <dsp:nvSpPr>
        <dsp:cNvPr id="0" name=""/>
        <dsp:cNvSpPr/>
      </dsp:nvSpPr>
      <dsp:spPr>
        <a:xfrm>
          <a:off x="2614687" y="2560664"/>
          <a:ext cx="3328863" cy="36409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s-ES" sz="1500" kern="1200"/>
            <a:t>España</a:t>
          </a:r>
        </a:p>
      </dsp:txBody>
      <dsp:txXfrm>
        <a:off x="2632461" y="2578438"/>
        <a:ext cx="3293315" cy="328546"/>
      </dsp:txXfrm>
    </dsp:sp>
    <dsp:sp modelId="{633649C5-00D2-42BA-AE31-292D72B33279}">
      <dsp:nvSpPr>
        <dsp:cNvPr id="0" name=""/>
        <dsp:cNvSpPr/>
      </dsp:nvSpPr>
      <dsp:spPr>
        <a:xfrm>
          <a:off x="2614687" y="2970270"/>
          <a:ext cx="3328863" cy="36409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s-ES" sz="1500" kern="1200"/>
            <a:t>Rusia</a:t>
          </a:r>
        </a:p>
      </dsp:txBody>
      <dsp:txXfrm>
        <a:off x="2632461" y="2988044"/>
        <a:ext cx="3293315" cy="328546"/>
      </dsp:txXfrm>
    </dsp:sp>
    <dsp:sp modelId="{7198DB10-D80C-431C-A54F-DCF8C7A1BC2F}">
      <dsp:nvSpPr>
        <dsp:cNvPr id="0" name=""/>
        <dsp:cNvSpPr/>
      </dsp:nvSpPr>
      <dsp:spPr>
        <a:xfrm>
          <a:off x="2614687" y="3379877"/>
          <a:ext cx="3328863" cy="36409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s-ES" sz="1500" kern="1200"/>
            <a:t>China</a:t>
          </a:r>
        </a:p>
      </dsp:txBody>
      <dsp:txXfrm>
        <a:off x="2632461" y="3397651"/>
        <a:ext cx="3293315" cy="328546"/>
      </dsp:txXfrm>
    </dsp:sp>
    <dsp:sp modelId="{E5E88D85-DF67-4A1F-8249-09322DF51618}">
      <dsp:nvSpPr>
        <dsp:cNvPr id="0" name=""/>
        <dsp:cNvSpPr/>
      </dsp:nvSpPr>
      <dsp:spPr>
        <a:xfrm>
          <a:off x="2614687" y="3789483"/>
          <a:ext cx="3328863" cy="36409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s-ES" sz="1500" kern="1200" dirty="0"/>
            <a:t>Estados Unidos</a:t>
          </a:r>
        </a:p>
      </dsp:txBody>
      <dsp:txXfrm>
        <a:off x="2632461" y="3807257"/>
        <a:ext cx="3293315" cy="328546"/>
      </dsp:txXfrm>
    </dsp:sp>
    <dsp:sp modelId="{2D35A3E7-8D9E-448F-9952-13477970A27B}">
      <dsp:nvSpPr>
        <dsp:cNvPr id="0" name=""/>
        <dsp:cNvSpPr/>
      </dsp:nvSpPr>
      <dsp:spPr>
        <a:xfrm>
          <a:off x="2614687" y="4199089"/>
          <a:ext cx="3328863" cy="364094"/>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s-ES" sz="1500" kern="1200" dirty="0"/>
            <a:t>México (2014-2018)</a:t>
          </a:r>
        </a:p>
      </dsp:txBody>
      <dsp:txXfrm>
        <a:off x="2632461" y="4216863"/>
        <a:ext cx="3293315" cy="32854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FBEFC6-7543-4B59-A5D1-78BA62C7F1F2}">
      <dsp:nvSpPr>
        <dsp:cNvPr id="0" name=""/>
        <dsp:cNvSpPr/>
      </dsp:nvSpPr>
      <dsp:spPr>
        <a:xfrm>
          <a:off x="5118688" y="1525776"/>
          <a:ext cx="1954623" cy="19548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88F5C27-A413-49D5-81A9-E6820561410C}">
      <dsp:nvSpPr>
        <dsp:cNvPr id="0" name=""/>
        <dsp:cNvSpPr/>
      </dsp:nvSpPr>
      <dsp:spPr>
        <a:xfrm>
          <a:off x="4976163" y="0"/>
          <a:ext cx="2239672" cy="119856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rtl="0">
            <a:lnSpc>
              <a:spcPct val="90000"/>
            </a:lnSpc>
            <a:spcBef>
              <a:spcPct val="0"/>
            </a:spcBef>
            <a:spcAft>
              <a:spcPct val="35000"/>
            </a:spcAft>
            <a:buNone/>
          </a:pPr>
          <a:r>
            <a:rPr lang="en-US" sz="1400" kern="1200"/>
            <a:t>Set up steering committee </a:t>
          </a:r>
          <a:br>
            <a:rPr lang="en-US" sz="1400" kern="1200"/>
          </a:br>
          <a:r>
            <a:rPr lang="en-US" sz="1400" kern="1200"/>
            <a:t>(if different from </a:t>
          </a:r>
          <a:br>
            <a:rPr lang="en-US" sz="1400" kern="1200"/>
          </a:br>
          <a:r>
            <a:rPr lang="en-US" sz="1400" kern="1200"/>
            <a:t>national security policy </a:t>
          </a:r>
          <a:br>
            <a:rPr lang="en-US" sz="1400" kern="1200"/>
          </a:br>
          <a:r>
            <a:rPr lang="en-US" sz="1400" kern="1200"/>
            <a:t>steering committee)</a:t>
          </a:r>
          <a:endParaRPr lang="es-ES" sz="1400" kern="1200"/>
        </a:p>
      </dsp:txBody>
      <dsp:txXfrm>
        <a:off x="4976163" y="0"/>
        <a:ext cx="2239672" cy="1198567"/>
      </dsp:txXfrm>
    </dsp:sp>
    <dsp:sp modelId="{B330A599-6814-4567-AFAA-18D626E3EF74}">
      <dsp:nvSpPr>
        <dsp:cNvPr id="0" name=""/>
        <dsp:cNvSpPr/>
      </dsp:nvSpPr>
      <dsp:spPr>
        <a:xfrm>
          <a:off x="5692044" y="1801446"/>
          <a:ext cx="1954623" cy="19548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92A05FC-304A-4416-9D01-CAA26EF123BF}">
      <dsp:nvSpPr>
        <dsp:cNvPr id="0" name=""/>
        <dsp:cNvSpPr/>
      </dsp:nvSpPr>
      <dsp:spPr>
        <a:xfrm>
          <a:off x="7887738" y="1138638"/>
          <a:ext cx="2117508" cy="131842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rtl="0">
            <a:lnSpc>
              <a:spcPct val="90000"/>
            </a:lnSpc>
            <a:spcBef>
              <a:spcPct val="0"/>
            </a:spcBef>
            <a:spcAft>
              <a:spcPct val="35000"/>
            </a:spcAft>
            <a:buNone/>
          </a:pPr>
          <a:r>
            <a:rPr lang="en-US" sz="1400" kern="1200"/>
            <a:t>Conduct further national</a:t>
          </a:r>
          <a:br>
            <a:rPr lang="en-US" sz="1400" kern="1200"/>
          </a:br>
          <a:r>
            <a:rPr lang="en-US" sz="1400" kern="1200"/>
            <a:t>dialogue on the means </a:t>
          </a:r>
          <a:br>
            <a:rPr lang="en-US" sz="1400" kern="1200"/>
          </a:br>
          <a:r>
            <a:rPr lang="en-US" sz="1400" kern="1200"/>
            <a:t>to meet the vision and </a:t>
          </a:r>
          <a:br>
            <a:rPr lang="en-US" sz="1400" kern="1200"/>
          </a:br>
          <a:r>
            <a:rPr lang="en-US" sz="1400" kern="1200"/>
            <a:t>objectives outlined </a:t>
          </a:r>
          <a:br>
            <a:rPr lang="en-US" sz="1400" kern="1200"/>
          </a:br>
          <a:r>
            <a:rPr lang="en-US" sz="1400" kern="1200"/>
            <a:t>in the NSP</a:t>
          </a:r>
          <a:endParaRPr lang="es-ES" sz="1400" kern="1200"/>
        </a:p>
      </dsp:txBody>
      <dsp:txXfrm>
        <a:off x="7887738" y="1138638"/>
        <a:ext cx="2117508" cy="1318423"/>
      </dsp:txXfrm>
    </dsp:sp>
    <dsp:sp modelId="{D1FC72FB-781F-40BB-9458-0C4B0CED88AE}">
      <dsp:nvSpPr>
        <dsp:cNvPr id="0" name=""/>
        <dsp:cNvSpPr/>
      </dsp:nvSpPr>
      <dsp:spPr>
        <a:xfrm>
          <a:off x="5832940" y="2421705"/>
          <a:ext cx="1954623" cy="19548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ADE12FF9-0D59-45A6-BCBC-1D923075095C}">
      <dsp:nvSpPr>
        <dsp:cNvPr id="0" name=""/>
        <dsp:cNvSpPr/>
      </dsp:nvSpPr>
      <dsp:spPr>
        <a:xfrm>
          <a:off x="8091344" y="2816632"/>
          <a:ext cx="2076787" cy="140831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rtl="0">
            <a:lnSpc>
              <a:spcPct val="90000"/>
            </a:lnSpc>
            <a:spcBef>
              <a:spcPct val="0"/>
            </a:spcBef>
            <a:spcAft>
              <a:spcPct val="35000"/>
            </a:spcAft>
            <a:buNone/>
          </a:pPr>
          <a:r>
            <a:rPr lang="en-US" sz="1400" kern="1200"/>
            <a:t>Establish a national security </a:t>
          </a:r>
          <a:br>
            <a:rPr lang="en-US" sz="1400" kern="1200"/>
          </a:br>
          <a:r>
            <a:rPr lang="en-US" sz="1400" kern="1200"/>
            <a:t>forum composed of </a:t>
          </a:r>
          <a:br>
            <a:rPr lang="en-US" sz="1400" kern="1200"/>
          </a:br>
          <a:r>
            <a:rPr lang="en-US" sz="1400" kern="1200"/>
            <a:t>representatives from </a:t>
          </a:r>
          <a:br>
            <a:rPr lang="en-US" sz="1400" kern="1200"/>
          </a:br>
          <a:r>
            <a:rPr lang="en-US" sz="1400" kern="1200"/>
            <a:t>government and academia</a:t>
          </a:r>
          <a:br>
            <a:rPr lang="en-US" sz="1400" kern="1200"/>
          </a:br>
          <a:r>
            <a:rPr lang="en-US" sz="1400" kern="1200"/>
            <a:t>to exchange ideas on</a:t>
          </a:r>
          <a:br>
            <a:rPr lang="en-US" sz="1400" kern="1200"/>
          </a:br>
          <a:r>
            <a:rPr lang="en-US" sz="1400" kern="1200"/>
            <a:t>strategy development</a:t>
          </a:r>
          <a:endParaRPr lang="es-ES" sz="1400" kern="1200"/>
        </a:p>
      </dsp:txBody>
      <dsp:txXfrm>
        <a:off x="8091344" y="2816632"/>
        <a:ext cx="2076787" cy="1408316"/>
      </dsp:txXfrm>
    </dsp:sp>
    <dsp:sp modelId="{D9184A7B-2134-4B9B-AB33-EF013145D59E}">
      <dsp:nvSpPr>
        <dsp:cNvPr id="0" name=""/>
        <dsp:cNvSpPr/>
      </dsp:nvSpPr>
      <dsp:spPr>
        <a:xfrm>
          <a:off x="5436314" y="2919110"/>
          <a:ext cx="1954623" cy="19548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4309369-8EA8-4A35-9BC8-6101060BC255}">
      <dsp:nvSpPr>
        <dsp:cNvPr id="0" name=""/>
        <dsp:cNvSpPr/>
      </dsp:nvSpPr>
      <dsp:spPr>
        <a:xfrm>
          <a:off x="7195475" y="4704376"/>
          <a:ext cx="2239672" cy="128845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rtl="0">
            <a:lnSpc>
              <a:spcPct val="90000"/>
            </a:lnSpc>
            <a:spcBef>
              <a:spcPct val="0"/>
            </a:spcBef>
            <a:spcAft>
              <a:spcPct val="35000"/>
            </a:spcAft>
            <a:buNone/>
          </a:pPr>
          <a:r>
            <a:rPr lang="en-US" sz="1400" kern="1200"/>
            <a:t>Decide on key </a:t>
          </a:r>
          <a:br>
            <a:rPr lang="en-US" sz="1400" kern="1200"/>
          </a:br>
          <a:r>
            <a:rPr lang="en-US" sz="1400" kern="1200"/>
            <a:t>priorities, lead actors, </a:t>
          </a:r>
          <a:br>
            <a:rPr lang="en-US" sz="1400" kern="1200"/>
          </a:br>
          <a:r>
            <a:rPr lang="en-US" sz="1400" kern="1200"/>
            <a:t>coordination mechanisms, </a:t>
          </a:r>
          <a:br>
            <a:rPr lang="en-US" sz="1400" kern="1200"/>
          </a:br>
          <a:r>
            <a:rPr lang="en-US" sz="1400" kern="1200"/>
            <a:t>and human and financial </a:t>
          </a:r>
          <a:br>
            <a:rPr lang="en-US" sz="1400" kern="1200"/>
          </a:br>
          <a:r>
            <a:rPr lang="en-US" sz="1400" kern="1200"/>
            <a:t>resource needs</a:t>
          </a:r>
          <a:endParaRPr lang="es-ES" sz="1400" kern="1200"/>
        </a:p>
      </dsp:txBody>
      <dsp:txXfrm>
        <a:off x="7195475" y="4704376"/>
        <a:ext cx="2239672" cy="1288459"/>
      </dsp:txXfrm>
    </dsp:sp>
    <dsp:sp modelId="{D7F5F402-869A-46AB-B53B-98E46FD24403}">
      <dsp:nvSpPr>
        <dsp:cNvPr id="0" name=""/>
        <dsp:cNvSpPr/>
      </dsp:nvSpPr>
      <dsp:spPr>
        <a:xfrm>
          <a:off x="4801062" y="2919110"/>
          <a:ext cx="1954623" cy="19548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56980602-429F-4639-BD70-D0D6288AC2F6}">
      <dsp:nvSpPr>
        <dsp:cNvPr id="0" name=""/>
        <dsp:cNvSpPr/>
      </dsp:nvSpPr>
      <dsp:spPr>
        <a:xfrm>
          <a:off x="2756851" y="4704376"/>
          <a:ext cx="2239672" cy="128845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rtl="0">
            <a:lnSpc>
              <a:spcPct val="90000"/>
            </a:lnSpc>
            <a:spcBef>
              <a:spcPct val="0"/>
            </a:spcBef>
            <a:spcAft>
              <a:spcPct val="35000"/>
            </a:spcAft>
            <a:buNone/>
          </a:pPr>
          <a:r>
            <a:rPr lang="en-US" sz="1400" kern="1200"/>
            <a:t>Draft the national security strategy</a:t>
          </a:r>
          <a:endParaRPr lang="es-ES" sz="1400" kern="1200"/>
        </a:p>
      </dsp:txBody>
      <dsp:txXfrm>
        <a:off x="2756851" y="4704376"/>
        <a:ext cx="2239672" cy="1288459"/>
      </dsp:txXfrm>
    </dsp:sp>
    <dsp:sp modelId="{37D6CADB-10FD-4AAB-9F1F-AB3A31DAA670}">
      <dsp:nvSpPr>
        <dsp:cNvPr id="0" name=""/>
        <dsp:cNvSpPr/>
      </dsp:nvSpPr>
      <dsp:spPr>
        <a:xfrm>
          <a:off x="4404436" y="2421705"/>
          <a:ext cx="1954623" cy="19548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714BD08C-FE40-40FA-9B6D-FB16EC432F90}">
      <dsp:nvSpPr>
        <dsp:cNvPr id="0" name=""/>
        <dsp:cNvSpPr/>
      </dsp:nvSpPr>
      <dsp:spPr>
        <a:xfrm>
          <a:off x="2023867" y="2816632"/>
          <a:ext cx="2076787" cy="1408316"/>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rtl="0">
            <a:lnSpc>
              <a:spcPct val="90000"/>
            </a:lnSpc>
            <a:spcBef>
              <a:spcPct val="0"/>
            </a:spcBef>
            <a:spcAft>
              <a:spcPct val="35000"/>
            </a:spcAft>
            <a:buNone/>
          </a:pPr>
          <a:r>
            <a:rPr lang="en-US" sz="1400" kern="1200"/>
            <a:t>Develop and launch </a:t>
          </a:r>
          <a:br>
            <a:rPr lang="en-US" sz="1400" kern="1200"/>
          </a:br>
          <a:r>
            <a:rPr lang="en-US" sz="1400" kern="1200"/>
            <a:t>a communication </a:t>
          </a:r>
          <a:br>
            <a:rPr lang="en-US" sz="1400" kern="1200"/>
          </a:br>
          <a:r>
            <a:rPr lang="en-US" sz="1400" kern="1200"/>
            <a:t>strategy</a:t>
          </a:r>
          <a:endParaRPr lang="es-ES" sz="1400" kern="1200"/>
        </a:p>
      </dsp:txBody>
      <dsp:txXfrm>
        <a:off x="2023867" y="2816632"/>
        <a:ext cx="2076787" cy="1408316"/>
      </dsp:txXfrm>
    </dsp:sp>
    <dsp:sp modelId="{9B12D05E-E4BC-4758-99F9-D5E1B3588B5C}">
      <dsp:nvSpPr>
        <dsp:cNvPr id="0" name=""/>
        <dsp:cNvSpPr/>
      </dsp:nvSpPr>
      <dsp:spPr>
        <a:xfrm>
          <a:off x="4545332" y="1801446"/>
          <a:ext cx="1954623" cy="19548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230A6CE7-B609-4694-B742-A08B624C676E}">
      <dsp:nvSpPr>
        <dsp:cNvPr id="0" name=""/>
        <dsp:cNvSpPr/>
      </dsp:nvSpPr>
      <dsp:spPr>
        <a:xfrm>
          <a:off x="2186753" y="1138638"/>
          <a:ext cx="2117508" cy="131842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rtl="0">
            <a:lnSpc>
              <a:spcPct val="90000"/>
            </a:lnSpc>
            <a:spcBef>
              <a:spcPct val="0"/>
            </a:spcBef>
            <a:spcAft>
              <a:spcPct val="35000"/>
            </a:spcAft>
            <a:buNone/>
          </a:pPr>
          <a:r>
            <a:rPr lang="en-US" sz="1400" kern="1200" dirty="0"/>
            <a:t>National Security Strategy</a:t>
          </a:r>
          <a:endParaRPr lang="es-ES" sz="1400" kern="1200" dirty="0"/>
        </a:p>
      </dsp:txBody>
      <dsp:txXfrm>
        <a:off x="2186753" y="1138638"/>
        <a:ext cx="2117508" cy="131842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EAB202-DD27-443C-B11A-8711B10694AF}">
      <dsp:nvSpPr>
        <dsp:cNvPr id="0" name=""/>
        <dsp:cNvSpPr/>
      </dsp:nvSpPr>
      <dsp:spPr>
        <a:xfrm>
          <a:off x="109048" y="2374"/>
          <a:ext cx="2352232" cy="1411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Menos conflictos armados y menos víctimas</a:t>
          </a:r>
        </a:p>
      </dsp:txBody>
      <dsp:txXfrm>
        <a:off x="109048" y="2374"/>
        <a:ext cx="2352232" cy="1411339"/>
      </dsp:txXfrm>
    </dsp:sp>
    <dsp:sp modelId="{6434FD69-AB8C-4D3D-B03A-7E2B6D1CA617}">
      <dsp:nvSpPr>
        <dsp:cNvPr id="0" name=""/>
        <dsp:cNvSpPr/>
      </dsp:nvSpPr>
      <dsp:spPr>
        <a:xfrm>
          <a:off x="2696505" y="2374"/>
          <a:ext cx="2352232" cy="1411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Más terrorismo internacional</a:t>
          </a:r>
        </a:p>
      </dsp:txBody>
      <dsp:txXfrm>
        <a:off x="2696505" y="2374"/>
        <a:ext cx="2352232" cy="1411339"/>
      </dsp:txXfrm>
    </dsp:sp>
    <dsp:sp modelId="{572F264A-2646-48AD-8584-03DCBD8D9CEE}">
      <dsp:nvSpPr>
        <dsp:cNvPr id="0" name=""/>
        <dsp:cNvSpPr/>
      </dsp:nvSpPr>
      <dsp:spPr>
        <a:xfrm>
          <a:off x="109048" y="1648937"/>
          <a:ext cx="2352232" cy="1411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La mayor parte de las víctimas, civiles</a:t>
          </a:r>
        </a:p>
      </dsp:txBody>
      <dsp:txXfrm>
        <a:off x="109048" y="1648937"/>
        <a:ext cx="2352232" cy="1411339"/>
      </dsp:txXfrm>
    </dsp:sp>
    <dsp:sp modelId="{8C891C74-2719-4CC1-9499-D7DB4EBFD36F}">
      <dsp:nvSpPr>
        <dsp:cNvPr id="0" name=""/>
        <dsp:cNvSpPr/>
      </dsp:nvSpPr>
      <dsp:spPr>
        <a:xfrm>
          <a:off x="2696505" y="1648937"/>
          <a:ext cx="2352232" cy="1411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Guerra, terrorismo, crimen organizado, mafias…</a:t>
          </a:r>
        </a:p>
      </dsp:txBody>
      <dsp:txXfrm>
        <a:off x="2696505" y="1648937"/>
        <a:ext cx="2352232" cy="1411339"/>
      </dsp:txXfrm>
    </dsp:sp>
    <dsp:sp modelId="{09D392B5-DDB5-4F11-858E-4E7347C0A1E4}">
      <dsp:nvSpPr>
        <dsp:cNvPr id="0" name=""/>
        <dsp:cNvSpPr/>
      </dsp:nvSpPr>
      <dsp:spPr>
        <a:xfrm>
          <a:off x="1402777" y="3295500"/>
          <a:ext cx="2352232" cy="14113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Aumento de los desastres naturales (tsunamis, terremotos, incendios, sequías, huracanas….)</a:t>
          </a:r>
        </a:p>
      </dsp:txBody>
      <dsp:txXfrm>
        <a:off x="1402777" y="3295500"/>
        <a:ext cx="2352232" cy="141133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8CB466-A2E9-40F3-BFF7-707E3A5D7F89}">
      <dsp:nvSpPr>
        <dsp:cNvPr id="0" name=""/>
        <dsp:cNvSpPr/>
      </dsp:nvSpPr>
      <dsp:spPr>
        <a:xfrm>
          <a:off x="2846567" y="0"/>
          <a:ext cx="5549001" cy="5549001"/>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D252B2-C96E-4C8E-9902-1428A3779188}">
      <dsp:nvSpPr>
        <dsp:cNvPr id="0" name=""/>
        <dsp:cNvSpPr/>
      </dsp:nvSpPr>
      <dsp:spPr>
        <a:xfrm>
          <a:off x="5621068" y="557880"/>
          <a:ext cx="3606851" cy="65677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Derechos humanos</a:t>
          </a:r>
        </a:p>
      </dsp:txBody>
      <dsp:txXfrm>
        <a:off x="5653129" y="589941"/>
        <a:ext cx="3542729" cy="592654"/>
      </dsp:txXfrm>
    </dsp:sp>
    <dsp:sp modelId="{B42E8480-E2B5-4A21-AA82-8F1F9E4DCD6F}">
      <dsp:nvSpPr>
        <dsp:cNvPr id="0" name=""/>
        <dsp:cNvSpPr/>
      </dsp:nvSpPr>
      <dsp:spPr>
        <a:xfrm>
          <a:off x="5632069" y="1287583"/>
          <a:ext cx="3606851" cy="65677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Civiles</a:t>
          </a:r>
        </a:p>
      </dsp:txBody>
      <dsp:txXfrm>
        <a:off x="5664130" y="1319644"/>
        <a:ext cx="3542729" cy="592654"/>
      </dsp:txXfrm>
    </dsp:sp>
    <dsp:sp modelId="{56F79222-D862-4AE2-832D-2748204AA47E}">
      <dsp:nvSpPr>
        <dsp:cNvPr id="0" name=""/>
        <dsp:cNvSpPr/>
      </dsp:nvSpPr>
      <dsp:spPr>
        <a:xfrm>
          <a:off x="5621068" y="2035627"/>
          <a:ext cx="3606851" cy="65677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Bienestar de la persona</a:t>
          </a:r>
        </a:p>
      </dsp:txBody>
      <dsp:txXfrm>
        <a:off x="5653129" y="2067688"/>
        <a:ext cx="3542729" cy="592654"/>
      </dsp:txXfrm>
    </dsp:sp>
    <dsp:sp modelId="{28504767-25BD-4767-AAD6-82105A616294}">
      <dsp:nvSpPr>
        <dsp:cNvPr id="0" name=""/>
        <dsp:cNvSpPr/>
      </dsp:nvSpPr>
      <dsp:spPr>
        <a:xfrm>
          <a:off x="5632069" y="2802012"/>
          <a:ext cx="3606851" cy="65677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Legalidad</a:t>
          </a:r>
        </a:p>
      </dsp:txBody>
      <dsp:txXfrm>
        <a:off x="5664130" y="2834073"/>
        <a:ext cx="3542729" cy="592654"/>
      </dsp:txXfrm>
    </dsp:sp>
    <dsp:sp modelId="{D6608A77-EB51-4F94-8ED8-0A90328D63AB}">
      <dsp:nvSpPr>
        <dsp:cNvPr id="0" name=""/>
        <dsp:cNvSpPr/>
      </dsp:nvSpPr>
      <dsp:spPr>
        <a:xfrm>
          <a:off x="5621068" y="3513374"/>
          <a:ext cx="3606851" cy="65677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Multilateralismo</a:t>
          </a:r>
        </a:p>
      </dsp:txBody>
      <dsp:txXfrm>
        <a:off x="5653129" y="3545435"/>
        <a:ext cx="3542729" cy="592654"/>
      </dsp:txXfrm>
    </dsp:sp>
    <dsp:sp modelId="{53B0B9CB-527D-4216-A6F0-0ADA0B09863A}">
      <dsp:nvSpPr>
        <dsp:cNvPr id="0" name=""/>
        <dsp:cNvSpPr/>
      </dsp:nvSpPr>
      <dsp:spPr>
        <a:xfrm>
          <a:off x="5621068" y="4252247"/>
          <a:ext cx="3606851" cy="65677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a:t>Enfoque regional</a:t>
          </a:r>
        </a:p>
      </dsp:txBody>
      <dsp:txXfrm>
        <a:off x="5653129" y="4284308"/>
        <a:ext cx="3542729" cy="59265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D46D6A-7803-4BF8-A7F8-5DE04F8ADB12}">
      <dsp:nvSpPr>
        <dsp:cNvPr id="0" name=""/>
        <dsp:cNvSpPr/>
      </dsp:nvSpPr>
      <dsp:spPr>
        <a:xfrm>
          <a:off x="5561744" y="2972379"/>
          <a:ext cx="534255" cy="386208"/>
        </a:xfrm>
        <a:custGeom>
          <a:avLst/>
          <a:gdLst/>
          <a:ahLst/>
          <a:cxnLst/>
          <a:rect l="0" t="0" r="0" b="0"/>
          <a:pathLst>
            <a:path>
              <a:moveTo>
                <a:pt x="534255" y="0"/>
              </a:moveTo>
              <a:lnTo>
                <a:pt x="534255" y="386208"/>
              </a:lnTo>
              <a:lnTo>
                <a:pt x="0" y="38620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C67D88-9242-40F7-BDDC-3E141E9098D6}">
      <dsp:nvSpPr>
        <dsp:cNvPr id="0" name=""/>
        <dsp:cNvSpPr/>
      </dsp:nvSpPr>
      <dsp:spPr>
        <a:xfrm>
          <a:off x="6096000" y="2972379"/>
          <a:ext cx="5451983" cy="1184374"/>
        </a:xfrm>
        <a:custGeom>
          <a:avLst/>
          <a:gdLst/>
          <a:ahLst/>
          <a:cxnLst/>
          <a:rect l="0" t="0" r="0" b="0"/>
          <a:pathLst>
            <a:path>
              <a:moveTo>
                <a:pt x="0" y="0"/>
              </a:moveTo>
              <a:lnTo>
                <a:pt x="0" y="1049201"/>
              </a:lnTo>
              <a:lnTo>
                <a:pt x="5451983" y="1049201"/>
              </a:lnTo>
              <a:lnTo>
                <a:pt x="5451983" y="11843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3148CF-7D80-4D46-87DF-2C3402017A5D}">
      <dsp:nvSpPr>
        <dsp:cNvPr id="0" name=""/>
        <dsp:cNvSpPr/>
      </dsp:nvSpPr>
      <dsp:spPr>
        <a:xfrm>
          <a:off x="6096000" y="2972379"/>
          <a:ext cx="3894273" cy="1184374"/>
        </a:xfrm>
        <a:custGeom>
          <a:avLst/>
          <a:gdLst/>
          <a:ahLst/>
          <a:cxnLst/>
          <a:rect l="0" t="0" r="0" b="0"/>
          <a:pathLst>
            <a:path>
              <a:moveTo>
                <a:pt x="0" y="0"/>
              </a:moveTo>
              <a:lnTo>
                <a:pt x="0" y="1049201"/>
              </a:lnTo>
              <a:lnTo>
                <a:pt x="3894273" y="1049201"/>
              </a:lnTo>
              <a:lnTo>
                <a:pt x="3894273" y="11843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7F756FB-F39A-452A-AD97-BE9A20281E80}">
      <dsp:nvSpPr>
        <dsp:cNvPr id="0" name=""/>
        <dsp:cNvSpPr/>
      </dsp:nvSpPr>
      <dsp:spPr>
        <a:xfrm>
          <a:off x="6096000" y="2972379"/>
          <a:ext cx="2336564" cy="1184374"/>
        </a:xfrm>
        <a:custGeom>
          <a:avLst/>
          <a:gdLst/>
          <a:ahLst/>
          <a:cxnLst/>
          <a:rect l="0" t="0" r="0" b="0"/>
          <a:pathLst>
            <a:path>
              <a:moveTo>
                <a:pt x="0" y="0"/>
              </a:moveTo>
              <a:lnTo>
                <a:pt x="0" y="1049201"/>
              </a:lnTo>
              <a:lnTo>
                <a:pt x="2336564" y="1049201"/>
              </a:lnTo>
              <a:lnTo>
                <a:pt x="2336564" y="11843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7E6D84-E6FA-498A-BC0B-125FE9BA7A6F}">
      <dsp:nvSpPr>
        <dsp:cNvPr id="0" name=""/>
        <dsp:cNvSpPr/>
      </dsp:nvSpPr>
      <dsp:spPr>
        <a:xfrm>
          <a:off x="6096000" y="2972379"/>
          <a:ext cx="778854" cy="1184374"/>
        </a:xfrm>
        <a:custGeom>
          <a:avLst/>
          <a:gdLst/>
          <a:ahLst/>
          <a:cxnLst/>
          <a:rect l="0" t="0" r="0" b="0"/>
          <a:pathLst>
            <a:path>
              <a:moveTo>
                <a:pt x="0" y="0"/>
              </a:moveTo>
              <a:lnTo>
                <a:pt x="0" y="1049201"/>
              </a:lnTo>
              <a:lnTo>
                <a:pt x="778854" y="1049201"/>
              </a:lnTo>
              <a:lnTo>
                <a:pt x="778854" y="11843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0CD06C-E603-40E5-87E9-C1BCBA515DD9}">
      <dsp:nvSpPr>
        <dsp:cNvPr id="0" name=""/>
        <dsp:cNvSpPr/>
      </dsp:nvSpPr>
      <dsp:spPr>
        <a:xfrm>
          <a:off x="5317145" y="2972379"/>
          <a:ext cx="778854" cy="1184374"/>
        </a:xfrm>
        <a:custGeom>
          <a:avLst/>
          <a:gdLst/>
          <a:ahLst/>
          <a:cxnLst/>
          <a:rect l="0" t="0" r="0" b="0"/>
          <a:pathLst>
            <a:path>
              <a:moveTo>
                <a:pt x="778854" y="0"/>
              </a:moveTo>
              <a:lnTo>
                <a:pt x="778854" y="1049201"/>
              </a:lnTo>
              <a:lnTo>
                <a:pt x="0" y="1049201"/>
              </a:lnTo>
              <a:lnTo>
                <a:pt x="0" y="11843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170668-1013-4F05-A638-2AFB3C260940}">
      <dsp:nvSpPr>
        <dsp:cNvPr id="0" name=""/>
        <dsp:cNvSpPr/>
      </dsp:nvSpPr>
      <dsp:spPr>
        <a:xfrm>
          <a:off x="3796743" y="2972379"/>
          <a:ext cx="2299256" cy="1147063"/>
        </a:xfrm>
        <a:custGeom>
          <a:avLst/>
          <a:gdLst/>
          <a:ahLst/>
          <a:cxnLst/>
          <a:rect l="0" t="0" r="0" b="0"/>
          <a:pathLst>
            <a:path>
              <a:moveTo>
                <a:pt x="2299256" y="0"/>
              </a:moveTo>
              <a:lnTo>
                <a:pt x="2299256" y="1011890"/>
              </a:lnTo>
              <a:lnTo>
                <a:pt x="0" y="1011890"/>
              </a:lnTo>
              <a:lnTo>
                <a:pt x="0" y="114706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AF62CC8-EFDD-4C92-AC89-E69F4D1430B4}">
      <dsp:nvSpPr>
        <dsp:cNvPr id="0" name=""/>
        <dsp:cNvSpPr/>
      </dsp:nvSpPr>
      <dsp:spPr>
        <a:xfrm>
          <a:off x="2201726" y="2972379"/>
          <a:ext cx="3894273" cy="1184374"/>
        </a:xfrm>
        <a:custGeom>
          <a:avLst/>
          <a:gdLst/>
          <a:ahLst/>
          <a:cxnLst/>
          <a:rect l="0" t="0" r="0" b="0"/>
          <a:pathLst>
            <a:path>
              <a:moveTo>
                <a:pt x="3894273" y="0"/>
              </a:moveTo>
              <a:lnTo>
                <a:pt x="3894273" y="1049201"/>
              </a:lnTo>
              <a:lnTo>
                <a:pt x="0" y="1049201"/>
              </a:lnTo>
              <a:lnTo>
                <a:pt x="0" y="11843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DFD67AD-69F4-4200-AEBB-7A93B18B32F9}">
      <dsp:nvSpPr>
        <dsp:cNvPr id="0" name=""/>
        <dsp:cNvSpPr/>
      </dsp:nvSpPr>
      <dsp:spPr>
        <a:xfrm>
          <a:off x="644016" y="2972379"/>
          <a:ext cx="5451983" cy="1184374"/>
        </a:xfrm>
        <a:custGeom>
          <a:avLst/>
          <a:gdLst/>
          <a:ahLst/>
          <a:cxnLst/>
          <a:rect l="0" t="0" r="0" b="0"/>
          <a:pathLst>
            <a:path>
              <a:moveTo>
                <a:pt x="5451983" y="0"/>
              </a:moveTo>
              <a:lnTo>
                <a:pt x="5451983" y="1049201"/>
              </a:lnTo>
              <a:lnTo>
                <a:pt x="0" y="1049201"/>
              </a:lnTo>
              <a:lnTo>
                <a:pt x="0" y="118437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30B797B-3171-41E0-96C1-3DED83FA20EE}">
      <dsp:nvSpPr>
        <dsp:cNvPr id="0" name=""/>
        <dsp:cNvSpPr/>
      </dsp:nvSpPr>
      <dsp:spPr>
        <a:xfrm>
          <a:off x="5774159" y="1670617"/>
          <a:ext cx="643681" cy="1301762"/>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60CFC47-079E-49F7-AD41-70E74D50BD7E}">
      <dsp:nvSpPr>
        <dsp:cNvPr id="0" name=""/>
        <dsp:cNvSpPr/>
      </dsp:nvSpPr>
      <dsp:spPr>
        <a:xfrm>
          <a:off x="5774159" y="1670617"/>
          <a:ext cx="643681" cy="1301762"/>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5FF5E4-BA2F-49A0-A749-086F826C50E5}">
      <dsp:nvSpPr>
        <dsp:cNvPr id="0" name=""/>
        <dsp:cNvSpPr/>
      </dsp:nvSpPr>
      <dsp:spPr>
        <a:xfrm>
          <a:off x="5452318" y="1904934"/>
          <a:ext cx="1287363" cy="83312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rgbClr val="FF0000"/>
              </a:solidFill>
            </a:rPr>
            <a:t>De </a:t>
          </a:r>
          <a:r>
            <a:rPr lang="es-ES" sz="1600" kern="1200" dirty="0">
              <a:solidFill>
                <a:srgbClr val="FF0000"/>
              </a:solidFill>
            </a:rPr>
            <a:t>compromiso</a:t>
          </a:r>
          <a:r>
            <a:rPr lang="es-ES" sz="1800" kern="1200" dirty="0">
              <a:solidFill>
                <a:srgbClr val="FF0000"/>
              </a:solidFill>
            </a:rPr>
            <a:t> /</a:t>
          </a:r>
          <a:r>
            <a:rPr lang="es-ES" sz="1600" kern="1200" dirty="0">
              <a:solidFill>
                <a:srgbClr val="FF0000"/>
              </a:solidFill>
            </a:rPr>
            <a:t>consentida</a:t>
          </a:r>
        </a:p>
      </dsp:txBody>
      <dsp:txXfrm>
        <a:off x="5452318" y="1904934"/>
        <a:ext cx="1287363" cy="833127"/>
      </dsp:txXfrm>
    </dsp:sp>
    <dsp:sp modelId="{A09A22E3-E103-4646-9D11-EAD9D7D8DEC2}">
      <dsp:nvSpPr>
        <dsp:cNvPr id="0" name=""/>
        <dsp:cNvSpPr/>
      </dsp:nvSpPr>
      <dsp:spPr>
        <a:xfrm>
          <a:off x="322175" y="4156754"/>
          <a:ext cx="643681" cy="643681"/>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3A3977-6BC4-4D5D-A1EA-019986E59DD9}">
      <dsp:nvSpPr>
        <dsp:cNvPr id="0" name=""/>
        <dsp:cNvSpPr/>
      </dsp:nvSpPr>
      <dsp:spPr>
        <a:xfrm>
          <a:off x="322175" y="4156754"/>
          <a:ext cx="643681" cy="643681"/>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63ADBF7-0D3D-424A-BBF6-F00196C16CC1}">
      <dsp:nvSpPr>
        <dsp:cNvPr id="0" name=""/>
        <dsp:cNvSpPr/>
      </dsp:nvSpPr>
      <dsp:spPr>
        <a:xfrm>
          <a:off x="334" y="4272616"/>
          <a:ext cx="1287363" cy="41195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solidFill>
                <a:srgbClr val="FF0000"/>
              </a:solidFill>
            </a:rPr>
            <a:t>Imperialistas / de equilibrio (terror)</a:t>
          </a:r>
        </a:p>
      </dsp:txBody>
      <dsp:txXfrm>
        <a:off x="334" y="4272616"/>
        <a:ext cx="1287363" cy="411956"/>
      </dsp:txXfrm>
    </dsp:sp>
    <dsp:sp modelId="{99DF56B1-4C92-4F52-8ED5-367DE7812AB7}">
      <dsp:nvSpPr>
        <dsp:cNvPr id="0" name=""/>
        <dsp:cNvSpPr/>
      </dsp:nvSpPr>
      <dsp:spPr>
        <a:xfrm>
          <a:off x="1879885" y="4156754"/>
          <a:ext cx="643681" cy="643681"/>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FDDC32-AB4D-4B18-BAFF-44B353FAB9EA}">
      <dsp:nvSpPr>
        <dsp:cNvPr id="0" name=""/>
        <dsp:cNvSpPr/>
      </dsp:nvSpPr>
      <dsp:spPr>
        <a:xfrm>
          <a:off x="1879885" y="4156754"/>
          <a:ext cx="643681" cy="643681"/>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AF94BF4-49B4-4A98-8341-594D197F8A23}">
      <dsp:nvSpPr>
        <dsp:cNvPr id="0" name=""/>
        <dsp:cNvSpPr/>
      </dsp:nvSpPr>
      <dsp:spPr>
        <a:xfrm>
          <a:off x="1558044" y="4272616"/>
          <a:ext cx="1287363" cy="41195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rgbClr val="FF0000"/>
              </a:solidFill>
            </a:rPr>
            <a:t>Por miedo / hegemonía </a:t>
          </a:r>
        </a:p>
      </dsp:txBody>
      <dsp:txXfrm>
        <a:off x="1558044" y="4272616"/>
        <a:ext cx="1287363" cy="411956"/>
      </dsp:txXfrm>
    </dsp:sp>
    <dsp:sp modelId="{E25EACE6-ECC5-4594-9F42-366FEA9D73A0}">
      <dsp:nvSpPr>
        <dsp:cNvPr id="0" name=""/>
        <dsp:cNvSpPr/>
      </dsp:nvSpPr>
      <dsp:spPr>
        <a:xfrm>
          <a:off x="3474902" y="4119443"/>
          <a:ext cx="643681" cy="643681"/>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8F1153-546F-4009-91DA-580C5F59B11D}">
      <dsp:nvSpPr>
        <dsp:cNvPr id="0" name=""/>
        <dsp:cNvSpPr/>
      </dsp:nvSpPr>
      <dsp:spPr>
        <a:xfrm>
          <a:off x="3474902" y="4119443"/>
          <a:ext cx="643681" cy="643681"/>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4025E6-564B-41A7-9B39-5997AB8CD738}">
      <dsp:nvSpPr>
        <dsp:cNvPr id="0" name=""/>
        <dsp:cNvSpPr/>
      </dsp:nvSpPr>
      <dsp:spPr>
        <a:xfrm>
          <a:off x="3153061" y="4235305"/>
          <a:ext cx="1287363" cy="41195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solidFill>
                <a:srgbClr val="FF0000"/>
              </a:solidFill>
            </a:rPr>
            <a:t>Producto de la impotencia / ley</a:t>
          </a:r>
        </a:p>
      </dsp:txBody>
      <dsp:txXfrm>
        <a:off x="3153061" y="4235305"/>
        <a:ext cx="1287363" cy="411956"/>
      </dsp:txXfrm>
    </dsp:sp>
    <dsp:sp modelId="{098BDE96-D54E-4194-BAE9-47F47DB14469}">
      <dsp:nvSpPr>
        <dsp:cNvPr id="0" name=""/>
        <dsp:cNvSpPr/>
      </dsp:nvSpPr>
      <dsp:spPr>
        <a:xfrm>
          <a:off x="4995304" y="4156754"/>
          <a:ext cx="643681" cy="643681"/>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3C58F1D-C915-4177-A6A0-98666DD5816A}">
      <dsp:nvSpPr>
        <dsp:cNvPr id="0" name=""/>
        <dsp:cNvSpPr/>
      </dsp:nvSpPr>
      <dsp:spPr>
        <a:xfrm>
          <a:off x="4995304" y="4156754"/>
          <a:ext cx="643681" cy="643681"/>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4A6A35-D793-4208-B423-CB1A6F00B0D5}">
      <dsp:nvSpPr>
        <dsp:cNvPr id="0" name=""/>
        <dsp:cNvSpPr/>
      </dsp:nvSpPr>
      <dsp:spPr>
        <a:xfrm>
          <a:off x="4673463" y="4272616"/>
          <a:ext cx="1287363" cy="41195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kern="1200" dirty="0">
              <a:solidFill>
                <a:srgbClr val="FF0000"/>
              </a:solidFill>
            </a:rPr>
            <a:t>Justas / </a:t>
          </a:r>
        </a:p>
        <a:p>
          <a:pPr marL="0" lvl="0" indent="0" algn="ctr" defTabSz="711200">
            <a:lnSpc>
              <a:spcPct val="90000"/>
            </a:lnSpc>
            <a:spcBef>
              <a:spcPct val="0"/>
            </a:spcBef>
            <a:spcAft>
              <a:spcPct val="35000"/>
            </a:spcAft>
            <a:buNone/>
          </a:pPr>
          <a:r>
            <a:rPr lang="es-ES" sz="1600" kern="1200" dirty="0">
              <a:solidFill>
                <a:srgbClr val="FF0000"/>
              </a:solidFill>
            </a:rPr>
            <a:t>Injustas</a:t>
          </a:r>
        </a:p>
      </dsp:txBody>
      <dsp:txXfrm>
        <a:off x="4673463" y="4272616"/>
        <a:ext cx="1287363" cy="411956"/>
      </dsp:txXfrm>
    </dsp:sp>
    <dsp:sp modelId="{D522B804-39F6-4F46-806E-9CACEE410CA1}">
      <dsp:nvSpPr>
        <dsp:cNvPr id="0" name=""/>
        <dsp:cNvSpPr/>
      </dsp:nvSpPr>
      <dsp:spPr>
        <a:xfrm>
          <a:off x="6553013" y="4156754"/>
          <a:ext cx="643681" cy="643681"/>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81E7FB0-888B-4914-B2C0-C0274716F03C}">
      <dsp:nvSpPr>
        <dsp:cNvPr id="0" name=""/>
        <dsp:cNvSpPr/>
      </dsp:nvSpPr>
      <dsp:spPr>
        <a:xfrm>
          <a:off x="6553013" y="4156754"/>
          <a:ext cx="643681" cy="643681"/>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D533B3D-C08A-46C6-873E-A11659445D06}">
      <dsp:nvSpPr>
        <dsp:cNvPr id="0" name=""/>
        <dsp:cNvSpPr/>
      </dsp:nvSpPr>
      <dsp:spPr>
        <a:xfrm>
          <a:off x="6231173" y="4272616"/>
          <a:ext cx="1287363" cy="41195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solidFill>
                <a:srgbClr val="FF0000"/>
              </a:solidFill>
            </a:rPr>
            <a:t>Negociadas/ Impuestas</a:t>
          </a:r>
        </a:p>
      </dsp:txBody>
      <dsp:txXfrm>
        <a:off x="6231173" y="4272616"/>
        <a:ext cx="1287363" cy="411956"/>
      </dsp:txXfrm>
    </dsp:sp>
    <dsp:sp modelId="{BB36BAA8-1C42-4821-85C9-A6F12613C1D3}">
      <dsp:nvSpPr>
        <dsp:cNvPr id="0" name=""/>
        <dsp:cNvSpPr/>
      </dsp:nvSpPr>
      <dsp:spPr>
        <a:xfrm>
          <a:off x="8110723" y="4156754"/>
          <a:ext cx="643681" cy="643681"/>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20D134-D422-445A-BDEE-EEE2E2966401}">
      <dsp:nvSpPr>
        <dsp:cNvPr id="0" name=""/>
        <dsp:cNvSpPr/>
      </dsp:nvSpPr>
      <dsp:spPr>
        <a:xfrm>
          <a:off x="8110723" y="4156754"/>
          <a:ext cx="643681" cy="643681"/>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0DDAA3-8256-46D1-BD54-DD766D8801AC}">
      <dsp:nvSpPr>
        <dsp:cNvPr id="0" name=""/>
        <dsp:cNvSpPr/>
      </dsp:nvSpPr>
      <dsp:spPr>
        <a:xfrm>
          <a:off x="7788882" y="4272616"/>
          <a:ext cx="1287363" cy="41195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solidFill>
                <a:srgbClr val="FF0000"/>
              </a:solidFill>
            </a:rPr>
            <a:t>Con honor / deshonor (Cicerón)</a:t>
          </a:r>
        </a:p>
      </dsp:txBody>
      <dsp:txXfrm>
        <a:off x="7788882" y="4272616"/>
        <a:ext cx="1287363" cy="411956"/>
      </dsp:txXfrm>
    </dsp:sp>
    <dsp:sp modelId="{3ED8D3D8-590E-477F-B1CC-3E4C541C65F1}">
      <dsp:nvSpPr>
        <dsp:cNvPr id="0" name=""/>
        <dsp:cNvSpPr/>
      </dsp:nvSpPr>
      <dsp:spPr>
        <a:xfrm>
          <a:off x="9668433" y="4156754"/>
          <a:ext cx="643681" cy="643681"/>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C0B957-37DB-47AC-A76C-C5E0E17B92EC}">
      <dsp:nvSpPr>
        <dsp:cNvPr id="0" name=""/>
        <dsp:cNvSpPr/>
      </dsp:nvSpPr>
      <dsp:spPr>
        <a:xfrm>
          <a:off x="9668433" y="4156754"/>
          <a:ext cx="643681" cy="643681"/>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A103876-6017-4F88-BDBF-253F578C2382}">
      <dsp:nvSpPr>
        <dsp:cNvPr id="0" name=""/>
        <dsp:cNvSpPr/>
      </dsp:nvSpPr>
      <dsp:spPr>
        <a:xfrm>
          <a:off x="9346592" y="4272616"/>
          <a:ext cx="1287363" cy="41195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solidFill>
                <a:srgbClr val="FF0000"/>
              </a:solidFill>
            </a:rPr>
            <a:t>Interna / Externa (</a:t>
          </a:r>
          <a:r>
            <a:rPr lang="es-ES" sz="1400" kern="1200" dirty="0" err="1">
              <a:solidFill>
                <a:srgbClr val="FF0000"/>
              </a:solidFill>
            </a:rPr>
            <a:t>Bobbio</a:t>
          </a:r>
          <a:r>
            <a:rPr lang="es-ES" sz="1400" kern="1200" dirty="0">
              <a:solidFill>
                <a:srgbClr val="FF0000"/>
              </a:solidFill>
            </a:rPr>
            <a:t>)</a:t>
          </a:r>
        </a:p>
      </dsp:txBody>
      <dsp:txXfrm>
        <a:off x="9346592" y="4272616"/>
        <a:ext cx="1287363" cy="411956"/>
      </dsp:txXfrm>
    </dsp:sp>
    <dsp:sp modelId="{35A39913-9DE9-4823-8C04-558E74BA7BDE}">
      <dsp:nvSpPr>
        <dsp:cNvPr id="0" name=""/>
        <dsp:cNvSpPr/>
      </dsp:nvSpPr>
      <dsp:spPr>
        <a:xfrm>
          <a:off x="11226142" y="4156754"/>
          <a:ext cx="643681" cy="643681"/>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2530C15-5842-4530-A577-3983AC7DB9E4}">
      <dsp:nvSpPr>
        <dsp:cNvPr id="0" name=""/>
        <dsp:cNvSpPr/>
      </dsp:nvSpPr>
      <dsp:spPr>
        <a:xfrm>
          <a:off x="11226142" y="4156754"/>
          <a:ext cx="643681" cy="643681"/>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97B1C77-3780-42FA-B52F-A0BAE8AA0E77}">
      <dsp:nvSpPr>
        <dsp:cNvPr id="0" name=""/>
        <dsp:cNvSpPr/>
      </dsp:nvSpPr>
      <dsp:spPr>
        <a:xfrm>
          <a:off x="10904301" y="4272616"/>
          <a:ext cx="1287363" cy="41195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 sz="1400" kern="1200" dirty="0">
              <a:solidFill>
                <a:srgbClr val="FF0000"/>
              </a:solidFill>
            </a:rPr>
            <a:t>Positiva / Negativa (</a:t>
          </a:r>
          <a:r>
            <a:rPr lang="es-ES" sz="1400" kern="1200" dirty="0" err="1">
              <a:solidFill>
                <a:srgbClr val="FF0000"/>
              </a:solidFill>
            </a:rPr>
            <a:t>Galtung</a:t>
          </a:r>
          <a:r>
            <a:rPr lang="es-ES" sz="1400" kern="1200" dirty="0">
              <a:solidFill>
                <a:srgbClr val="FF0000"/>
              </a:solidFill>
            </a:rPr>
            <a:t>)</a:t>
          </a:r>
        </a:p>
      </dsp:txBody>
      <dsp:txXfrm>
        <a:off x="10904301" y="4272616"/>
        <a:ext cx="1287363" cy="411956"/>
      </dsp:txXfrm>
    </dsp:sp>
    <dsp:sp modelId="{F348CC69-D563-46E9-A408-C700FE520AED}">
      <dsp:nvSpPr>
        <dsp:cNvPr id="0" name=""/>
        <dsp:cNvSpPr/>
      </dsp:nvSpPr>
      <dsp:spPr>
        <a:xfrm>
          <a:off x="4995304" y="3242726"/>
          <a:ext cx="643681" cy="643681"/>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B5E9D14-041A-4521-B9F5-1C6C908DC1E3}">
      <dsp:nvSpPr>
        <dsp:cNvPr id="0" name=""/>
        <dsp:cNvSpPr/>
      </dsp:nvSpPr>
      <dsp:spPr>
        <a:xfrm>
          <a:off x="4995304" y="3242726"/>
          <a:ext cx="643681" cy="643681"/>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873310-79FB-4BFC-86B8-BD1B36C6FED8}">
      <dsp:nvSpPr>
        <dsp:cNvPr id="0" name=""/>
        <dsp:cNvSpPr/>
      </dsp:nvSpPr>
      <dsp:spPr>
        <a:xfrm>
          <a:off x="4673463" y="3358588"/>
          <a:ext cx="1287363" cy="41195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s-ES" sz="1800" kern="1200" dirty="0">
              <a:solidFill>
                <a:srgbClr val="FF0000"/>
              </a:solidFill>
            </a:rPr>
            <a:t>Por </a:t>
          </a:r>
          <a:r>
            <a:rPr lang="es-ES" sz="1600" kern="1200" dirty="0">
              <a:solidFill>
                <a:srgbClr val="FF0000"/>
              </a:solidFill>
            </a:rPr>
            <a:t>rearme</a:t>
          </a:r>
          <a:r>
            <a:rPr lang="es-ES" sz="1800" kern="1200" dirty="0">
              <a:solidFill>
                <a:srgbClr val="FF0000"/>
              </a:solidFill>
            </a:rPr>
            <a:t> / disuasión</a:t>
          </a:r>
        </a:p>
      </dsp:txBody>
      <dsp:txXfrm>
        <a:off x="4673463" y="3358588"/>
        <a:ext cx="1287363" cy="411956"/>
      </dsp:txXfrm>
    </dsp:sp>
    <dsp:sp modelId="{347E16BE-9C93-4A39-8A97-6CE6479548E1}">
      <dsp:nvSpPr>
        <dsp:cNvPr id="0" name=""/>
        <dsp:cNvSpPr/>
      </dsp:nvSpPr>
      <dsp:spPr>
        <a:xfrm>
          <a:off x="7331868" y="1670617"/>
          <a:ext cx="643681" cy="643681"/>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256488-57FB-4332-A144-03F9A38EAE95}">
      <dsp:nvSpPr>
        <dsp:cNvPr id="0" name=""/>
        <dsp:cNvSpPr/>
      </dsp:nvSpPr>
      <dsp:spPr>
        <a:xfrm>
          <a:off x="7331868" y="1670617"/>
          <a:ext cx="643681" cy="643681"/>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F201E4-5E56-45DB-825C-FD4EFB57D607}">
      <dsp:nvSpPr>
        <dsp:cNvPr id="0" name=""/>
        <dsp:cNvSpPr/>
      </dsp:nvSpPr>
      <dsp:spPr>
        <a:xfrm>
          <a:off x="7010027" y="1786480"/>
          <a:ext cx="1287363" cy="41195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lang="es-ES" sz="1400" kern="1200" dirty="0"/>
        </a:p>
      </dsp:txBody>
      <dsp:txXfrm>
        <a:off x="7010027" y="1786480"/>
        <a:ext cx="1287363" cy="41195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4FBB2-1990-4D91-8B73-AB411FE7BBB9}">
      <dsp:nvSpPr>
        <dsp:cNvPr id="0" name=""/>
        <dsp:cNvSpPr/>
      </dsp:nvSpPr>
      <dsp:spPr>
        <a:xfrm rot="5400000">
          <a:off x="3003434" y="-655923"/>
          <a:ext cx="1279485" cy="2740620"/>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 sz="2000" kern="1200" dirty="0"/>
            <a:t>Invasión turca de Chipre (1974)</a:t>
          </a:r>
        </a:p>
      </dsp:txBody>
      <dsp:txXfrm rot="-5400000">
        <a:off x="2272867" y="137103"/>
        <a:ext cx="2678161" cy="1154567"/>
      </dsp:txXfrm>
    </dsp:sp>
    <dsp:sp modelId="{1E0D741C-4CC5-4208-A7B6-74E84F5A8E98}">
      <dsp:nvSpPr>
        <dsp:cNvPr id="0" name=""/>
        <dsp:cNvSpPr/>
      </dsp:nvSpPr>
      <dsp:spPr>
        <a:xfrm>
          <a:off x="721219" y="358"/>
          <a:ext cx="1548036" cy="165627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ES" sz="1800" kern="1200" dirty="0"/>
            <a:t>No prevista, amenaza grave y poco tiempo para </a:t>
          </a:r>
          <a:r>
            <a:rPr lang="es-ES" sz="1800" kern="1200" dirty="0" err="1"/>
            <a:t>responer</a:t>
          </a:r>
          <a:endParaRPr lang="es-ES" sz="1800" kern="1200" dirty="0"/>
        </a:p>
      </dsp:txBody>
      <dsp:txXfrm>
        <a:off x="796788" y="75927"/>
        <a:ext cx="1396898" cy="1505140"/>
      </dsp:txXfrm>
    </dsp:sp>
    <dsp:sp modelId="{F42BAB2C-91E1-41B5-862C-3392B4B11822}">
      <dsp:nvSpPr>
        <dsp:cNvPr id="0" name=""/>
        <dsp:cNvSpPr/>
      </dsp:nvSpPr>
      <dsp:spPr>
        <a:xfrm rot="5400000">
          <a:off x="3160438" y="1265981"/>
          <a:ext cx="901619" cy="2642761"/>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 sz="2000" kern="1200" dirty="0"/>
            <a:t>Guerra por canal de Suez (1956)</a:t>
          </a:r>
        </a:p>
      </dsp:txBody>
      <dsp:txXfrm rot="-5400000">
        <a:off x="2289868" y="2180565"/>
        <a:ext cx="2598748" cy="813593"/>
      </dsp:txXfrm>
    </dsp:sp>
    <dsp:sp modelId="{725479EB-D678-49D8-AA9F-D22C73B90E44}">
      <dsp:nvSpPr>
        <dsp:cNvPr id="0" name=""/>
        <dsp:cNvSpPr/>
      </dsp:nvSpPr>
      <dsp:spPr>
        <a:xfrm>
          <a:off x="721219" y="1739617"/>
          <a:ext cx="1568647" cy="159307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ES" sz="1800" kern="1200" dirty="0"/>
            <a:t>Imprevista, amenaza muy grave, mucho tiempo para responder</a:t>
          </a:r>
        </a:p>
      </dsp:txBody>
      <dsp:txXfrm>
        <a:off x="797794" y="1816192"/>
        <a:ext cx="1415497" cy="1439927"/>
      </dsp:txXfrm>
    </dsp:sp>
    <dsp:sp modelId="{B6D04666-69BB-400A-AC26-280A30CEED88}">
      <dsp:nvSpPr>
        <dsp:cNvPr id="0" name=""/>
        <dsp:cNvSpPr/>
      </dsp:nvSpPr>
      <dsp:spPr>
        <a:xfrm rot="5400000">
          <a:off x="3146700" y="2878043"/>
          <a:ext cx="1109381" cy="261697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 sz="2000" kern="1200" dirty="0"/>
            <a:t>Detenciones de pesqueros por Marruecos</a:t>
          </a:r>
        </a:p>
      </dsp:txBody>
      <dsp:txXfrm rot="-5400000">
        <a:off x="2392903" y="3685996"/>
        <a:ext cx="2562819" cy="1001069"/>
      </dsp:txXfrm>
    </dsp:sp>
    <dsp:sp modelId="{8970C101-DF2C-4FDE-9D30-E22D37BD48A0}">
      <dsp:nvSpPr>
        <dsp:cNvPr id="0" name=""/>
        <dsp:cNvSpPr/>
      </dsp:nvSpPr>
      <dsp:spPr>
        <a:xfrm>
          <a:off x="721219" y="3518085"/>
          <a:ext cx="1671683" cy="13368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s-ES" sz="1800" kern="1200" dirty="0"/>
            <a:t>Previsible, amenaza leve, mucho tiempo</a:t>
          </a:r>
        </a:p>
      </dsp:txBody>
      <dsp:txXfrm>
        <a:off x="786481" y="3583347"/>
        <a:ext cx="1541159" cy="120636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DC1E1F-A5B0-4B0C-98E6-F2900555ECCD}">
      <dsp:nvSpPr>
        <dsp:cNvPr id="0" name=""/>
        <dsp:cNvSpPr/>
      </dsp:nvSpPr>
      <dsp:spPr>
        <a:xfrm rot="5400000">
          <a:off x="3147410" y="-619719"/>
          <a:ext cx="1034811" cy="243255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 sz="2000" kern="1200" dirty="0"/>
            <a:t>Revoluciones, secuestros, golpes de estado…..</a:t>
          </a:r>
        </a:p>
      </dsp:txBody>
      <dsp:txXfrm rot="-5400000">
        <a:off x="2448539" y="129667"/>
        <a:ext cx="2382039" cy="933781"/>
      </dsp:txXfrm>
    </dsp:sp>
    <dsp:sp modelId="{C6C7D245-0AAC-4759-AFE3-A92C1F3F8BC4}">
      <dsp:nvSpPr>
        <dsp:cNvPr id="0" name=""/>
        <dsp:cNvSpPr/>
      </dsp:nvSpPr>
      <dsp:spPr>
        <a:xfrm>
          <a:off x="695458" y="63348"/>
          <a:ext cx="1753080" cy="106641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kern="1200" dirty="0"/>
            <a:t>No previstos, poco tiempo para responder</a:t>
          </a:r>
        </a:p>
      </dsp:txBody>
      <dsp:txXfrm>
        <a:off x="747516" y="115406"/>
        <a:ext cx="1648964" cy="962302"/>
      </dsp:txXfrm>
    </dsp:sp>
    <dsp:sp modelId="{1D9601C3-AEAE-4560-8D33-6BE6DF2F3FAF}">
      <dsp:nvSpPr>
        <dsp:cNvPr id="0" name=""/>
        <dsp:cNvSpPr/>
      </dsp:nvSpPr>
      <dsp:spPr>
        <a:xfrm rot="5400000">
          <a:off x="3080114" y="646573"/>
          <a:ext cx="620317" cy="261289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s-ES" sz="2000" kern="1200" dirty="0"/>
            <a:t>Marcha Verde (1975</a:t>
          </a:r>
          <a:r>
            <a:rPr lang="es-ES" sz="2500" kern="1200" dirty="0"/>
            <a:t>)</a:t>
          </a:r>
        </a:p>
      </dsp:txBody>
      <dsp:txXfrm rot="-5400000">
        <a:off x="2083826" y="1673143"/>
        <a:ext cx="2582614" cy="559755"/>
      </dsp:txXfrm>
    </dsp:sp>
    <dsp:sp modelId="{B7C643C2-1447-4578-8FBA-43039CDB769C}">
      <dsp:nvSpPr>
        <dsp:cNvPr id="0" name=""/>
        <dsp:cNvSpPr/>
      </dsp:nvSpPr>
      <dsp:spPr>
        <a:xfrm>
          <a:off x="772727" y="1188670"/>
          <a:ext cx="1443956" cy="153541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s-ES" sz="2000" kern="1200" dirty="0"/>
            <a:t>Amenaza muy grave, respuesta inmediata, previsibles</a:t>
          </a:r>
        </a:p>
      </dsp:txBody>
      <dsp:txXfrm>
        <a:off x="843215" y="1259158"/>
        <a:ext cx="1302980" cy="139443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D4A431-86FA-4416-8AB1-87655881ACEC}">
      <dsp:nvSpPr>
        <dsp:cNvPr id="0" name=""/>
        <dsp:cNvSpPr/>
      </dsp:nvSpPr>
      <dsp:spPr>
        <a:xfrm>
          <a:off x="2160645" y="50227"/>
          <a:ext cx="2611835" cy="261183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s-ES" sz="1700" kern="1200" dirty="0"/>
            <a:t>Al menos un ejército regular</a:t>
          </a:r>
        </a:p>
      </dsp:txBody>
      <dsp:txXfrm>
        <a:off x="2462010" y="401820"/>
        <a:ext cx="2009104" cy="828755"/>
      </dsp:txXfrm>
    </dsp:sp>
    <dsp:sp modelId="{EB40B21D-C5E1-41C8-BFE8-9389195D314D}">
      <dsp:nvSpPr>
        <dsp:cNvPr id="0" name=""/>
        <dsp:cNvSpPr/>
      </dsp:nvSpPr>
      <dsp:spPr>
        <a:xfrm>
          <a:off x="3315880" y="1205462"/>
          <a:ext cx="2611835" cy="261183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s-ES" sz="1700" kern="1200" dirty="0"/>
            <a:t>Al menos mil muertos por año</a:t>
          </a:r>
        </a:p>
      </dsp:txBody>
      <dsp:txXfrm>
        <a:off x="4722253" y="1506828"/>
        <a:ext cx="1004552" cy="2009104"/>
      </dsp:txXfrm>
    </dsp:sp>
    <dsp:sp modelId="{0FCC1A6D-84A7-4AF5-AF8E-5E08D35618DD}">
      <dsp:nvSpPr>
        <dsp:cNvPr id="0" name=""/>
        <dsp:cNvSpPr/>
      </dsp:nvSpPr>
      <dsp:spPr>
        <a:xfrm>
          <a:off x="2160645" y="2360697"/>
          <a:ext cx="2611835" cy="261183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s-ES" sz="1700" kern="1200" dirty="0"/>
            <a:t>Secuencia lógica de combates</a:t>
          </a:r>
        </a:p>
      </dsp:txBody>
      <dsp:txXfrm>
        <a:off x="2462010" y="3792184"/>
        <a:ext cx="2009104" cy="828755"/>
      </dsp:txXfrm>
    </dsp:sp>
    <dsp:sp modelId="{B49393E7-A56C-40E5-9A06-04F91C835B73}">
      <dsp:nvSpPr>
        <dsp:cNvPr id="0" name=""/>
        <dsp:cNvSpPr/>
      </dsp:nvSpPr>
      <dsp:spPr>
        <a:xfrm>
          <a:off x="1005410" y="1205462"/>
          <a:ext cx="2611835" cy="261183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r>
            <a:rPr lang="es-ES" sz="1700" kern="1200" dirty="0"/>
            <a:t>Observable desde fuera</a:t>
          </a:r>
        </a:p>
      </dsp:txBody>
      <dsp:txXfrm>
        <a:off x="1206320" y="1506828"/>
        <a:ext cx="1004552" cy="200910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9B7A88-3E24-4B17-9141-E8A375FFC561}">
      <dsp:nvSpPr>
        <dsp:cNvPr id="0" name=""/>
        <dsp:cNvSpPr/>
      </dsp:nvSpPr>
      <dsp:spPr>
        <a:xfrm rot="2562243">
          <a:off x="2139527" y="4418373"/>
          <a:ext cx="946414" cy="66445"/>
        </a:xfrm>
        <a:custGeom>
          <a:avLst/>
          <a:gdLst/>
          <a:ahLst/>
          <a:cxnLst/>
          <a:rect l="0" t="0" r="0" b="0"/>
          <a:pathLst>
            <a:path>
              <a:moveTo>
                <a:pt x="0" y="33222"/>
              </a:moveTo>
              <a:lnTo>
                <a:pt x="946414" y="332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77FEEF4-4397-418C-8CD3-FF4F7FC2D18E}">
      <dsp:nvSpPr>
        <dsp:cNvPr id="0" name=""/>
        <dsp:cNvSpPr/>
      </dsp:nvSpPr>
      <dsp:spPr>
        <a:xfrm rot="398479">
          <a:off x="2261769" y="3380013"/>
          <a:ext cx="960086" cy="66445"/>
        </a:xfrm>
        <a:custGeom>
          <a:avLst/>
          <a:gdLst/>
          <a:ahLst/>
          <a:cxnLst/>
          <a:rect l="0" t="0" r="0" b="0"/>
          <a:pathLst>
            <a:path>
              <a:moveTo>
                <a:pt x="0" y="33222"/>
              </a:moveTo>
              <a:lnTo>
                <a:pt x="960086" y="332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3D59675-50B0-418E-B3E5-2E3B509E9E83}">
      <dsp:nvSpPr>
        <dsp:cNvPr id="0" name=""/>
        <dsp:cNvSpPr/>
      </dsp:nvSpPr>
      <dsp:spPr>
        <a:xfrm rot="19557430">
          <a:off x="2165524" y="2240483"/>
          <a:ext cx="1160762" cy="66445"/>
        </a:xfrm>
        <a:custGeom>
          <a:avLst/>
          <a:gdLst/>
          <a:ahLst/>
          <a:cxnLst/>
          <a:rect l="0" t="0" r="0" b="0"/>
          <a:pathLst>
            <a:path>
              <a:moveTo>
                <a:pt x="0" y="33222"/>
              </a:moveTo>
              <a:lnTo>
                <a:pt x="1160762" y="3322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A4804F-6A85-4AF1-9745-1A9D0CE511A7}">
      <dsp:nvSpPr>
        <dsp:cNvPr id="0" name=""/>
        <dsp:cNvSpPr/>
      </dsp:nvSpPr>
      <dsp:spPr>
        <a:xfrm>
          <a:off x="-62623" y="1876937"/>
          <a:ext cx="2738370" cy="273837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2000" r="-3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4F8FC6-4501-4AB6-86A8-EC865B090853}">
      <dsp:nvSpPr>
        <dsp:cNvPr id="0" name=""/>
        <dsp:cNvSpPr/>
      </dsp:nvSpPr>
      <dsp:spPr>
        <a:xfrm>
          <a:off x="3137804" y="332324"/>
          <a:ext cx="1663399" cy="222944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literarias</a:t>
          </a:r>
        </a:p>
      </dsp:txBody>
      <dsp:txXfrm>
        <a:off x="3381403" y="658819"/>
        <a:ext cx="1176201" cy="1576455"/>
      </dsp:txXfrm>
    </dsp:sp>
    <dsp:sp modelId="{618403F8-88B8-4DD7-ADC9-97EF3862C4BF}">
      <dsp:nvSpPr>
        <dsp:cNvPr id="0" name=""/>
        <dsp:cNvSpPr/>
      </dsp:nvSpPr>
      <dsp:spPr>
        <a:xfrm>
          <a:off x="4791450" y="332324"/>
          <a:ext cx="2495099" cy="2229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171450" lvl="1" indent="-171450" algn="l" defTabSz="800100">
            <a:lnSpc>
              <a:spcPct val="90000"/>
            </a:lnSpc>
            <a:spcBef>
              <a:spcPct val="0"/>
            </a:spcBef>
            <a:spcAft>
              <a:spcPct val="15000"/>
            </a:spcAft>
            <a:buChar char="•"/>
          </a:pPr>
          <a:r>
            <a:rPr lang="es-ES" sz="1800" kern="1200" dirty="0" err="1"/>
            <a:t>hª</a:t>
          </a:r>
          <a:r>
            <a:rPr lang="es-ES" sz="1800" kern="1200" dirty="0"/>
            <a:t> narrativa</a:t>
          </a:r>
        </a:p>
        <a:p>
          <a:pPr marL="171450" lvl="1" indent="-171450" algn="l" defTabSz="800100">
            <a:lnSpc>
              <a:spcPct val="90000"/>
            </a:lnSpc>
            <a:spcBef>
              <a:spcPct val="0"/>
            </a:spcBef>
            <a:spcAft>
              <a:spcPct val="15000"/>
            </a:spcAft>
            <a:buChar char="•"/>
          </a:pPr>
          <a:r>
            <a:rPr lang="es-ES" sz="1800" kern="1200" dirty="0"/>
            <a:t>recuerdos</a:t>
          </a:r>
        </a:p>
        <a:p>
          <a:pPr marL="171450" lvl="1" indent="-171450" algn="l" defTabSz="800100">
            <a:lnSpc>
              <a:spcPct val="90000"/>
            </a:lnSpc>
            <a:spcBef>
              <a:spcPct val="0"/>
            </a:spcBef>
            <a:spcAft>
              <a:spcPct val="15000"/>
            </a:spcAft>
            <a:buChar char="•"/>
          </a:pPr>
          <a:r>
            <a:rPr lang="es-ES" sz="1800" kern="1200" dirty="0"/>
            <a:t>relatos</a:t>
          </a:r>
        </a:p>
        <a:p>
          <a:pPr marL="171450" lvl="1" indent="-171450" algn="l" defTabSz="800100">
            <a:lnSpc>
              <a:spcPct val="90000"/>
            </a:lnSpc>
            <a:spcBef>
              <a:spcPct val="0"/>
            </a:spcBef>
            <a:spcAft>
              <a:spcPct val="15000"/>
            </a:spcAft>
            <a:buChar char="•"/>
          </a:pPr>
          <a:r>
            <a:rPr lang="es-ES" sz="1800" kern="1200" dirty="0"/>
            <a:t>conversaciones</a:t>
          </a:r>
        </a:p>
        <a:p>
          <a:pPr marL="171450" lvl="1" indent="-171450" algn="l" defTabSz="800100">
            <a:lnSpc>
              <a:spcPct val="90000"/>
            </a:lnSpc>
            <a:spcBef>
              <a:spcPct val="0"/>
            </a:spcBef>
            <a:spcAft>
              <a:spcPct val="15000"/>
            </a:spcAft>
            <a:buChar char="•"/>
          </a:pPr>
          <a:r>
            <a:rPr lang="es-ES" sz="1800" kern="1200" dirty="0"/>
            <a:t>familia</a:t>
          </a:r>
        </a:p>
        <a:p>
          <a:pPr marL="171450" lvl="1" indent="-171450" algn="l" defTabSz="800100">
            <a:lnSpc>
              <a:spcPct val="90000"/>
            </a:lnSpc>
            <a:spcBef>
              <a:spcPct val="0"/>
            </a:spcBef>
            <a:spcAft>
              <a:spcPct val="15000"/>
            </a:spcAft>
            <a:buChar char="•"/>
          </a:pPr>
          <a:r>
            <a:rPr lang="es-ES" sz="1800" kern="1200" dirty="0"/>
            <a:t>tribu</a:t>
          </a:r>
        </a:p>
        <a:p>
          <a:pPr marL="171450" lvl="1" indent="-171450" algn="l" defTabSz="800100">
            <a:lnSpc>
              <a:spcPct val="90000"/>
            </a:lnSpc>
            <a:spcBef>
              <a:spcPct val="0"/>
            </a:spcBef>
            <a:spcAft>
              <a:spcPct val="15000"/>
            </a:spcAft>
            <a:buChar char="•"/>
          </a:pPr>
          <a:r>
            <a:rPr lang="es-ES" sz="1800" kern="1200" dirty="0"/>
            <a:t>grupo</a:t>
          </a:r>
        </a:p>
        <a:p>
          <a:pPr marL="114300" lvl="1" indent="-114300" algn="l" defTabSz="533400">
            <a:lnSpc>
              <a:spcPct val="90000"/>
            </a:lnSpc>
            <a:spcBef>
              <a:spcPct val="0"/>
            </a:spcBef>
            <a:spcAft>
              <a:spcPct val="15000"/>
            </a:spcAft>
            <a:buChar char="•"/>
          </a:pPr>
          <a:endParaRPr lang="es-ES" sz="1200" kern="1200" dirty="0"/>
        </a:p>
      </dsp:txBody>
      <dsp:txXfrm>
        <a:off x="4791450" y="332324"/>
        <a:ext cx="2495099" cy="2229445"/>
      </dsp:txXfrm>
    </dsp:sp>
    <dsp:sp modelId="{C37E1D7B-DBE6-4D21-893D-4A253A1D4B21}">
      <dsp:nvSpPr>
        <dsp:cNvPr id="0" name=""/>
        <dsp:cNvSpPr/>
      </dsp:nvSpPr>
      <dsp:spPr>
        <a:xfrm>
          <a:off x="3210942" y="2813965"/>
          <a:ext cx="1737472" cy="151008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aprendidas</a:t>
          </a:r>
        </a:p>
      </dsp:txBody>
      <dsp:txXfrm>
        <a:off x="3465389" y="3035112"/>
        <a:ext cx="1228578" cy="1067794"/>
      </dsp:txXfrm>
    </dsp:sp>
    <dsp:sp modelId="{249C1581-1298-4236-B15E-6387F8A40EA6}">
      <dsp:nvSpPr>
        <dsp:cNvPr id="0" name=""/>
        <dsp:cNvSpPr/>
      </dsp:nvSpPr>
      <dsp:spPr>
        <a:xfrm>
          <a:off x="4846070" y="2825401"/>
          <a:ext cx="2606208" cy="1510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33450">
            <a:lnSpc>
              <a:spcPct val="90000"/>
            </a:lnSpc>
            <a:spcBef>
              <a:spcPct val="0"/>
            </a:spcBef>
            <a:spcAft>
              <a:spcPct val="15000"/>
            </a:spcAft>
            <a:buChar char="•"/>
          </a:pPr>
          <a:r>
            <a:rPr lang="es-ES" sz="2100" kern="1200" dirty="0"/>
            <a:t>calle</a:t>
          </a:r>
        </a:p>
        <a:p>
          <a:pPr marL="228600" lvl="1" indent="-228600" algn="l" defTabSz="933450">
            <a:lnSpc>
              <a:spcPct val="90000"/>
            </a:lnSpc>
            <a:spcBef>
              <a:spcPct val="0"/>
            </a:spcBef>
            <a:spcAft>
              <a:spcPct val="15000"/>
            </a:spcAft>
            <a:buChar char="•"/>
          </a:pPr>
          <a:r>
            <a:rPr lang="es-ES" sz="2100" kern="1200" dirty="0"/>
            <a:t>iglesia</a:t>
          </a:r>
        </a:p>
        <a:p>
          <a:pPr marL="228600" lvl="1" indent="-228600" algn="l" defTabSz="933450">
            <a:lnSpc>
              <a:spcPct val="90000"/>
            </a:lnSpc>
            <a:spcBef>
              <a:spcPct val="0"/>
            </a:spcBef>
            <a:spcAft>
              <a:spcPct val="15000"/>
            </a:spcAft>
            <a:buChar char="•"/>
          </a:pPr>
          <a:r>
            <a:rPr lang="es-ES" sz="2100" kern="1200" dirty="0"/>
            <a:t>medios</a:t>
          </a:r>
        </a:p>
      </dsp:txBody>
      <dsp:txXfrm>
        <a:off x="4846070" y="2825401"/>
        <a:ext cx="2606208" cy="1510088"/>
      </dsp:txXfrm>
    </dsp:sp>
    <dsp:sp modelId="{D4C974DD-C289-4FAF-A5CC-FE71435691AC}">
      <dsp:nvSpPr>
        <dsp:cNvPr id="0" name=""/>
        <dsp:cNvSpPr/>
      </dsp:nvSpPr>
      <dsp:spPr>
        <a:xfrm>
          <a:off x="2681174" y="4606845"/>
          <a:ext cx="1643022" cy="133217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ctr" defTabSz="666750">
            <a:lnSpc>
              <a:spcPct val="90000"/>
            </a:lnSpc>
            <a:spcBef>
              <a:spcPct val="0"/>
            </a:spcBef>
            <a:spcAft>
              <a:spcPct val="35000"/>
            </a:spcAft>
            <a:buNone/>
          </a:pPr>
          <a:r>
            <a:rPr lang="es-ES" sz="1500" kern="1200" dirty="0"/>
            <a:t>conocimientos científicos</a:t>
          </a:r>
        </a:p>
      </dsp:txBody>
      <dsp:txXfrm>
        <a:off x="2921789" y="4801938"/>
        <a:ext cx="1161792" cy="941992"/>
      </dsp:txXfrm>
    </dsp:sp>
    <dsp:sp modelId="{9671DCE7-D087-49A0-9364-53A352AB4014}">
      <dsp:nvSpPr>
        <dsp:cNvPr id="0" name=""/>
        <dsp:cNvSpPr/>
      </dsp:nvSpPr>
      <dsp:spPr>
        <a:xfrm>
          <a:off x="4488498" y="4606845"/>
          <a:ext cx="2464533" cy="13321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933450">
            <a:lnSpc>
              <a:spcPct val="90000"/>
            </a:lnSpc>
            <a:spcBef>
              <a:spcPct val="0"/>
            </a:spcBef>
            <a:spcAft>
              <a:spcPct val="15000"/>
            </a:spcAft>
            <a:buChar char="•"/>
          </a:pPr>
          <a:r>
            <a:rPr lang="es-ES" sz="2100" kern="1200" dirty="0"/>
            <a:t>escuela</a:t>
          </a:r>
        </a:p>
        <a:p>
          <a:pPr marL="228600" lvl="1" indent="-228600" algn="l" defTabSz="933450">
            <a:lnSpc>
              <a:spcPct val="90000"/>
            </a:lnSpc>
            <a:spcBef>
              <a:spcPct val="0"/>
            </a:spcBef>
            <a:spcAft>
              <a:spcPct val="15000"/>
            </a:spcAft>
            <a:buChar char="•"/>
          </a:pPr>
          <a:r>
            <a:rPr lang="es-ES" sz="2100" kern="1200" dirty="0"/>
            <a:t>universidad</a:t>
          </a:r>
        </a:p>
        <a:p>
          <a:pPr marL="228600" lvl="1" indent="-228600" algn="l" defTabSz="933450">
            <a:lnSpc>
              <a:spcPct val="90000"/>
            </a:lnSpc>
            <a:spcBef>
              <a:spcPct val="0"/>
            </a:spcBef>
            <a:spcAft>
              <a:spcPct val="15000"/>
            </a:spcAft>
            <a:buChar char="•"/>
          </a:pPr>
          <a:r>
            <a:rPr lang="es-ES" sz="2100" kern="1200" dirty="0"/>
            <a:t>libros</a:t>
          </a:r>
        </a:p>
        <a:p>
          <a:pPr marL="228600" lvl="1" indent="-228600" algn="l" defTabSz="933450">
            <a:lnSpc>
              <a:spcPct val="90000"/>
            </a:lnSpc>
            <a:spcBef>
              <a:spcPct val="0"/>
            </a:spcBef>
            <a:spcAft>
              <a:spcPct val="15000"/>
            </a:spcAft>
            <a:buChar char="•"/>
          </a:pPr>
          <a:endParaRPr lang="es-ES" sz="2100" kern="1200" dirty="0"/>
        </a:p>
      </dsp:txBody>
      <dsp:txXfrm>
        <a:off x="4488498" y="4606845"/>
        <a:ext cx="2464533" cy="133217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191B0-0AED-4692-A33A-E106E437C747}">
      <dsp:nvSpPr>
        <dsp:cNvPr id="0" name=""/>
        <dsp:cNvSpPr/>
      </dsp:nvSpPr>
      <dsp:spPr>
        <a:xfrm>
          <a:off x="3009972" y="78499"/>
          <a:ext cx="3767997" cy="376799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ES" sz="2400" kern="1200" dirty="0"/>
            <a:t>De origen psicológico, consecuencia de percepciones</a:t>
          </a:r>
        </a:p>
      </dsp:txBody>
      <dsp:txXfrm>
        <a:off x="3512372" y="737899"/>
        <a:ext cx="2763197" cy="1695598"/>
      </dsp:txXfrm>
    </dsp:sp>
    <dsp:sp modelId="{F0A7268E-0D60-4E09-A839-8C7158BD3908}">
      <dsp:nvSpPr>
        <dsp:cNvPr id="0" name=""/>
        <dsp:cNvSpPr/>
      </dsp:nvSpPr>
      <dsp:spPr>
        <a:xfrm>
          <a:off x="4369591" y="2433498"/>
          <a:ext cx="3767997" cy="376799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ES" sz="2400" kern="1200" dirty="0"/>
            <a:t>De origen tradicional (territorio, </a:t>
          </a:r>
          <a:r>
            <a:rPr lang="es-ES" sz="2400" kern="1200" dirty="0" err="1"/>
            <a:t>hª</a:t>
          </a:r>
          <a:r>
            <a:rPr lang="es-ES" sz="2400" kern="1200" dirty="0"/>
            <a:t>, </a:t>
          </a:r>
          <a:r>
            <a:rPr lang="es-ES" sz="2400" kern="1200" dirty="0" err="1"/>
            <a:t>econ</a:t>
          </a:r>
          <a:r>
            <a:rPr lang="es-ES" sz="2400" kern="1200" dirty="0"/>
            <a:t>, religión, problemas étnicos)</a:t>
          </a:r>
        </a:p>
      </dsp:txBody>
      <dsp:txXfrm>
        <a:off x="5521971" y="3406897"/>
        <a:ext cx="2260798" cy="2072398"/>
      </dsp:txXfrm>
    </dsp:sp>
    <dsp:sp modelId="{18ACE8FD-DCBC-4692-ACE9-DA3890E31236}">
      <dsp:nvSpPr>
        <dsp:cNvPr id="0" name=""/>
        <dsp:cNvSpPr/>
      </dsp:nvSpPr>
      <dsp:spPr>
        <a:xfrm>
          <a:off x="1650354" y="2433498"/>
          <a:ext cx="3767997" cy="376799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s-ES" sz="2400" kern="1200" dirty="0"/>
            <a:t>De origen estructural (falta de democracia, pobreza, crisis medioambiental, militarismo)</a:t>
          </a:r>
        </a:p>
      </dsp:txBody>
      <dsp:txXfrm>
        <a:off x="2005173" y="3406897"/>
        <a:ext cx="2260798" cy="207239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563568-BD74-4517-9B8E-8AA475F9BCB0}">
      <dsp:nvSpPr>
        <dsp:cNvPr id="0" name=""/>
        <dsp:cNvSpPr/>
      </dsp:nvSpPr>
      <dsp:spPr>
        <a:xfrm>
          <a:off x="3632636" y="37818"/>
          <a:ext cx="987366" cy="83552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Regionales</a:t>
          </a:r>
        </a:p>
      </dsp:txBody>
      <dsp:txXfrm>
        <a:off x="3657108" y="62290"/>
        <a:ext cx="938422" cy="786585"/>
      </dsp:txXfrm>
    </dsp:sp>
    <dsp:sp modelId="{93588C64-0B1F-428B-9937-0AB5BDFD7178}">
      <dsp:nvSpPr>
        <dsp:cNvPr id="0" name=""/>
        <dsp:cNvSpPr/>
      </dsp:nvSpPr>
      <dsp:spPr>
        <a:xfrm rot="861511">
          <a:off x="4806088" y="578060"/>
          <a:ext cx="272378" cy="17278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4857925" y="612618"/>
        <a:ext cx="168704" cy="103673"/>
      </dsp:txXfrm>
    </dsp:sp>
    <dsp:sp modelId="{1DFD6D23-9B24-4269-B2DD-8C4B2E1010A2}">
      <dsp:nvSpPr>
        <dsp:cNvPr id="0" name=""/>
        <dsp:cNvSpPr/>
      </dsp:nvSpPr>
      <dsp:spPr>
        <a:xfrm>
          <a:off x="5264552" y="419240"/>
          <a:ext cx="987366" cy="90817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Recursos</a:t>
          </a:r>
        </a:p>
      </dsp:txBody>
      <dsp:txXfrm>
        <a:off x="5291152" y="445840"/>
        <a:ext cx="934166" cy="854974"/>
      </dsp:txXfrm>
    </dsp:sp>
    <dsp:sp modelId="{AA3FB127-51D3-46FE-B5ED-A16482E598A5}">
      <dsp:nvSpPr>
        <dsp:cNvPr id="0" name=""/>
        <dsp:cNvSpPr/>
      </dsp:nvSpPr>
      <dsp:spPr>
        <a:xfrm rot="2903903">
          <a:off x="6141982" y="1372518"/>
          <a:ext cx="272378" cy="17278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6193819" y="1407076"/>
        <a:ext cx="168704" cy="103673"/>
      </dsp:txXfrm>
    </dsp:sp>
    <dsp:sp modelId="{A047A729-BA79-4168-8DBE-B4AE014500C3}">
      <dsp:nvSpPr>
        <dsp:cNvPr id="0" name=""/>
        <dsp:cNvSpPr/>
      </dsp:nvSpPr>
      <dsp:spPr>
        <a:xfrm>
          <a:off x="6158342" y="1590410"/>
          <a:ext cx="1216909" cy="83764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Separatistas</a:t>
          </a:r>
        </a:p>
      </dsp:txBody>
      <dsp:txXfrm>
        <a:off x="6182876" y="1614944"/>
        <a:ext cx="1167841" cy="788579"/>
      </dsp:txXfrm>
    </dsp:sp>
    <dsp:sp modelId="{D75F53C5-DFFB-48F7-A3B6-35DDFD0763C0}">
      <dsp:nvSpPr>
        <dsp:cNvPr id="0" name=""/>
        <dsp:cNvSpPr/>
      </dsp:nvSpPr>
      <dsp:spPr>
        <a:xfrm rot="4153301">
          <a:off x="6850573" y="2502564"/>
          <a:ext cx="272378" cy="17278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6902410" y="2537122"/>
        <a:ext cx="168704" cy="103673"/>
      </dsp:txXfrm>
    </dsp:sp>
    <dsp:sp modelId="{FDC55AD0-AD8E-4D6B-A269-6CACECC11CDB}">
      <dsp:nvSpPr>
        <dsp:cNvPr id="0" name=""/>
        <dsp:cNvSpPr/>
      </dsp:nvSpPr>
      <dsp:spPr>
        <a:xfrm>
          <a:off x="6506879" y="2749860"/>
          <a:ext cx="1440538" cy="9452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err="1"/>
            <a:t>Irredentistas</a:t>
          </a:r>
          <a:endParaRPr lang="es-ES" sz="1400" kern="1200" dirty="0"/>
        </a:p>
      </dsp:txBody>
      <dsp:txXfrm>
        <a:off x="6534565" y="2777546"/>
        <a:ext cx="1385166" cy="889907"/>
      </dsp:txXfrm>
    </dsp:sp>
    <dsp:sp modelId="{C64126ED-3587-44EF-9B82-020F5C49A688}">
      <dsp:nvSpPr>
        <dsp:cNvPr id="0" name=""/>
        <dsp:cNvSpPr/>
      </dsp:nvSpPr>
      <dsp:spPr>
        <a:xfrm rot="6887408">
          <a:off x="6789658" y="3788474"/>
          <a:ext cx="272378" cy="17278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rot="10800000">
        <a:off x="6841495" y="3823032"/>
        <a:ext cx="168704" cy="103673"/>
      </dsp:txXfrm>
    </dsp:sp>
    <dsp:sp modelId="{C9C22E3D-35B5-452F-9F2B-9C25C38495D5}">
      <dsp:nvSpPr>
        <dsp:cNvPr id="0" name=""/>
        <dsp:cNvSpPr/>
      </dsp:nvSpPr>
      <dsp:spPr>
        <a:xfrm>
          <a:off x="5904438" y="4054598"/>
          <a:ext cx="1414915" cy="100006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Étnicos</a:t>
          </a:r>
        </a:p>
      </dsp:txBody>
      <dsp:txXfrm>
        <a:off x="5933729" y="4083889"/>
        <a:ext cx="1356333" cy="941481"/>
      </dsp:txXfrm>
    </dsp:sp>
    <dsp:sp modelId="{D5D06820-BF0B-4830-84A9-B6E80DB8484C}">
      <dsp:nvSpPr>
        <dsp:cNvPr id="0" name=""/>
        <dsp:cNvSpPr/>
      </dsp:nvSpPr>
      <dsp:spPr>
        <a:xfrm rot="8592963">
          <a:off x="5645244" y="5089137"/>
          <a:ext cx="272378" cy="17278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rot="10800000">
        <a:off x="5697081" y="5123695"/>
        <a:ext cx="168704" cy="103673"/>
      </dsp:txXfrm>
    </dsp:sp>
    <dsp:sp modelId="{5DF8611F-8EB5-46D7-B365-8CAE045AF8D1}">
      <dsp:nvSpPr>
        <dsp:cNvPr id="0" name=""/>
        <dsp:cNvSpPr/>
      </dsp:nvSpPr>
      <dsp:spPr>
        <a:xfrm>
          <a:off x="4513441" y="5296402"/>
          <a:ext cx="1220750" cy="7416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Religiosos</a:t>
          </a:r>
        </a:p>
      </dsp:txBody>
      <dsp:txXfrm>
        <a:off x="4535162" y="5318123"/>
        <a:ext cx="1177308" cy="698163"/>
      </dsp:txXfrm>
    </dsp:sp>
    <dsp:sp modelId="{5AA21C6A-D985-4822-AC6D-EE452BB933BF}">
      <dsp:nvSpPr>
        <dsp:cNvPr id="0" name=""/>
        <dsp:cNvSpPr/>
      </dsp:nvSpPr>
      <dsp:spPr>
        <a:xfrm rot="10796572">
          <a:off x="4096539" y="5581699"/>
          <a:ext cx="272378" cy="17278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r>
            <a:rPr lang="es-ES" sz="700" kern="1200" dirty="0"/>
            <a:t>D</a:t>
          </a:r>
        </a:p>
      </dsp:txBody>
      <dsp:txXfrm rot="10800000">
        <a:off x="4148376" y="5616257"/>
        <a:ext cx="168704" cy="103673"/>
      </dsp:txXfrm>
    </dsp:sp>
    <dsp:sp modelId="{9AC162F0-E4A8-4CFD-880A-D51479D22061}">
      <dsp:nvSpPr>
        <dsp:cNvPr id="0" name=""/>
        <dsp:cNvSpPr/>
      </dsp:nvSpPr>
      <dsp:spPr>
        <a:xfrm>
          <a:off x="2757450" y="5296384"/>
          <a:ext cx="1194565" cy="74517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Tribales</a:t>
          </a:r>
        </a:p>
      </dsp:txBody>
      <dsp:txXfrm>
        <a:off x="2779275" y="5318209"/>
        <a:ext cx="1150915" cy="701520"/>
      </dsp:txXfrm>
    </dsp:sp>
    <dsp:sp modelId="{53FDABBA-32F5-4ED8-A599-4BD941BEBE03}">
      <dsp:nvSpPr>
        <dsp:cNvPr id="0" name=""/>
        <dsp:cNvSpPr/>
      </dsp:nvSpPr>
      <dsp:spPr>
        <a:xfrm rot="12515679">
          <a:off x="2414638" y="5144368"/>
          <a:ext cx="272378" cy="17278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rot="10800000">
        <a:off x="2466475" y="5178926"/>
        <a:ext cx="168704" cy="103673"/>
      </dsp:txXfrm>
    </dsp:sp>
    <dsp:sp modelId="{A28D9DD1-4A93-4CD8-9FF5-6DFCA74682F2}">
      <dsp:nvSpPr>
        <dsp:cNvPr id="0" name=""/>
        <dsp:cNvSpPr/>
      </dsp:nvSpPr>
      <dsp:spPr>
        <a:xfrm>
          <a:off x="1054438" y="4229438"/>
          <a:ext cx="1289767" cy="107434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Revolución</a:t>
          </a:r>
        </a:p>
      </dsp:txBody>
      <dsp:txXfrm>
        <a:off x="1085904" y="4260904"/>
        <a:ext cx="1226835" cy="1011411"/>
      </dsp:txXfrm>
    </dsp:sp>
    <dsp:sp modelId="{502A8812-E941-4E57-BED0-398BD7B2200A}">
      <dsp:nvSpPr>
        <dsp:cNvPr id="0" name=""/>
        <dsp:cNvSpPr/>
      </dsp:nvSpPr>
      <dsp:spPr>
        <a:xfrm rot="14685876">
          <a:off x="1171004" y="3848234"/>
          <a:ext cx="272378" cy="17278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rot="10800000">
        <a:off x="1222841" y="3882792"/>
        <a:ext cx="168704" cy="103673"/>
      </dsp:txXfrm>
    </dsp:sp>
    <dsp:sp modelId="{75A71DA6-8AB4-43D0-826B-F30E107F7205}">
      <dsp:nvSpPr>
        <dsp:cNvPr id="0" name=""/>
        <dsp:cNvSpPr/>
      </dsp:nvSpPr>
      <dsp:spPr>
        <a:xfrm>
          <a:off x="291403" y="2805169"/>
          <a:ext cx="1360294" cy="8346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t>?</a:t>
          </a:r>
        </a:p>
      </dsp:txBody>
      <dsp:txXfrm>
        <a:off x="315849" y="2829615"/>
        <a:ext cx="1311402" cy="785758"/>
      </dsp:txXfrm>
    </dsp:sp>
    <dsp:sp modelId="{5EE1985A-0668-4F58-9A39-63C0B6CB54EF}">
      <dsp:nvSpPr>
        <dsp:cNvPr id="0" name=""/>
        <dsp:cNvSpPr/>
      </dsp:nvSpPr>
      <dsp:spPr>
        <a:xfrm rot="16663110">
          <a:off x="921177" y="2502934"/>
          <a:ext cx="272378" cy="17278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973014" y="2537492"/>
        <a:ext cx="168704" cy="103673"/>
      </dsp:txXfrm>
    </dsp:sp>
    <dsp:sp modelId="{BA5BCF57-2ACC-42E7-8191-6ABD6D33BD88}">
      <dsp:nvSpPr>
        <dsp:cNvPr id="0" name=""/>
        <dsp:cNvSpPr/>
      </dsp:nvSpPr>
      <dsp:spPr>
        <a:xfrm>
          <a:off x="524058" y="1554799"/>
          <a:ext cx="1236084" cy="81868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t>Imperialismo</a:t>
          </a:r>
        </a:p>
      </dsp:txBody>
      <dsp:txXfrm>
        <a:off x="548037" y="1578778"/>
        <a:ext cx="1188126" cy="770731"/>
      </dsp:txXfrm>
    </dsp:sp>
    <dsp:sp modelId="{72A3D6EE-B4D8-4FB9-B883-13C4D7A3DFC2}">
      <dsp:nvSpPr>
        <dsp:cNvPr id="0" name=""/>
        <dsp:cNvSpPr/>
      </dsp:nvSpPr>
      <dsp:spPr>
        <a:xfrm rot="19159326">
          <a:off x="1677153" y="1300839"/>
          <a:ext cx="272378" cy="17278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1728990" y="1335397"/>
        <a:ext cx="168704" cy="103673"/>
      </dsp:txXfrm>
    </dsp:sp>
    <dsp:sp modelId="{FC475A5F-493A-4445-8A5E-B9CCABA9E148}">
      <dsp:nvSpPr>
        <dsp:cNvPr id="0" name=""/>
        <dsp:cNvSpPr/>
      </dsp:nvSpPr>
      <dsp:spPr>
        <a:xfrm>
          <a:off x="1713090" y="363865"/>
          <a:ext cx="1586174" cy="8558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t>Fundamentalismo</a:t>
          </a:r>
        </a:p>
      </dsp:txBody>
      <dsp:txXfrm>
        <a:off x="1738156" y="388931"/>
        <a:ext cx="1536042" cy="805672"/>
      </dsp:txXfrm>
    </dsp:sp>
    <dsp:sp modelId="{9E62370F-F097-485D-A3B7-850092A8FCA8}">
      <dsp:nvSpPr>
        <dsp:cNvPr id="0" name=""/>
        <dsp:cNvSpPr/>
      </dsp:nvSpPr>
      <dsp:spPr>
        <a:xfrm rot="20896638">
          <a:off x="3329761" y="506216"/>
          <a:ext cx="272378" cy="172789"/>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90000"/>
            </a:lnSpc>
            <a:spcBef>
              <a:spcPct val="0"/>
            </a:spcBef>
            <a:spcAft>
              <a:spcPct val="35000"/>
            </a:spcAft>
            <a:buNone/>
          </a:pPr>
          <a:endParaRPr lang="es-ES" sz="700" kern="1200"/>
        </a:p>
      </dsp:txBody>
      <dsp:txXfrm>
        <a:off x="3381598" y="540774"/>
        <a:ext cx="168704" cy="10367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E93BF1-4AAC-4BC0-991B-D33EBC921E41}">
      <dsp:nvSpPr>
        <dsp:cNvPr id="0" name=""/>
        <dsp:cNvSpPr/>
      </dsp:nvSpPr>
      <dsp:spPr>
        <a:xfrm>
          <a:off x="2702660" y="0"/>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Gravedad de la amenaza</a:t>
          </a:r>
        </a:p>
      </dsp:txBody>
      <dsp:txXfrm>
        <a:off x="2886820" y="184160"/>
        <a:ext cx="889203" cy="889203"/>
      </dsp:txXfrm>
    </dsp:sp>
    <dsp:sp modelId="{9E01E894-62BC-440D-BEDE-DD9E3A9B6626}">
      <dsp:nvSpPr>
        <dsp:cNvPr id="0" name=""/>
        <dsp:cNvSpPr/>
      </dsp:nvSpPr>
      <dsp:spPr>
        <a:xfrm rot="2134824">
          <a:off x="3927118" y="966219"/>
          <a:ext cx="345246" cy="4244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ES" sz="900" kern="1200"/>
        </a:p>
      </dsp:txBody>
      <dsp:txXfrm>
        <a:off x="3936787" y="1020970"/>
        <a:ext cx="241672" cy="254648"/>
      </dsp:txXfrm>
    </dsp:sp>
    <dsp:sp modelId="{87C309F7-3E96-471A-B57D-5DDAD134C661}">
      <dsp:nvSpPr>
        <dsp:cNvPr id="0" name=""/>
        <dsp:cNvSpPr/>
      </dsp:nvSpPr>
      <dsp:spPr>
        <a:xfrm>
          <a:off x="4255193" y="1110701"/>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Respuesta proporcional</a:t>
          </a:r>
        </a:p>
      </dsp:txBody>
      <dsp:txXfrm>
        <a:off x="4439353" y="1294861"/>
        <a:ext cx="889203" cy="889203"/>
      </dsp:txXfrm>
    </dsp:sp>
    <dsp:sp modelId="{2C3B17EC-6ECB-46AE-B3D7-34C443285082}">
      <dsp:nvSpPr>
        <dsp:cNvPr id="0" name=""/>
        <dsp:cNvSpPr/>
      </dsp:nvSpPr>
      <dsp:spPr>
        <a:xfrm rot="6480000">
          <a:off x="4428722" y="2415354"/>
          <a:ext cx="333342" cy="4244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ES" sz="900" kern="1200"/>
        </a:p>
      </dsp:txBody>
      <dsp:txXfrm rot="10800000">
        <a:off x="4494175" y="2452683"/>
        <a:ext cx="233339" cy="254648"/>
      </dsp:txXfrm>
    </dsp:sp>
    <dsp:sp modelId="{C2770879-E5BF-418B-B4AA-C3E90F1BA006}">
      <dsp:nvSpPr>
        <dsp:cNvPr id="0" name=""/>
        <dsp:cNvSpPr/>
      </dsp:nvSpPr>
      <dsp:spPr>
        <a:xfrm>
          <a:off x="3672241" y="2904842"/>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Último recurso</a:t>
          </a:r>
        </a:p>
      </dsp:txBody>
      <dsp:txXfrm>
        <a:off x="3856401" y="3089002"/>
        <a:ext cx="889203" cy="889203"/>
      </dsp:txXfrm>
    </dsp:sp>
    <dsp:sp modelId="{9C666536-A47B-4052-BA01-272D37D9D680}">
      <dsp:nvSpPr>
        <dsp:cNvPr id="0" name=""/>
        <dsp:cNvSpPr/>
      </dsp:nvSpPr>
      <dsp:spPr>
        <a:xfrm rot="10800000">
          <a:off x="3200529" y="3321397"/>
          <a:ext cx="333342" cy="4244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ES" sz="900" kern="1200"/>
        </a:p>
      </dsp:txBody>
      <dsp:txXfrm rot="10800000">
        <a:off x="3300532" y="3406280"/>
        <a:ext cx="233339" cy="254648"/>
      </dsp:txXfrm>
    </dsp:sp>
    <dsp:sp modelId="{FD8448DD-E605-425C-9072-BDEEA7B8335E}">
      <dsp:nvSpPr>
        <dsp:cNvPr id="0" name=""/>
        <dsp:cNvSpPr/>
      </dsp:nvSpPr>
      <dsp:spPr>
        <a:xfrm>
          <a:off x="1785769" y="2904842"/>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Consecuencias o daños causados</a:t>
          </a:r>
        </a:p>
      </dsp:txBody>
      <dsp:txXfrm>
        <a:off x="1969929" y="3089002"/>
        <a:ext cx="889203" cy="889203"/>
      </dsp:txXfrm>
    </dsp:sp>
    <dsp:sp modelId="{4FCAAAC9-EB5F-4041-AF9C-69839B938B6B}">
      <dsp:nvSpPr>
        <dsp:cNvPr id="0" name=""/>
        <dsp:cNvSpPr/>
      </dsp:nvSpPr>
      <dsp:spPr>
        <a:xfrm rot="15120000">
          <a:off x="1959298" y="2433299"/>
          <a:ext cx="333342" cy="4244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ES" sz="900" kern="1200"/>
        </a:p>
      </dsp:txBody>
      <dsp:txXfrm rot="10800000">
        <a:off x="2024751" y="2565736"/>
        <a:ext cx="233339" cy="254648"/>
      </dsp:txXfrm>
    </dsp:sp>
    <dsp:sp modelId="{ADDEF85E-8E34-436D-AD7D-748FFBDFA326}">
      <dsp:nvSpPr>
        <dsp:cNvPr id="0" name=""/>
        <dsp:cNvSpPr/>
      </dsp:nvSpPr>
      <dsp:spPr>
        <a:xfrm>
          <a:off x="1202817" y="1110701"/>
          <a:ext cx="1257523" cy="125752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s-ES" sz="1100" kern="1200" dirty="0"/>
            <a:t>Objetivo limitado del ataque </a:t>
          </a:r>
        </a:p>
      </dsp:txBody>
      <dsp:txXfrm>
        <a:off x="1386977" y="1294861"/>
        <a:ext cx="889203" cy="889203"/>
      </dsp:txXfrm>
    </dsp:sp>
    <dsp:sp modelId="{4E3EBBE0-B9E4-4D9E-A5D9-23148613FF41}">
      <dsp:nvSpPr>
        <dsp:cNvPr id="0" name=""/>
        <dsp:cNvSpPr/>
      </dsp:nvSpPr>
      <dsp:spPr>
        <a:xfrm rot="19408702">
          <a:off x="2412827" y="977339"/>
          <a:ext cx="322667" cy="42441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s-ES" sz="900" kern="1200"/>
        </a:p>
      </dsp:txBody>
      <dsp:txXfrm>
        <a:off x="2422331" y="1091026"/>
        <a:ext cx="225867" cy="25464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DC1DE0-B472-494F-AAC6-3786BA95AB6F}">
      <dsp:nvSpPr>
        <dsp:cNvPr id="0" name=""/>
        <dsp:cNvSpPr/>
      </dsp:nvSpPr>
      <dsp:spPr>
        <a:xfrm rot="10800000">
          <a:off x="805456" y="690616"/>
          <a:ext cx="2132547" cy="107324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3270"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kern="1200" dirty="0"/>
            <a:t>CAOS</a:t>
          </a:r>
        </a:p>
      </dsp:txBody>
      <dsp:txXfrm rot="10800000">
        <a:off x="1073766" y="690616"/>
        <a:ext cx="1864237" cy="1073241"/>
      </dsp:txXfrm>
    </dsp:sp>
    <dsp:sp modelId="{691A5A3C-472E-4CB1-AF38-F63D965D71B8}">
      <dsp:nvSpPr>
        <dsp:cNvPr id="0" name=""/>
        <dsp:cNvSpPr/>
      </dsp:nvSpPr>
      <dsp:spPr>
        <a:xfrm>
          <a:off x="268835" y="690616"/>
          <a:ext cx="1073241" cy="107324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88B1BF-EF5F-455F-8E25-F2462367FA8B}">
      <dsp:nvSpPr>
        <dsp:cNvPr id="0" name=""/>
        <dsp:cNvSpPr/>
      </dsp:nvSpPr>
      <dsp:spPr>
        <a:xfrm rot="10800000">
          <a:off x="805456" y="2084229"/>
          <a:ext cx="2132547" cy="107324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3270"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kern="1200" dirty="0"/>
            <a:t>RUPTURAS O REVOLUCIONES</a:t>
          </a:r>
        </a:p>
      </dsp:txBody>
      <dsp:txXfrm rot="10800000">
        <a:off x="1073766" y="2084229"/>
        <a:ext cx="1864237" cy="1073241"/>
      </dsp:txXfrm>
    </dsp:sp>
    <dsp:sp modelId="{1490EFF9-9A2E-45EC-9FB4-37E96903BF1E}">
      <dsp:nvSpPr>
        <dsp:cNvPr id="0" name=""/>
        <dsp:cNvSpPr/>
      </dsp:nvSpPr>
      <dsp:spPr>
        <a:xfrm>
          <a:off x="268835" y="2084229"/>
          <a:ext cx="1073241" cy="107324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C2509A-F0CC-4E1A-831D-69492EF3BB34}">
      <dsp:nvSpPr>
        <dsp:cNvPr id="0" name=""/>
        <dsp:cNvSpPr/>
      </dsp:nvSpPr>
      <dsp:spPr>
        <a:xfrm rot="10800000">
          <a:off x="805456" y="3477841"/>
          <a:ext cx="2132547" cy="107324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3270"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kern="1200" dirty="0"/>
            <a:t>CICLOS O CADENAS </a:t>
          </a:r>
        </a:p>
      </dsp:txBody>
      <dsp:txXfrm rot="10800000">
        <a:off x="1073766" y="3477841"/>
        <a:ext cx="1864237" cy="1073241"/>
      </dsp:txXfrm>
    </dsp:sp>
    <dsp:sp modelId="{553D9CE5-1350-4600-B27C-4120FD8F9BE4}">
      <dsp:nvSpPr>
        <dsp:cNvPr id="0" name=""/>
        <dsp:cNvSpPr/>
      </dsp:nvSpPr>
      <dsp:spPr>
        <a:xfrm>
          <a:off x="268835" y="3477841"/>
          <a:ext cx="1073241" cy="1073241"/>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8CA196-E648-4A44-A6E3-8B42B8AC8B4E}">
      <dsp:nvSpPr>
        <dsp:cNvPr id="0" name=""/>
        <dsp:cNvSpPr/>
      </dsp:nvSpPr>
      <dsp:spPr>
        <a:xfrm>
          <a:off x="2087383" y="1025"/>
          <a:ext cx="1633604" cy="16336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ES" sz="1700" kern="1200" dirty="0"/>
            <a:t>Nuevas tecnologías</a:t>
          </a:r>
        </a:p>
      </dsp:txBody>
      <dsp:txXfrm>
        <a:off x="2326619" y="240261"/>
        <a:ext cx="1155132" cy="1155132"/>
      </dsp:txXfrm>
    </dsp:sp>
    <dsp:sp modelId="{AE36B8C0-7839-49F7-A2E2-2B9B008F9403}">
      <dsp:nvSpPr>
        <dsp:cNvPr id="0" name=""/>
        <dsp:cNvSpPr/>
      </dsp:nvSpPr>
      <dsp:spPr>
        <a:xfrm rot="2160000">
          <a:off x="3669547" y="1256267"/>
          <a:ext cx="435054" cy="5513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3682010" y="1328177"/>
        <a:ext cx="304538" cy="330805"/>
      </dsp:txXfrm>
    </dsp:sp>
    <dsp:sp modelId="{8EF2478A-EC25-4476-A1C0-8ADEB3220AF0}">
      <dsp:nvSpPr>
        <dsp:cNvPr id="0" name=""/>
        <dsp:cNvSpPr/>
      </dsp:nvSpPr>
      <dsp:spPr>
        <a:xfrm>
          <a:off x="4073084" y="1443722"/>
          <a:ext cx="1633604" cy="16336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ES" sz="1700" kern="1200" dirty="0"/>
            <a:t>Nuevas amenazas</a:t>
          </a:r>
        </a:p>
      </dsp:txBody>
      <dsp:txXfrm>
        <a:off x="4312320" y="1682958"/>
        <a:ext cx="1155132" cy="1155132"/>
      </dsp:txXfrm>
    </dsp:sp>
    <dsp:sp modelId="{70DA0D9E-DB97-452D-8253-0446A6C76B74}">
      <dsp:nvSpPr>
        <dsp:cNvPr id="0" name=""/>
        <dsp:cNvSpPr/>
      </dsp:nvSpPr>
      <dsp:spPr>
        <a:xfrm rot="6480000">
          <a:off x="4296929" y="3140309"/>
          <a:ext cx="435054" cy="5513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rot="10800000">
        <a:off x="4382353" y="3188513"/>
        <a:ext cx="304538" cy="330805"/>
      </dsp:txXfrm>
    </dsp:sp>
    <dsp:sp modelId="{C296AEBE-AD2D-46DC-84AC-1FE23ED3734E}">
      <dsp:nvSpPr>
        <dsp:cNvPr id="0" name=""/>
        <dsp:cNvSpPr/>
      </dsp:nvSpPr>
      <dsp:spPr>
        <a:xfrm>
          <a:off x="3314614" y="3778054"/>
          <a:ext cx="1633604" cy="16336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ES" sz="1700" kern="1200" dirty="0"/>
            <a:t>Estados más débiles</a:t>
          </a:r>
        </a:p>
      </dsp:txBody>
      <dsp:txXfrm>
        <a:off x="3553850" y="4017290"/>
        <a:ext cx="1155132" cy="1155132"/>
      </dsp:txXfrm>
    </dsp:sp>
    <dsp:sp modelId="{CB7587F6-1DCB-4BE3-A779-4F10E274F233}">
      <dsp:nvSpPr>
        <dsp:cNvPr id="0" name=""/>
        <dsp:cNvSpPr/>
      </dsp:nvSpPr>
      <dsp:spPr>
        <a:xfrm rot="10800000">
          <a:off x="2698971" y="4319185"/>
          <a:ext cx="435054" cy="5513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rot="10800000">
        <a:off x="2829487" y="4429453"/>
        <a:ext cx="304538" cy="330805"/>
      </dsp:txXfrm>
    </dsp:sp>
    <dsp:sp modelId="{55139E49-BBDD-4C27-96EB-DF5FBDB4D2ED}">
      <dsp:nvSpPr>
        <dsp:cNvPr id="0" name=""/>
        <dsp:cNvSpPr/>
      </dsp:nvSpPr>
      <dsp:spPr>
        <a:xfrm>
          <a:off x="860152" y="3778054"/>
          <a:ext cx="1633604" cy="16336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ES" sz="1700" kern="1200" dirty="0"/>
            <a:t>Actores no estatales más fuertes</a:t>
          </a:r>
        </a:p>
      </dsp:txBody>
      <dsp:txXfrm>
        <a:off x="1099388" y="4017290"/>
        <a:ext cx="1155132" cy="1155132"/>
      </dsp:txXfrm>
    </dsp:sp>
    <dsp:sp modelId="{49703390-ED4C-45C9-8BFB-AA28D8917D92}">
      <dsp:nvSpPr>
        <dsp:cNvPr id="0" name=""/>
        <dsp:cNvSpPr/>
      </dsp:nvSpPr>
      <dsp:spPr>
        <a:xfrm rot="15120000">
          <a:off x="1083996" y="3163729"/>
          <a:ext cx="435054" cy="5513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rot="10800000">
        <a:off x="1169420" y="3336061"/>
        <a:ext cx="304538" cy="330805"/>
      </dsp:txXfrm>
    </dsp:sp>
    <dsp:sp modelId="{3E9BFE66-3874-434F-B316-3585C63EE10B}">
      <dsp:nvSpPr>
        <dsp:cNvPr id="0" name=""/>
        <dsp:cNvSpPr/>
      </dsp:nvSpPr>
      <dsp:spPr>
        <a:xfrm>
          <a:off x="101681" y="1443722"/>
          <a:ext cx="1633604" cy="163360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ES" sz="1700" kern="1200" dirty="0"/>
            <a:t>Ciudadanos con más y mejor información</a:t>
          </a:r>
        </a:p>
      </dsp:txBody>
      <dsp:txXfrm>
        <a:off x="340917" y="1682958"/>
        <a:ext cx="1155132" cy="1155132"/>
      </dsp:txXfrm>
    </dsp:sp>
    <dsp:sp modelId="{15452FA7-689E-4F57-9925-D180D92C5644}">
      <dsp:nvSpPr>
        <dsp:cNvPr id="0" name=""/>
        <dsp:cNvSpPr/>
      </dsp:nvSpPr>
      <dsp:spPr>
        <a:xfrm rot="19440000">
          <a:off x="1683846" y="1270742"/>
          <a:ext cx="435054" cy="55134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ES" sz="1400" kern="1200"/>
        </a:p>
      </dsp:txBody>
      <dsp:txXfrm>
        <a:off x="1696309" y="1419368"/>
        <a:ext cx="304538" cy="33080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406D63-2377-4A95-968D-F4B80CD3C7DE}">
      <dsp:nvSpPr>
        <dsp:cNvPr id="0" name=""/>
        <dsp:cNvSpPr/>
      </dsp:nvSpPr>
      <dsp:spPr>
        <a:xfrm>
          <a:off x="655" y="930823"/>
          <a:ext cx="2387494" cy="58236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es-ES" sz="1800" kern="1200" dirty="0"/>
            <a:t>Por REPRESALIA</a:t>
          </a:r>
        </a:p>
      </dsp:txBody>
      <dsp:txXfrm>
        <a:off x="17712" y="947880"/>
        <a:ext cx="2353380" cy="548255"/>
      </dsp:txXfrm>
    </dsp:sp>
    <dsp:sp modelId="{F36BF689-7812-440C-9EAF-F611589A35B1}">
      <dsp:nvSpPr>
        <dsp:cNvPr id="0" name=""/>
        <dsp:cNvSpPr/>
      </dsp:nvSpPr>
      <dsp:spPr>
        <a:xfrm>
          <a:off x="239405" y="1513193"/>
          <a:ext cx="238749" cy="630573"/>
        </a:xfrm>
        <a:custGeom>
          <a:avLst/>
          <a:gdLst/>
          <a:ahLst/>
          <a:cxnLst/>
          <a:rect l="0" t="0" r="0" b="0"/>
          <a:pathLst>
            <a:path>
              <a:moveTo>
                <a:pt x="0" y="0"/>
              </a:moveTo>
              <a:lnTo>
                <a:pt x="0" y="630573"/>
              </a:lnTo>
              <a:lnTo>
                <a:pt x="238749" y="63057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84A9A7-A9D5-4636-81A1-8619F35EA94B}">
      <dsp:nvSpPr>
        <dsp:cNvPr id="0" name=""/>
        <dsp:cNvSpPr/>
      </dsp:nvSpPr>
      <dsp:spPr>
        <a:xfrm>
          <a:off x="478154" y="1811630"/>
          <a:ext cx="1909995" cy="66427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es-ES" sz="1800" kern="1200" dirty="0"/>
            <a:t>Si ataca, COSTE INACEPTBLE (G Fría)</a:t>
          </a:r>
        </a:p>
      </dsp:txBody>
      <dsp:txXfrm>
        <a:off x="497610" y="1831086"/>
        <a:ext cx="1871083" cy="625360"/>
      </dsp:txXfrm>
    </dsp:sp>
    <dsp:sp modelId="{5AB54D24-202D-44FA-BC89-FC15A414F891}">
      <dsp:nvSpPr>
        <dsp:cNvPr id="0" name=""/>
        <dsp:cNvSpPr/>
      </dsp:nvSpPr>
      <dsp:spPr>
        <a:xfrm>
          <a:off x="2985023" y="930823"/>
          <a:ext cx="2387494" cy="55214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es-ES" sz="1800" kern="1200" dirty="0"/>
            <a:t>Por NEGACIÓN</a:t>
          </a:r>
        </a:p>
      </dsp:txBody>
      <dsp:txXfrm>
        <a:off x="3001195" y="946995"/>
        <a:ext cx="2355150" cy="519799"/>
      </dsp:txXfrm>
    </dsp:sp>
    <dsp:sp modelId="{27285284-A2D4-4785-8F5C-6E886865C3A6}">
      <dsp:nvSpPr>
        <dsp:cNvPr id="0" name=""/>
        <dsp:cNvSpPr/>
      </dsp:nvSpPr>
      <dsp:spPr>
        <a:xfrm>
          <a:off x="3223773" y="1482967"/>
          <a:ext cx="238749" cy="751804"/>
        </a:xfrm>
        <a:custGeom>
          <a:avLst/>
          <a:gdLst/>
          <a:ahLst/>
          <a:cxnLst/>
          <a:rect l="0" t="0" r="0" b="0"/>
          <a:pathLst>
            <a:path>
              <a:moveTo>
                <a:pt x="0" y="0"/>
              </a:moveTo>
              <a:lnTo>
                <a:pt x="0" y="751804"/>
              </a:lnTo>
              <a:lnTo>
                <a:pt x="238749" y="7518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C3A933B-9CB4-4B58-AE60-7D0D4A80C0F3}">
      <dsp:nvSpPr>
        <dsp:cNvPr id="0" name=""/>
        <dsp:cNvSpPr/>
      </dsp:nvSpPr>
      <dsp:spPr>
        <a:xfrm>
          <a:off x="3462522" y="1781404"/>
          <a:ext cx="1909995" cy="90673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ES" sz="1800" kern="1200" dirty="0"/>
            <a:t>Negar posibilidad de ataque (Línea </a:t>
          </a:r>
          <a:r>
            <a:rPr lang="es-ES" sz="1800" kern="1200" dirty="0" err="1"/>
            <a:t>Maginot</a:t>
          </a:r>
          <a:r>
            <a:rPr lang="es-ES" sz="1800" kern="1200" dirty="0"/>
            <a:t>)</a:t>
          </a:r>
        </a:p>
      </dsp:txBody>
      <dsp:txXfrm>
        <a:off x="3489079" y="1807961"/>
        <a:ext cx="1856881" cy="85362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68C107-73F6-4B70-ADA1-6F7C25A8E349}">
      <dsp:nvSpPr>
        <dsp:cNvPr id="0" name=""/>
        <dsp:cNvSpPr/>
      </dsp:nvSpPr>
      <dsp:spPr>
        <a:xfrm rot="5400000">
          <a:off x="-370911" y="370911"/>
          <a:ext cx="2472743" cy="1730920"/>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rtl="0">
            <a:lnSpc>
              <a:spcPct val="90000"/>
            </a:lnSpc>
            <a:spcBef>
              <a:spcPct val="0"/>
            </a:spcBef>
            <a:spcAft>
              <a:spcPct val="35000"/>
            </a:spcAft>
            <a:buNone/>
          </a:pPr>
          <a:r>
            <a:rPr lang="es-ES" sz="2100" kern="1200" dirty="0"/>
            <a:t>La eficacia de la disuasión exige </a:t>
          </a:r>
        </a:p>
      </dsp:txBody>
      <dsp:txXfrm rot="-5400000">
        <a:off x="1" y="865459"/>
        <a:ext cx="1730920" cy="741823"/>
      </dsp:txXfrm>
    </dsp:sp>
    <dsp:sp modelId="{12013B30-1332-47B4-8920-22DC8A1444DA}">
      <dsp:nvSpPr>
        <dsp:cNvPr id="0" name=""/>
        <dsp:cNvSpPr/>
      </dsp:nvSpPr>
      <dsp:spPr>
        <a:xfrm rot="5400000">
          <a:off x="5319618" y="-3588697"/>
          <a:ext cx="1607283" cy="8784679"/>
        </a:xfrm>
        <a:prstGeom prst="round2Same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56464" tIns="13970" rIns="13970" bIns="13970" numCol="1" spcCol="1270" anchor="ctr" anchorCtr="0">
          <a:noAutofit/>
        </a:bodyPr>
        <a:lstStyle/>
        <a:p>
          <a:pPr marL="228600" lvl="1" indent="-228600" algn="l" defTabSz="977900" rtl="0">
            <a:lnSpc>
              <a:spcPct val="90000"/>
            </a:lnSpc>
            <a:spcBef>
              <a:spcPct val="0"/>
            </a:spcBef>
            <a:spcAft>
              <a:spcPct val="15000"/>
            </a:spcAft>
            <a:buChar char="•"/>
          </a:pPr>
          <a:r>
            <a:rPr lang="es-ES" sz="2200" kern="1200"/>
            <a:t>Ser creíble, clara y coherente</a:t>
          </a:r>
        </a:p>
        <a:p>
          <a:pPr marL="228600" lvl="1" indent="-228600" algn="l" defTabSz="977900" rtl="0">
            <a:lnSpc>
              <a:spcPct val="90000"/>
            </a:lnSpc>
            <a:spcBef>
              <a:spcPct val="0"/>
            </a:spcBef>
            <a:spcAft>
              <a:spcPct val="15000"/>
            </a:spcAft>
            <a:buChar char="•"/>
          </a:pPr>
          <a:r>
            <a:rPr lang="es-ES" sz="2200" kern="1200" dirty="0"/>
            <a:t>Basarse en medios convincentes</a:t>
          </a:r>
        </a:p>
        <a:p>
          <a:pPr marL="228600" lvl="1" indent="-228600" algn="l" defTabSz="977900" rtl="0">
            <a:lnSpc>
              <a:spcPct val="90000"/>
            </a:lnSpc>
            <a:spcBef>
              <a:spcPct val="0"/>
            </a:spcBef>
            <a:spcAft>
              <a:spcPct val="15000"/>
            </a:spcAft>
            <a:buChar char="•"/>
          </a:pPr>
          <a:r>
            <a:rPr lang="es-ES" sz="2200" kern="1200" dirty="0"/>
            <a:t>Mantener un cierto margen de incertidumbre</a:t>
          </a:r>
        </a:p>
        <a:p>
          <a:pPr marL="228600" lvl="1" indent="-228600" algn="l" defTabSz="977900" rtl="0">
            <a:lnSpc>
              <a:spcPct val="90000"/>
            </a:lnSpc>
            <a:spcBef>
              <a:spcPct val="0"/>
            </a:spcBef>
            <a:spcAft>
              <a:spcPct val="15000"/>
            </a:spcAft>
            <a:buChar char="•"/>
          </a:pPr>
          <a:r>
            <a:rPr lang="es-ES" sz="2200" kern="1200" dirty="0"/>
            <a:t>Estar justificada ante la comunidad internacional</a:t>
          </a:r>
        </a:p>
      </dsp:txBody>
      <dsp:txXfrm rot="-5400000">
        <a:off x="1730921" y="78461"/>
        <a:ext cx="8706218" cy="1450361"/>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28C14-B03D-41B9-9933-923847E8FCE3}">
      <dsp:nvSpPr>
        <dsp:cNvPr id="0" name=""/>
        <dsp:cNvSpPr/>
      </dsp:nvSpPr>
      <dsp:spPr>
        <a:xfrm rot="16200000">
          <a:off x="555965" y="321768"/>
          <a:ext cx="532412" cy="112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9330" bIns="0" numCol="1" spcCol="1270" anchor="t" anchorCtr="0">
          <a:noAutofit/>
        </a:bodyPr>
        <a:lstStyle/>
        <a:p>
          <a:pPr marL="0" lvl="0" indent="0" algn="r" defTabSz="355600">
            <a:lnSpc>
              <a:spcPct val="90000"/>
            </a:lnSpc>
            <a:spcBef>
              <a:spcPct val="0"/>
            </a:spcBef>
            <a:spcAft>
              <a:spcPct val="35000"/>
            </a:spcAft>
            <a:buNone/>
          </a:pPr>
          <a:endParaRPr lang="es-ES" sz="800" kern="1200" dirty="0"/>
        </a:p>
      </dsp:txBody>
      <dsp:txXfrm>
        <a:off x="555965" y="321768"/>
        <a:ext cx="532412" cy="112625"/>
      </dsp:txXfrm>
    </dsp:sp>
    <dsp:sp modelId="{3E21AF29-175B-45D8-999D-1014441B7E03}">
      <dsp:nvSpPr>
        <dsp:cNvPr id="0" name=""/>
        <dsp:cNvSpPr/>
      </dsp:nvSpPr>
      <dsp:spPr>
        <a:xfrm>
          <a:off x="715308" y="0"/>
          <a:ext cx="2226877" cy="661202"/>
        </a:xfrm>
        <a:prstGeom prst="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42240" tIns="99330" rIns="142240" bIns="142240" numCol="1" spcCol="1270" anchor="t" anchorCtr="0">
          <a:noAutofit/>
        </a:bodyPr>
        <a:lstStyle/>
        <a:p>
          <a:pPr marL="228600" lvl="1" indent="-228600" algn="l" defTabSz="889000">
            <a:lnSpc>
              <a:spcPct val="90000"/>
            </a:lnSpc>
            <a:spcBef>
              <a:spcPct val="0"/>
            </a:spcBef>
            <a:spcAft>
              <a:spcPct val="15000"/>
            </a:spcAft>
            <a:buChar char="•"/>
          </a:pPr>
          <a:r>
            <a:rPr lang="es-ES" sz="2000" kern="1200" dirty="0"/>
            <a:t>Con medios </a:t>
          </a:r>
          <a:r>
            <a:rPr lang="es-ES" sz="1800" kern="1200" dirty="0"/>
            <a:t>no militares</a:t>
          </a:r>
        </a:p>
      </dsp:txBody>
      <dsp:txXfrm>
        <a:off x="715308" y="0"/>
        <a:ext cx="2226877" cy="661202"/>
      </dsp:txXfrm>
    </dsp:sp>
    <dsp:sp modelId="{1B74708B-2F72-4585-A303-505D858F9F2A}">
      <dsp:nvSpPr>
        <dsp:cNvPr id="0" name=""/>
        <dsp:cNvSpPr/>
      </dsp:nvSpPr>
      <dsp:spPr>
        <a:xfrm>
          <a:off x="482521" y="321976"/>
          <a:ext cx="225251" cy="225251"/>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012EBE-4757-4471-8F80-E69AB4DDAD65}">
      <dsp:nvSpPr>
        <dsp:cNvPr id="0" name=""/>
        <dsp:cNvSpPr/>
      </dsp:nvSpPr>
      <dsp:spPr>
        <a:xfrm rot="16200000">
          <a:off x="2984799" y="321768"/>
          <a:ext cx="532412" cy="112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9330" bIns="0" numCol="1" spcCol="1270" anchor="t" anchorCtr="0">
          <a:noAutofit/>
        </a:bodyPr>
        <a:lstStyle/>
        <a:p>
          <a:pPr marL="0" lvl="0" indent="0" algn="r" defTabSz="355600">
            <a:lnSpc>
              <a:spcPct val="90000"/>
            </a:lnSpc>
            <a:spcBef>
              <a:spcPct val="0"/>
            </a:spcBef>
            <a:spcAft>
              <a:spcPct val="35000"/>
            </a:spcAft>
            <a:buNone/>
          </a:pPr>
          <a:endParaRPr lang="es-ES" sz="800" kern="1200"/>
        </a:p>
      </dsp:txBody>
      <dsp:txXfrm>
        <a:off x="2984799" y="321768"/>
        <a:ext cx="532412" cy="112625"/>
      </dsp:txXfrm>
    </dsp:sp>
    <dsp:sp modelId="{AA857412-A61B-4A32-AE47-DB1AA091A3CD}">
      <dsp:nvSpPr>
        <dsp:cNvPr id="0" name=""/>
        <dsp:cNvSpPr/>
      </dsp:nvSpPr>
      <dsp:spPr>
        <a:xfrm>
          <a:off x="3105455" y="36791"/>
          <a:ext cx="1854904" cy="682579"/>
        </a:xfrm>
        <a:prstGeom prst="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28016" tIns="99330" rIns="128016" bIns="12801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Con armas convencionales</a:t>
          </a:r>
        </a:p>
        <a:p>
          <a:pPr marL="114300" lvl="1" indent="-114300" algn="l" defTabSz="533400">
            <a:lnSpc>
              <a:spcPct val="90000"/>
            </a:lnSpc>
            <a:spcBef>
              <a:spcPct val="0"/>
            </a:spcBef>
            <a:spcAft>
              <a:spcPct val="15000"/>
            </a:spcAft>
            <a:buChar char="•"/>
          </a:pPr>
          <a:endParaRPr lang="es-ES" sz="1200" kern="1200" dirty="0"/>
        </a:p>
      </dsp:txBody>
      <dsp:txXfrm>
        <a:off x="3105455" y="36791"/>
        <a:ext cx="1854904" cy="682579"/>
      </dsp:txXfrm>
    </dsp:sp>
    <dsp:sp modelId="{68C34FAD-F235-47F9-A4D3-034B8BEA19D3}">
      <dsp:nvSpPr>
        <dsp:cNvPr id="0" name=""/>
        <dsp:cNvSpPr/>
      </dsp:nvSpPr>
      <dsp:spPr>
        <a:xfrm>
          <a:off x="2924235" y="362453"/>
          <a:ext cx="225251" cy="225251"/>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65E609-8D12-424F-8E43-41D9814E59C3}">
      <dsp:nvSpPr>
        <dsp:cNvPr id="0" name=""/>
        <dsp:cNvSpPr/>
      </dsp:nvSpPr>
      <dsp:spPr>
        <a:xfrm rot="16200000">
          <a:off x="5295994" y="321768"/>
          <a:ext cx="532412" cy="112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99330" bIns="0" numCol="1" spcCol="1270" anchor="t" anchorCtr="0">
          <a:noAutofit/>
        </a:bodyPr>
        <a:lstStyle/>
        <a:p>
          <a:pPr marL="0" lvl="0" indent="0" algn="r" defTabSz="355600">
            <a:lnSpc>
              <a:spcPct val="90000"/>
            </a:lnSpc>
            <a:spcBef>
              <a:spcPct val="0"/>
            </a:spcBef>
            <a:spcAft>
              <a:spcPct val="35000"/>
            </a:spcAft>
            <a:buNone/>
          </a:pPr>
          <a:endParaRPr lang="es-ES" sz="800" kern="1200"/>
        </a:p>
      </dsp:txBody>
      <dsp:txXfrm>
        <a:off x="5295994" y="321768"/>
        <a:ext cx="532412" cy="112625"/>
      </dsp:txXfrm>
    </dsp:sp>
    <dsp:sp modelId="{0D786F61-8601-4BCB-AEF6-19326F9956F1}">
      <dsp:nvSpPr>
        <dsp:cNvPr id="0" name=""/>
        <dsp:cNvSpPr/>
      </dsp:nvSpPr>
      <dsp:spPr>
        <a:xfrm>
          <a:off x="5316206" y="0"/>
          <a:ext cx="1991599" cy="682579"/>
        </a:xfrm>
        <a:prstGeom prst="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163576" tIns="99330" rIns="163576" bIns="163576" numCol="1" spcCol="1270" anchor="t" anchorCtr="0">
          <a:noAutofit/>
        </a:bodyPr>
        <a:lstStyle/>
        <a:p>
          <a:pPr marL="171450" lvl="1" indent="-171450" algn="l" defTabSz="800100">
            <a:lnSpc>
              <a:spcPct val="90000"/>
            </a:lnSpc>
            <a:spcBef>
              <a:spcPct val="0"/>
            </a:spcBef>
            <a:spcAft>
              <a:spcPct val="15000"/>
            </a:spcAft>
            <a:buChar char="•"/>
          </a:pPr>
          <a:r>
            <a:rPr lang="es-ES" sz="1800" kern="1200" dirty="0"/>
            <a:t>Con armas NBQ</a:t>
          </a:r>
        </a:p>
      </dsp:txBody>
      <dsp:txXfrm>
        <a:off x="5316206" y="0"/>
        <a:ext cx="1991599" cy="682579"/>
      </dsp:txXfrm>
    </dsp:sp>
    <dsp:sp modelId="{DCFFCE68-4520-4D13-9038-9B808981CF1D}">
      <dsp:nvSpPr>
        <dsp:cNvPr id="0" name=""/>
        <dsp:cNvSpPr/>
      </dsp:nvSpPr>
      <dsp:spPr>
        <a:xfrm>
          <a:off x="5125789" y="380052"/>
          <a:ext cx="225251" cy="225251"/>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BAC1DB-A991-4C8E-9704-7BBCD68AAEF4}" type="datetimeFigureOut">
              <a:rPr lang="es-ES" smtClean="0"/>
              <a:t>21/04/2024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30E24B-CE2D-426E-B01F-A82036EC5101}" type="slidenum">
              <a:rPr lang="es-ES" smtClean="0"/>
              <a:t>‹Nº›</a:t>
            </a:fld>
            <a:endParaRPr lang="es-ES"/>
          </a:p>
        </p:txBody>
      </p:sp>
    </p:spTree>
    <p:extLst>
      <p:ext uri="{BB962C8B-B14F-4D97-AF65-F5344CB8AC3E}">
        <p14:creationId xmlns:p14="http://schemas.microsoft.com/office/powerpoint/2010/main" val="2823933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030E24B-CE2D-426E-B01F-A82036EC5101}" type="slidenum">
              <a:rPr lang="es-ES" smtClean="0"/>
              <a:t>16</a:t>
            </a:fld>
            <a:endParaRPr lang="es-ES"/>
          </a:p>
        </p:txBody>
      </p:sp>
    </p:spTree>
    <p:extLst>
      <p:ext uri="{BB962C8B-B14F-4D97-AF65-F5344CB8AC3E}">
        <p14:creationId xmlns:p14="http://schemas.microsoft.com/office/powerpoint/2010/main" val="1119507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Thomas M. "Tom" </a:t>
            </a:r>
            <a:r>
              <a:rPr lang="en-US" dirty="0" err="1"/>
              <a:t>Engelhardt</a:t>
            </a:r>
            <a:r>
              <a:rPr lang="en-US" dirty="0"/>
              <a:t> (born 1944) is an American writer and editor. He is the creator of The Nation Institute's tomdispatch.com, an online blog. He is also the co-founder of the American Empire Project and the author of the 1998 book, The End of Victory Culture: Cold War America and the Disillusioning of a Generation</a:t>
            </a:r>
            <a:endParaRPr lang="es-ES" dirty="0"/>
          </a:p>
        </p:txBody>
      </p:sp>
      <p:sp>
        <p:nvSpPr>
          <p:cNvPr id="4" name="Marcador de número de diapositiva 3"/>
          <p:cNvSpPr>
            <a:spLocks noGrp="1"/>
          </p:cNvSpPr>
          <p:nvPr>
            <p:ph type="sldNum" sz="quarter" idx="10"/>
          </p:nvPr>
        </p:nvSpPr>
        <p:spPr/>
        <p:txBody>
          <a:bodyPr/>
          <a:lstStyle/>
          <a:p>
            <a:fld id="{C030E24B-CE2D-426E-B01F-A82036EC5101}" type="slidenum">
              <a:rPr lang="es-ES" smtClean="0"/>
              <a:t>29</a:t>
            </a:fld>
            <a:endParaRPr lang="es-ES"/>
          </a:p>
        </p:txBody>
      </p:sp>
    </p:spTree>
    <p:extLst>
      <p:ext uri="{BB962C8B-B14F-4D97-AF65-F5344CB8AC3E}">
        <p14:creationId xmlns:p14="http://schemas.microsoft.com/office/powerpoint/2010/main" val="2220276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030E24B-CE2D-426E-B01F-A82036EC5101}" type="slidenum">
              <a:rPr lang="es-ES" smtClean="0"/>
              <a:t>34</a:t>
            </a:fld>
            <a:endParaRPr lang="es-ES"/>
          </a:p>
        </p:txBody>
      </p:sp>
    </p:spTree>
    <p:extLst>
      <p:ext uri="{BB962C8B-B14F-4D97-AF65-F5344CB8AC3E}">
        <p14:creationId xmlns:p14="http://schemas.microsoft.com/office/powerpoint/2010/main" val="1292918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fin de los intermediarios</a:t>
            </a:r>
            <a:r>
              <a:rPr lang="es-ES" baseline="0" dirty="0"/>
              <a:t> facilita la manipulación?</a:t>
            </a:r>
            <a:endParaRPr lang="es-ES" dirty="0"/>
          </a:p>
        </p:txBody>
      </p:sp>
      <p:sp>
        <p:nvSpPr>
          <p:cNvPr id="4" name="Marcador de número de diapositiva 3"/>
          <p:cNvSpPr>
            <a:spLocks noGrp="1"/>
          </p:cNvSpPr>
          <p:nvPr>
            <p:ph type="sldNum" sz="quarter" idx="10"/>
          </p:nvPr>
        </p:nvSpPr>
        <p:spPr/>
        <p:txBody>
          <a:bodyPr/>
          <a:lstStyle/>
          <a:p>
            <a:fld id="{C030E24B-CE2D-426E-B01F-A82036EC5101}" type="slidenum">
              <a:rPr lang="es-ES" smtClean="0"/>
              <a:t>41</a:t>
            </a:fld>
            <a:endParaRPr lang="es-ES"/>
          </a:p>
        </p:txBody>
      </p:sp>
    </p:spTree>
    <p:extLst>
      <p:ext uri="{BB962C8B-B14F-4D97-AF65-F5344CB8AC3E}">
        <p14:creationId xmlns:p14="http://schemas.microsoft.com/office/powerpoint/2010/main" val="1971302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In </a:t>
            </a:r>
            <a:r>
              <a:rPr lang="es-ES" dirty="0" err="1"/>
              <a:t>search</a:t>
            </a:r>
            <a:r>
              <a:rPr lang="es-ES" baseline="0" dirty="0"/>
              <a:t> </a:t>
            </a:r>
            <a:r>
              <a:rPr lang="es-ES" baseline="0" dirty="0" err="1"/>
              <a:t>for</a:t>
            </a:r>
            <a:r>
              <a:rPr lang="es-ES" baseline="0" dirty="0"/>
              <a:t> the </a:t>
            </a:r>
            <a:r>
              <a:rPr lang="es-ES" baseline="0" dirty="0" err="1"/>
              <a:t>roots</a:t>
            </a:r>
            <a:r>
              <a:rPr lang="es-ES" baseline="0" dirty="0"/>
              <a:t> of 9/11 (15:12)</a:t>
            </a:r>
            <a:endParaRPr lang="es-ES" dirty="0"/>
          </a:p>
        </p:txBody>
      </p:sp>
      <p:sp>
        <p:nvSpPr>
          <p:cNvPr id="4" name="Marcador de número de diapositiva 3"/>
          <p:cNvSpPr>
            <a:spLocks noGrp="1"/>
          </p:cNvSpPr>
          <p:nvPr>
            <p:ph type="sldNum" sz="quarter" idx="10"/>
          </p:nvPr>
        </p:nvSpPr>
        <p:spPr/>
        <p:txBody>
          <a:bodyPr/>
          <a:lstStyle/>
          <a:p>
            <a:fld id="{C030E24B-CE2D-426E-B01F-A82036EC5101}" type="slidenum">
              <a:rPr lang="es-ES" smtClean="0"/>
              <a:t>42</a:t>
            </a:fld>
            <a:endParaRPr lang="es-ES"/>
          </a:p>
        </p:txBody>
      </p:sp>
    </p:spTree>
    <p:extLst>
      <p:ext uri="{BB962C8B-B14F-4D97-AF65-F5344CB8AC3E}">
        <p14:creationId xmlns:p14="http://schemas.microsoft.com/office/powerpoint/2010/main" val="4191172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Video de la</a:t>
            </a:r>
            <a:r>
              <a:rPr lang="es-ES" baseline="0" dirty="0"/>
              <a:t> guerra del golfo</a:t>
            </a:r>
            <a:endParaRPr lang="es-ES" dirty="0"/>
          </a:p>
        </p:txBody>
      </p:sp>
      <p:sp>
        <p:nvSpPr>
          <p:cNvPr id="4" name="Marcador de número de diapositiva 3"/>
          <p:cNvSpPr>
            <a:spLocks noGrp="1"/>
          </p:cNvSpPr>
          <p:nvPr>
            <p:ph type="sldNum" sz="quarter" idx="10"/>
          </p:nvPr>
        </p:nvSpPr>
        <p:spPr/>
        <p:txBody>
          <a:bodyPr/>
          <a:lstStyle/>
          <a:p>
            <a:fld id="{C030E24B-CE2D-426E-B01F-A82036EC5101}" type="slidenum">
              <a:rPr lang="es-ES" smtClean="0"/>
              <a:t>51</a:t>
            </a:fld>
            <a:endParaRPr lang="es-ES"/>
          </a:p>
        </p:txBody>
      </p:sp>
    </p:spTree>
    <p:extLst>
      <p:ext uri="{BB962C8B-B14F-4D97-AF65-F5344CB8AC3E}">
        <p14:creationId xmlns:p14="http://schemas.microsoft.com/office/powerpoint/2010/main" val="399817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VIDEOS </a:t>
            </a:r>
          </a:p>
        </p:txBody>
      </p:sp>
      <p:sp>
        <p:nvSpPr>
          <p:cNvPr id="4" name="Marcador de número de diapositiva 3"/>
          <p:cNvSpPr>
            <a:spLocks noGrp="1"/>
          </p:cNvSpPr>
          <p:nvPr>
            <p:ph type="sldNum" sz="quarter" idx="10"/>
          </p:nvPr>
        </p:nvSpPr>
        <p:spPr/>
        <p:txBody>
          <a:bodyPr/>
          <a:lstStyle/>
          <a:p>
            <a:fld id="{C030E24B-CE2D-426E-B01F-A82036EC5101}" type="slidenum">
              <a:rPr lang="es-ES" smtClean="0"/>
              <a:t>55</a:t>
            </a:fld>
            <a:endParaRPr lang="es-ES"/>
          </a:p>
        </p:txBody>
      </p:sp>
    </p:spTree>
    <p:extLst>
      <p:ext uri="{BB962C8B-B14F-4D97-AF65-F5344CB8AC3E}">
        <p14:creationId xmlns:p14="http://schemas.microsoft.com/office/powerpoint/2010/main" val="3883184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030E24B-CE2D-426E-B01F-A82036EC5101}" type="slidenum">
              <a:rPr lang="es-ES" smtClean="0"/>
              <a:t>56</a:t>
            </a:fld>
            <a:endParaRPr lang="es-ES"/>
          </a:p>
        </p:txBody>
      </p:sp>
    </p:spTree>
    <p:extLst>
      <p:ext uri="{BB962C8B-B14F-4D97-AF65-F5344CB8AC3E}">
        <p14:creationId xmlns:p14="http://schemas.microsoft.com/office/powerpoint/2010/main" val="218026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030E24B-CE2D-426E-B01F-A82036EC5101}" type="slidenum">
              <a:rPr lang="es-ES" smtClean="0"/>
              <a:t>66</a:t>
            </a:fld>
            <a:endParaRPr lang="es-ES"/>
          </a:p>
        </p:txBody>
      </p:sp>
    </p:spTree>
    <p:extLst>
      <p:ext uri="{BB962C8B-B14F-4D97-AF65-F5344CB8AC3E}">
        <p14:creationId xmlns:p14="http://schemas.microsoft.com/office/powerpoint/2010/main" val="3938453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Video de Joseph Pérez</a:t>
            </a:r>
          </a:p>
        </p:txBody>
      </p:sp>
      <p:sp>
        <p:nvSpPr>
          <p:cNvPr id="4" name="Marcador de número de diapositiva 3"/>
          <p:cNvSpPr>
            <a:spLocks noGrp="1"/>
          </p:cNvSpPr>
          <p:nvPr>
            <p:ph type="sldNum" sz="quarter" idx="10"/>
          </p:nvPr>
        </p:nvSpPr>
        <p:spPr/>
        <p:txBody>
          <a:bodyPr/>
          <a:lstStyle/>
          <a:p>
            <a:fld id="{C030E24B-CE2D-426E-B01F-A82036EC5101}" type="slidenum">
              <a:rPr lang="es-ES" smtClean="0"/>
              <a:t>68</a:t>
            </a:fld>
            <a:endParaRPr lang="es-ES"/>
          </a:p>
        </p:txBody>
      </p:sp>
    </p:spTree>
    <p:extLst>
      <p:ext uri="{BB962C8B-B14F-4D97-AF65-F5344CB8AC3E}">
        <p14:creationId xmlns:p14="http://schemas.microsoft.com/office/powerpoint/2010/main" val="3008180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030E24B-CE2D-426E-B01F-A82036EC5101}" type="slidenum">
              <a:rPr lang="es-ES" smtClean="0"/>
              <a:t>74</a:t>
            </a:fld>
            <a:endParaRPr lang="es-ES"/>
          </a:p>
        </p:txBody>
      </p:sp>
    </p:spTree>
    <p:extLst>
      <p:ext uri="{BB962C8B-B14F-4D97-AF65-F5344CB8AC3E}">
        <p14:creationId xmlns:p14="http://schemas.microsoft.com/office/powerpoint/2010/main" val="3128344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030E24B-CE2D-426E-B01F-A82036EC5101}" type="slidenum">
              <a:rPr lang="es-ES" smtClean="0"/>
              <a:t>84</a:t>
            </a:fld>
            <a:endParaRPr lang="es-ES"/>
          </a:p>
        </p:txBody>
      </p:sp>
    </p:spTree>
    <p:extLst>
      <p:ext uri="{BB962C8B-B14F-4D97-AF65-F5344CB8AC3E}">
        <p14:creationId xmlns:p14="http://schemas.microsoft.com/office/powerpoint/2010/main" val="1414526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D253CDCE-833A-4A2C-A7B8-667A63D49DA8}" type="datetimeFigureOut">
              <a:rPr lang="es-ES" smtClean="0"/>
              <a:t>21/04/2024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33160A9-2D57-4D56-BFC9-44846264DC68}" type="slidenum">
              <a:rPr lang="es-ES" smtClean="0"/>
              <a:t>‹Nº›</a:t>
            </a:fld>
            <a:endParaRPr lang="es-ES"/>
          </a:p>
        </p:txBody>
      </p:sp>
    </p:spTree>
    <p:extLst>
      <p:ext uri="{BB962C8B-B14F-4D97-AF65-F5344CB8AC3E}">
        <p14:creationId xmlns:p14="http://schemas.microsoft.com/office/powerpoint/2010/main" val="1204298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253CDCE-833A-4A2C-A7B8-667A63D49DA8}" type="datetimeFigureOut">
              <a:rPr lang="es-ES" smtClean="0"/>
              <a:t>21/04/2024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33160A9-2D57-4D56-BFC9-44846264DC68}" type="slidenum">
              <a:rPr lang="es-ES" smtClean="0"/>
              <a:t>‹Nº›</a:t>
            </a:fld>
            <a:endParaRPr lang="es-ES"/>
          </a:p>
        </p:txBody>
      </p:sp>
    </p:spTree>
    <p:extLst>
      <p:ext uri="{BB962C8B-B14F-4D97-AF65-F5344CB8AC3E}">
        <p14:creationId xmlns:p14="http://schemas.microsoft.com/office/powerpoint/2010/main" val="4256936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D253CDCE-833A-4A2C-A7B8-667A63D49DA8}" type="datetimeFigureOut">
              <a:rPr lang="es-ES" smtClean="0"/>
              <a:t>21/04/2024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33160A9-2D57-4D56-BFC9-44846264DC68}" type="slidenum">
              <a:rPr lang="es-ES" smtClean="0"/>
              <a:t>‹Nº›</a:t>
            </a:fld>
            <a:endParaRPr lang="es-ES"/>
          </a:p>
        </p:txBody>
      </p:sp>
    </p:spTree>
    <p:extLst>
      <p:ext uri="{BB962C8B-B14F-4D97-AF65-F5344CB8AC3E}">
        <p14:creationId xmlns:p14="http://schemas.microsoft.com/office/powerpoint/2010/main" val="1552163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D253CDCE-833A-4A2C-A7B8-667A63D49DA8}" type="datetimeFigureOut">
              <a:rPr lang="es-ES" smtClean="0"/>
              <a:t>21/04/2024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33160A9-2D57-4D56-BFC9-44846264DC68}" type="slidenum">
              <a:rPr lang="es-ES" smtClean="0"/>
              <a:t>‹Nº›</a:t>
            </a:fld>
            <a:endParaRPr lang="es-ES"/>
          </a:p>
        </p:txBody>
      </p:sp>
    </p:spTree>
    <p:extLst>
      <p:ext uri="{BB962C8B-B14F-4D97-AF65-F5344CB8AC3E}">
        <p14:creationId xmlns:p14="http://schemas.microsoft.com/office/powerpoint/2010/main" val="706084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D253CDCE-833A-4A2C-A7B8-667A63D49DA8}" type="datetimeFigureOut">
              <a:rPr lang="es-ES" smtClean="0"/>
              <a:t>21/04/2024</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B33160A9-2D57-4D56-BFC9-44846264DC68}" type="slidenum">
              <a:rPr lang="es-ES" smtClean="0"/>
              <a:t>‹Nº›</a:t>
            </a:fld>
            <a:endParaRPr lang="es-ES"/>
          </a:p>
        </p:txBody>
      </p:sp>
    </p:spTree>
    <p:extLst>
      <p:ext uri="{BB962C8B-B14F-4D97-AF65-F5344CB8AC3E}">
        <p14:creationId xmlns:p14="http://schemas.microsoft.com/office/powerpoint/2010/main" val="141131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D253CDCE-833A-4A2C-A7B8-667A63D49DA8}" type="datetimeFigureOut">
              <a:rPr lang="es-ES" smtClean="0"/>
              <a:t>21/04/2024</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B33160A9-2D57-4D56-BFC9-44846264DC68}" type="slidenum">
              <a:rPr lang="es-ES" smtClean="0"/>
              <a:t>‹Nº›</a:t>
            </a:fld>
            <a:endParaRPr lang="es-ES"/>
          </a:p>
        </p:txBody>
      </p:sp>
    </p:spTree>
    <p:extLst>
      <p:ext uri="{BB962C8B-B14F-4D97-AF65-F5344CB8AC3E}">
        <p14:creationId xmlns:p14="http://schemas.microsoft.com/office/powerpoint/2010/main" val="2901618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D253CDCE-833A-4A2C-A7B8-667A63D49DA8}" type="datetimeFigureOut">
              <a:rPr lang="es-ES" smtClean="0"/>
              <a:t>21/04/2024</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B33160A9-2D57-4D56-BFC9-44846264DC68}" type="slidenum">
              <a:rPr lang="es-ES" smtClean="0"/>
              <a:t>‹Nº›</a:t>
            </a:fld>
            <a:endParaRPr lang="es-ES"/>
          </a:p>
        </p:txBody>
      </p:sp>
    </p:spTree>
    <p:extLst>
      <p:ext uri="{BB962C8B-B14F-4D97-AF65-F5344CB8AC3E}">
        <p14:creationId xmlns:p14="http://schemas.microsoft.com/office/powerpoint/2010/main" val="1248116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D253CDCE-833A-4A2C-A7B8-667A63D49DA8}" type="datetimeFigureOut">
              <a:rPr lang="es-ES" smtClean="0"/>
              <a:t>21/04/2024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33160A9-2D57-4D56-BFC9-44846264DC68}" type="slidenum">
              <a:rPr lang="es-ES" smtClean="0"/>
              <a:t>‹Nº›</a:t>
            </a:fld>
            <a:endParaRPr lang="es-ES"/>
          </a:p>
        </p:txBody>
      </p:sp>
    </p:spTree>
    <p:extLst>
      <p:ext uri="{BB962C8B-B14F-4D97-AF65-F5344CB8AC3E}">
        <p14:creationId xmlns:p14="http://schemas.microsoft.com/office/powerpoint/2010/main" val="1438958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D253CDCE-833A-4A2C-A7B8-667A63D49DA8}" type="datetimeFigureOut">
              <a:rPr lang="es-ES" smtClean="0"/>
              <a:t>21/04/2024</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B33160A9-2D57-4D56-BFC9-44846264DC68}" type="slidenum">
              <a:rPr lang="es-ES" smtClean="0"/>
              <a:t>‹Nº›</a:t>
            </a:fld>
            <a:endParaRPr lang="es-ES"/>
          </a:p>
        </p:txBody>
      </p:sp>
    </p:spTree>
    <p:extLst>
      <p:ext uri="{BB962C8B-B14F-4D97-AF65-F5344CB8AC3E}">
        <p14:creationId xmlns:p14="http://schemas.microsoft.com/office/powerpoint/2010/main" val="2210539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253CDCE-833A-4A2C-A7B8-667A63D49DA8}" type="datetimeFigureOut">
              <a:rPr lang="es-ES" smtClean="0"/>
              <a:t>21/04/2024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33160A9-2D57-4D56-BFC9-44846264DC68}" type="slidenum">
              <a:rPr lang="es-ES" smtClean="0"/>
              <a:t>‹Nº›</a:t>
            </a:fld>
            <a:endParaRPr lang="es-ES"/>
          </a:p>
        </p:txBody>
      </p:sp>
    </p:spTree>
    <p:extLst>
      <p:ext uri="{BB962C8B-B14F-4D97-AF65-F5344CB8AC3E}">
        <p14:creationId xmlns:p14="http://schemas.microsoft.com/office/powerpoint/2010/main" val="3067176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D253CDCE-833A-4A2C-A7B8-667A63D49DA8}" type="datetimeFigureOut">
              <a:rPr lang="es-ES" smtClean="0"/>
              <a:t>21/04/2024</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B33160A9-2D57-4D56-BFC9-44846264DC68}" type="slidenum">
              <a:rPr lang="es-ES" smtClean="0"/>
              <a:t>‹Nº›</a:t>
            </a:fld>
            <a:endParaRPr lang="es-ES"/>
          </a:p>
        </p:txBody>
      </p:sp>
    </p:spTree>
    <p:extLst>
      <p:ext uri="{BB962C8B-B14F-4D97-AF65-F5344CB8AC3E}">
        <p14:creationId xmlns:p14="http://schemas.microsoft.com/office/powerpoint/2010/main" val="1403493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53CDCE-833A-4A2C-A7B8-667A63D49DA8}" type="datetimeFigureOut">
              <a:rPr lang="es-ES" smtClean="0"/>
              <a:t>21/04/2024</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3160A9-2D57-4D56-BFC9-44846264DC68}" type="slidenum">
              <a:rPr lang="es-ES" smtClean="0"/>
              <a:t>‹Nº›</a:t>
            </a:fld>
            <a:endParaRPr lang="es-ES"/>
          </a:p>
        </p:txBody>
      </p:sp>
    </p:spTree>
    <p:extLst>
      <p:ext uri="{BB962C8B-B14F-4D97-AF65-F5344CB8AC3E}">
        <p14:creationId xmlns:p14="http://schemas.microsoft.com/office/powerpoint/2010/main" val="31132282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TFM%20CJC/MEM_EXT_8154-LARA_CASTA&#209;O_CACERES.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arontherocks.com/2018/05/the-dangerous-rise-of-kinetic-diplomacy/"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7.png"/><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2" Type="http://schemas.openxmlformats.org/officeDocument/2006/relationships/hyperlink" Target="https://youtu.be/37znBm_ixY0"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whitehouse.gov/wp-content/uploads/2017/12/NSS-Final-12-18-2017-0905.pdf" TargetMode="External"/><Relationship Id="rId2" Type="http://schemas.openxmlformats.org/officeDocument/2006/relationships/hyperlink" Target="https://www.whitehouse.gov/briefings-statements/remarks-president-trump-administrations-national-security-strategy/" TargetMode="External"/><Relationship Id="rId1" Type="http://schemas.openxmlformats.org/officeDocument/2006/relationships/slideLayout" Target="../slideLayouts/slideLayout2.xml"/><Relationship Id="rId5" Type="http://schemas.openxmlformats.org/officeDocument/2006/relationships/hyperlink" Target="http://felipesahagun.es/el-orden-mundial-de-trump/" TargetMode="External"/><Relationship Id="rId4" Type="http://schemas.openxmlformats.org/officeDocument/2006/relationships/hyperlink" Target="https://www.cfr.org/blog/trump-national-security-strategy" TargetMode="Externa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3" Type="http://schemas.openxmlformats.org/officeDocument/2006/relationships/hyperlink" Target="https://www.economist.com/briefing/2013/11/09/what-makes-it-a-war" TargetMode="External"/><Relationship Id="rId2" Type="http://schemas.openxmlformats.org/officeDocument/2006/relationships/hyperlink" Target="http://https/www.economist.com/news/briefing/21589432-some-say-killing-25-people-year-enough-others-suggest-1000-what-makes-it-war" TargetMode="External"/><Relationship Id="rId1" Type="http://schemas.openxmlformats.org/officeDocument/2006/relationships/slideLayout" Target="../slideLayouts/slideLayout1.xml"/><Relationship Id="rId4" Type="http://schemas.openxmlformats.org/officeDocument/2006/relationships/hyperlink" Target="What%20makes%20it%20a%20war.html"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economist.com/news/briefing/21589431-bringing-end-conflicts-within-states-vexatious-history-provides-guide?zid=312&amp;ah=da4ed4425e74339883d473adf5773841" TargetMode="External"/><Relationship Id="rId2" Type="http://schemas.openxmlformats.org/officeDocument/2006/relationships/hyperlink" Target="ABRIL%202018/War/How%20to%20stop%20the%20fighting,%20sometimes%20-%20Civil%20wars.html"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cfr.org/interactives/global-conflict-tracker#!/global-conflict-tracker" TargetMode="External"/><Relationship Id="rId2" Type="http://schemas.openxmlformats.org/officeDocument/2006/relationships/hyperlink" Target="PRESENTACI&#211;N%20DEL%20PANORAMA%20ESTRATEGICO%20INTERNACIONAL%202018%203.docx" TargetMode="External"/><Relationship Id="rId1" Type="http://schemas.openxmlformats.org/officeDocument/2006/relationships/slideLayout" Target="../slideLayouts/slideLayout1.xml"/><Relationship Id="rId5" Type="http://schemas.openxmlformats.org/officeDocument/2006/relationships/image" Target="../media/image11.wmf"/><Relationship Id="rId4" Type="http://schemas.openxmlformats.org/officeDocument/2006/relationships/oleObject" Target="../embeddings/oleObject1.bin"/></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en.wikipedia.org/wiki/Tom_Engelhardt" TargetMode="External"/><Relationship Id="rId4" Type="http://schemas.openxmlformats.org/officeDocument/2006/relationships/hyperlink" Target="ABRIL%202018/War/Empire%20of%20madness,%20by%20Tom%20Engelhardt%20(Le%20Monde%20diplomatique%20-%20English%20edition,%20September%202017).html" TargetMode="Externa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5.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hyperlink" Target="http://www.irenees.net/bdf_fiche-analyse-702_fr.html" TargetMode="Externa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10" Type="http://schemas.openxmlformats.org/officeDocument/2006/relationships/image" Target="../media/image13.png"/><Relationship Id="rId4" Type="http://schemas.openxmlformats.org/officeDocument/2006/relationships/diagramLayout" Target="../diagrams/layout10.xml"/><Relationship Id="rId9" Type="http://schemas.openxmlformats.org/officeDocument/2006/relationships/hyperlink" Target="http://ow.ly/O6Up30jWET9"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4.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3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Layout" Target="../diagrams/layout13.xml"/><Relationship Id="rId7" Type="http://schemas.openxmlformats.org/officeDocument/2006/relationships/hyperlink" Target="WARS/Iraq%20en%20clave%20global_%20reflexiones%20en%20torno%20a%20los%20conflictos%20en%20la%20sociedad%20%20-%20Juan%20Miguel%20Ortega%20Terol%20.html" TargetMode="External"/><Relationship Id="rId2" Type="http://schemas.openxmlformats.org/officeDocument/2006/relationships/diagramData" Target="../diagrams/data13.xml"/><Relationship Id="rId1" Type="http://schemas.openxmlformats.org/officeDocument/2006/relationships/slideLayout" Target="../slideLayouts/slideLayout1.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43.xml.rels><?xml version="1.0" encoding="UTF-8" standalone="yes"?>
<Relationships xmlns="http://schemas.openxmlformats.org/package/2006/relationships"><Relationship Id="rId3" Type="http://schemas.openxmlformats.org/officeDocument/2006/relationships/hyperlink" Target="https://www.theguardian.com/commentisfree/2018/jun/24/stupid-to-think-we-have-moved-on-from-war-look-around-reith-lectures"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religionenlibertad.com/cuantas-guerras-han-tenido-una-causa-religiosa-unas-120-menos-del-63679.htm" TargetMode="External"/><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ABRIL%202018/War/que%20es%20la%20guerra.docx"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hyperlink" Target="http://www.realinstitutoelcano.org/wps/portal/rielcano_es/contenido?WCM_GLOBAL_CONTEXT=/elcano/elcano_es/zonas_es/comentario-arteaga-salvas-honor-siria" TargetMode="External"/><Relationship Id="rId4" Type="http://schemas.openxmlformats.org/officeDocument/2006/relationships/hyperlink" Target="http://felipesahagun.es/how-syrias-death-toll-is-lost-in-the-fog-of-war/" TargetMode="External"/></Relationships>
</file>

<file path=ppt/slides/_rels/slide56.xml.rels><?xml version="1.0" encoding="UTF-8" standalone="yes"?>
<Relationships xmlns="http://schemas.openxmlformats.org/package/2006/relationships"><Relationship Id="rId8" Type="http://schemas.openxmlformats.org/officeDocument/2006/relationships/image" Target="../media/image34.jpg"/><Relationship Id="rId3" Type="http://schemas.openxmlformats.org/officeDocument/2006/relationships/hyperlink" Target="https://bit.ly/2qFFqsN" TargetMode="External"/><Relationship Id="rId7" Type="http://schemas.openxmlformats.org/officeDocument/2006/relationships/hyperlink" Target="http://www.lemonde.fr/les-decodeurs/article/2018/04/16/quel-cadre-juridique-pour-les-frappes-en-syrie_5286229_4355770.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hyperlink" Target="http://www.lemonde.fr/les-decodeurs/article/2018/04/16/quel-cadre-juridique-pour-les-frappes-en-syrie_5286229_4355770.html#gdvoSPOoy4D3xcVT.99" TargetMode="External"/><Relationship Id="rId4" Type="http://schemas.openxmlformats.org/officeDocument/2006/relationships/hyperlink" Target="https://www.esglobal.org/siria-fundido-a-negro/" TargetMode="External"/></Relationships>
</file>

<file path=ppt/slides/_rels/slide5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8" Type="http://schemas.openxmlformats.org/officeDocument/2006/relationships/hyperlink" Target="World%20in%202018/When%20May%20States%20Use%20Force_%20by%20Gareth%20Evans%20-%20Project%20Syndicate.html" TargetMode="External"/><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twitter.com/PolExt/status/992029005376360449/photo/1" TargetMode="External"/><Relationship Id="rId2" Type="http://schemas.openxmlformats.org/officeDocument/2006/relationships/hyperlink" Target="https://twitter.com/PolExt" TargetMode="Externa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7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www.newsweek.com/most-powerful-military-forces-world-1025548?spMailingID=3764843&amp;spUserID=MTI0NzM2MTQ1NjQS1&amp;spJobID=1070691794&amp;spReportId=MTA3MDY5MTc5NAS2" TargetMode="External"/><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81.xml.rels><?xml version="1.0" encoding="UTF-8" standalone="yes"?>
<Relationships xmlns="http://schemas.openxmlformats.org/package/2006/relationships"><Relationship Id="rId2" Type="http://schemas.openxmlformats.org/officeDocument/2006/relationships/hyperlink" Target="MEXICO%20MIAS/Conflictividad-en-el-Siglo-XXI-Versi&#243;n-reducida.pdf"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image" Target="../media/image57.jpg"/><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83.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59.jpg"/><Relationship Id="rId7" Type="http://schemas.openxmlformats.org/officeDocument/2006/relationships/diagramColors" Target="../diagrams/colors20.xml"/><Relationship Id="rId2" Type="http://schemas.openxmlformats.org/officeDocument/2006/relationships/image" Target="../media/image58.jpg"/><Relationship Id="rId1" Type="http://schemas.openxmlformats.org/officeDocument/2006/relationships/slideLayout" Target="../slideLayouts/slideLayout2.xml"/><Relationship Id="rId6" Type="http://schemas.openxmlformats.org/officeDocument/2006/relationships/diagramQuickStyle" Target="../diagrams/quickStyle20.xml"/><Relationship Id="rId5" Type="http://schemas.openxmlformats.org/officeDocument/2006/relationships/diagramLayout" Target="../diagrams/layout20.xml"/><Relationship Id="rId4" Type="http://schemas.openxmlformats.org/officeDocument/2006/relationships/diagramData" Target="../diagrams/data20.xml"/></Relationships>
</file>

<file path=ppt/slides/_rels/slide84.xml.rels><?xml version="1.0" encoding="UTF-8" standalone="yes"?>
<Relationships xmlns="http://schemas.openxmlformats.org/package/2006/relationships"><Relationship Id="rId8" Type="http://schemas.openxmlformats.org/officeDocument/2006/relationships/diagramData" Target="../diagrams/data22.xml"/><Relationship Id="rId3" Type="http://schemas.openxmlformats.org/officeDocument/2006/relationships/diagramData" Target="../diagrams/data21.xml"/><Relationship Id="rId7" Type="http://schemas.microsoft.com/office/2007/relationships/diagramDrawing" Target="../diagrams/drawing21.xml"/><Relationship Id="rId12" Type="http://schemas.microsoft.com/office/2007/relationships/diagramDrawing" Target="../diagrams/drawing2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1.xml"/><Relationship Id="rId11" Type="http://schemas.openxmlformats.org/officeDocument/2006/relationships/diagramColors" Target="../diagrams/colors22.xml"/><Relationship Id="rId5" Type="http://schemas.openxmlformats.org/officeDocument/2006/relationships/diagramQuickStyle" Target="../diagrams/quickStyle21.xml"/><Relationship Id="rId10" Type="http://schemas.openxmlformats.org/officeDocument/2006/relationships/diagramQuickStyle" Target="../diagrams/quickStyle22.xml"/><Relationship Id="rId4" Type="http://schemas.openxmlformats.org/officeDocument/2006/relationships/diagramLayout" Target="../diagrams/layout21.xml"/><Relationship Id="rId9" Type="http://schemas.openxmlformats.org/officeDocument/2006/relationships/diagramLayout" Target="../diagrams/layout2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www.fifthdomain.com/dod/2018/06/04/cyberwarriors-need-a-training-platform-and-fast/?utm_source=Sailthru&amp;utm_medium=email&amp;utm_campaign=Early%20Bird%20-%20Error%20RESEND&amp;utm_term=Editorial%20-%20Military%20-%20Early%20Bird%20Brie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2"/>
            <a:ext cx="9144000" cy="2479675"/>
          </a:xfrm>
        </p:spPr>
        <p:style>
          <a:lnRef idx="2">
            <a:schemeClr val="accent1">
              <a:shade val="50000"/>
            </a:schemeClr>
          </a:lnRef>
          <a:fillRef idx="1">
            <a:schemeClr val="accent1"/>
          </a:fillRef>
          <a:effectRef idx="0">
            <a:schemeClr val="accent1"/>
          </a:effectRef>
          <a:fontRef idx="minor">
            <a:schemeClr val="lt1"/>
          </a:fontRef>
        </p:style>
        <p:txBody>
          <a:bodyPr/>
          <a:lstStyle/>
          <a:p>
            <a:r>
              <a:rPr lang="es-ES" dirty="0"/>
              <a:t>Seguridad, paz y guerra</a:t>
            </a:r>
          </a:p>
        </p:txBody>
      </p:sp>
      <p:sp>
        <p:nvSpPr>
          <p:cNvPr id="3" name="Subtítulo 2"/>
          <p:cNvSpPr>
            <a:spLocks noGrp="1"/>
          </p:cNvSpPr>
          <p:nvPr>
            <p:ph type="subTitle" idx="1"/>
          </p:nvPr>
        </p:nvSpPr>
        <p:spPr>
          <a:xfrm>
            <a:off x="1524000" y="3639362"/>
            <a:ext cx="9144000" cy="1655762"/>
          </a:xfrm>
        </p:spPr>
        <p:style>
          <a:lnRef idx="1">
            <a:schemeClr val="accent4"/>
          </a:lnRef>
          <a:fillRef idx="2">
            <a:schemeClr val="accent4"/>
          </a:fillRef>
          <a:effectRef idx="1">
            <a:schemeClr val="accent4"/>
          </a:effectRef>
          <a:fontRef idx="minor">
            <a:schemeClr val="dk1"/>
          </a:fontRef>
        </p:style>
        <p:txBody>
          <a:bodyPr>
            <a:normAutofit/>
          </a:bodyPr>
          <a:lstStyle/>
          <a:p>
            <a:endParaRPr lang="es-ES" sz="3200" dirty="0">
              <a:solidFill>
                <a:srgbClr val="FF0000"/>
              </a:solidFill>
            </a:endParaRPr>
          </a:p>
          <a:p>
            <a:r>
              <a:rPr lang="es-ES" sz="3200" dirty="0">
                <a:solidFill>
                  <a:srgbClr val="FF0000"/>
                </a:solidFill>
              </a:rPr>
              <a:t>Introducción</a:t>
            </a:r>
          </a:p>
        </p:txBody>
      </p:sp>
    </p:spTree>
    <p:extLst>
      <p:ext uri="{BB962C8B-B14F-4D97-AF65-F5344CB8AC3E}">
        <p14:creationId xmlns:p14="http://schemas.microsoft.com/office/powerpoint/2010/main" val="1945354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07577"/>
            <a:ext cx="10515600" cy="497541"/>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err="1"/>
              <a:t>War</a:t>
            </a:r>
            <a:r>
              <a:rPr lang="es-ES" sz="2800" dirty="0"/>
              <a:t> and </a:t>
            </a:r>
            <a:r>
              <a:rPr lang="es-ES" sz="2800" dirty="0" err="1"/>
              <a:t>Humanity</a:t>
            </a:r>
            <a:r>
              <a:rPr lang="es-ES" sz="2800" dirty="0"/>
              <a:t> (Margaret </a:t>
            </a:r>
            <a:r>
              <a:rPr lang="es-ES" sz="2800" dirty="0" err="1"/>
              <a:t>MacMillan</a:t>
            </a:r>
            <a:r>
              <a:rPr lang="es-ES" sz="2800" dirty="0"/>
              <a:t>)</a:t>
            </a:r>
          </a:p>
        </p:txBody>
      </p:sp>
      <p:pic>
        <p:nvPicPr>
          <p:cNvPr id="6" name="Marcador de contenido 5"/>
          <p:cNvPicPr>
            <a:picLocks noGrp="1" noChangeAspect="1"/>
          </p:cNvPicPr>
          <p:nvPr>
            <p:ph idx="1"/>
          </p:nvPr>
        </p:nvPicPr>
        <p:blipFill>
          <a:blip r:embed="rId2"/>
          <a:stretch>
            <a:fillRect/>
          </a:stretch>
        </p:blipFill>
        <p:spPr>
          <a:xfrm>
            <a:off x="3283323" y="927847"/>
            <a:ext cx="5715000" cy="2218765"/>
          </a:xfrm>
          <a:prstGeom prst="rect">
            <a:avLst/>
          </a:prstGeom>
        </p:spPr>
      </p:pic>
      <p:sp>
        <p:nvSpPr>
          <p:cNvPr id="7" name="Rectángulo 6"/>
          <p:cNvSpPr/>
          <p:nvPr/>
        </p:nvSpPr>
        <p:spPr>
          <a:xfrm>
            <a:off x="201706" y="605119"/>
            <a:ext cx="3036794" cy="625288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US" sz="2400" dirty="0"/>
          </a:p>
          <a:p>
            <a:endParaRPr lang="en-US" sz="2400" dirty="0"/>
          </a:p>
          <a:p>
            <a:endParaRPr lang="en-US" sz="2400" dirty="0"/>
          </a:p>
          <a:p>
            <a:r>
              <a:rPr lang="en-US" sz="2400" dirty="0">
                <a:solidFill>
                  <a:srgbClr val="FF0000"/>
                </a:solidFill>
              </a:rPr>
              <a:t>@</a:t>
            </a:r>
            <a:r>
              <a:rPr lang="en-US" sz="2400" dirty="0" err="1">
                <a:solidFill>
                  <a:srgbClr val="FF0000"/>
                </a:solidFill>
              </a:rPr>
              <a:t>sahagunfelipe</a:t>
            </a:r>
            <a:endParaRPr lang="en-US" sz="2400" dirty="0">
              <a:solidFill>
                <a:srgbClr val="FF0000"/>
              </a:solidFill>
            </a:endParaRPr>
          </a:p>
          <a:p>
            <a:endParaRPr lang="en-US" sz="2400" dirty="0">
              <a:solidFill>
                <a:srgbClr val="FF0000"/>
              </a:solidFill>
            </a:endParaRPr>
          </a:p>
          <a:p>
            <a:r>
              <a:rPr lang="en-US" sz="2400" dirty="0">
                <a:solidFill>
                  <a:srgbClr val="FF0000"/>
                </a:solidFill>
              </a:rPr>
              <a:t>If you missed it, my </a:t>
            </a:r>
            <a:r>
              <a:rPr lang="en-US" sz="2400" dirty="0" err="1">
                <a:solidFill>
                  <a:srgbClr val="FF0000"/>
                </a:solidFill>
              </a:rPr>
              <a:t>favourite</a:t>
            </a:r>
            <a:r>
              <a:rPr lang="en-US" sz="2400" dirty="0">
                <a:solidFill>
                  <a:srgbClr val="FF0000"/>
                </a:solidFill>
              </a:rPr>
              <a:t> podcast this week : #War and #Humanity</a:t>
            </a:r>
          </a:p>
          <a:p>
            <a:r>
              <a:rPr lang="en-US" sz="2400" dirty="0">
                <a:solidFill>
                  <a:srgbClr val="FF0000"/>
                </a:solidFill>
              </a:rPr>
              <a:t>The Reith Lectures, Margaret MacMillan Episode 1 https://www.bbc.co.uk/programmes/b0b7f390 …</a:t>
            </a:r>
          </a:p>
          <a:p>
            <a:r>
              <a:rPr lang="en-US" dirty="0">
                <a:solidFill>
                  <a:srgbClr val="FF0000"/>
                </a:solidFill>
              </a:rPr>
              <a:t>18:42 - 29 jun. 2018</a:t>
            </a:r>
            <a:endParaRPr lang="es-ES" dirty="0">
              <a:solidFill>
                <a:srgbClr val="FF0000"/>
              </a:solidFill>
            </a:endParaRPr>
          </a:p>
        </p:txBody>
      </p:sp>
      <p:pic>
        <p:nvPicPr>
          <p:cNvPr id="8" name="Imagen 7"/>
          <p:cNvPicPr>
            <a:picLocks noChangeAspect="1"/>
          </p:cNvPicPr>
          <p:nvPr/>
        </p:nvPicPr>
        <p:blipFill>
          <a:blip r:embed="rId3"/>
          <a:stretch>
            <a:fillRect/>
          </a:stretch>
        </p:blipFill>
        <p:spPr>
          <a:xfrm>
            <a:off x="246529" y="1035423"/>
            <a:ext cx="779929" cy="779929"/>
          </a:xfrm>
          <a:prstGeom prst="rect">
            <a:avLst/>
          </a:prstGeom>
        </p:spPr>
      </p:pic>
      <p:sp>
        <p:nvSpPr>
          <p:cNvPr id="9" name="Rectángulo 8"/>
          <p:cNvSpPr/>
          <p:nvPr/>
        </p:nvSpPr>
        <p:spPr>
          <a:xfrm>
            <a:off x="9318812" y="1035423"/>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p:cNvSpPr/>
          <p:nvPr/>
        </p:nvSpPr>
        <p:spPr>
          <a:xfrm>
            <a:off x="9184341" y="605118"/>
            <a:ext cx="2877671" cy="62528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US" dirty="0"/>
          </a:p>
          <a:p>
            <a:r>
              <a:rPr lang="en-US" dirty="0"/>
              <a:t>themselves into larger groupings such as tribes, clans, or nations? </a:t>
            </a:r>
          </a:p>
          <a:p>
            <a:r>
              <a:rPr lang="en-US" dirty="0"/>
              <a:t>The </a:t>
            </a:r>
            <a:r>
              <a:rPr lang="en-US" dirty="0" err="1"/>
              <a:t>programme</a:t>
            </a:r>
            <a:r>
              <a:rPr lang="en-US" dirty="0"/>
              <a:t> is recorded before an audience at the BBC Radio Theatre in London and includes a question and answer session chaired by Anita </a:t>
            </a:r>
            <a:r>
              <a:rPr lang="en-US" dirty="0" err="1"/>
              <a:t>Anand</a:t>
            </a:r>
            <a:r>
              <a:rPr lang="en-US" dirty="0"/>
              <a:t>.</a:t>
            </a:r>
          </a:p>
          <a:p>
            <a:r>
              <a:rPr lang="en-US" dirty="0"/>
              <a:t>Margaret MacMillan is emeritus professor of international history at Oxford University and professor of history at the University of Toronto. She says: "We like to think of war as an aberration, as the breakdown of the normal state of peace. This is comforting but wrong. War is deeply woven into the history of human society.</a:t>
            </a:r>
            <a:endParaRPr lang="es-ES" dirty="0"/>
          </a:p>
        </p:txBody>
      </p:sp>
      <p:sp>
        <p:nvSpPr>
          <p:cNvPr id="11" name="Rectángulo 10"/>
          <p:cNvSpPr/>
          <p:nvPr/>
        </p:nvSpPr>
        <p:spPr>
          <a:xfrm>
            <a:off x="3238500" y="3281082"/>
            <a:ext cx="5901018" cy="357691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US" dirty="0"/>
          </a:p>
          <a:p>
            <a:r>
              <a:rPr lang="en-US" sz="2800" dirty="0"/>
              <a:t>War and Humanity</a:t>
            </a:r>
          </a:p>
          <a:p>
            <a:r>
              <a:rPr lang="en-US" dirty="0"/>
              <a:t>The Reith Lectures, Margaret MacMillan</a:t>
            </a:r>
          </a:p>
          <a:p>
            <a:endParaRPr lang="en-US" dirty="0"/>
          </a:p>
          <a:p>
            <a:r>
              <a:rPr lang="en-US" dirty="0"/>
              <a:t>Is war an essential part of being human? Are we destined to fight? That is the central question that historian Professor Margaret Macmillan addresses in five lectures recorded in the UK, Lebanon and in Canada. In her series, called The Mark of Cain, she will explore the tangled history of war and society and our complicated feelings towards it and towards those who fight.</a:t>
            </a:r>
          </a:p>
          <a:p>
            <a:r>
              <a:rPr lang="en-US" dirty="0"/>
              <a:t>She begins by asking when wars first broke out. Did they start with the appearance of homo sapiens, or when human beings first </a:t>
            </a:r>
            <a:r>
              <a:rPr lang="en-US" dirty="0" err="1"/>
              <a:t>organised</a:t>
            </a:r>
            <a:r>
              <a:rPr lang="en-US" dirty="0"/>
              <a:t> </a:t>
            </a:r>
          </a:p>
          <a:p>
            <a:endParaRPr lang="en-US" dirty="0"/>
          </a:p>
        </p:txBody>
      </p:sp>
      <p:sp>
        <p:nvSpPr>
          <p:cNvPr id="12" name="Rectángulo 11"/>
          <p:cNvSpPr/>
          <p:nvPr/>
        </p:nvSpPr>
        <p:spPr>
          <a:xfrm>
            <a:off x="7113494" y="3281082"/>
            <a:ext cx="2026024" cy="8471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sz="1600" dirty="0"/>
              <a:t>Producer: Jim Frank</a:t>
            </a:r>
          </a:p>
          <a:p>
            <a:r>
              <a:rPr lang="en-US" sz="1600" dirty="0"/>
              <a:t>Editor: Hugh Levinson.</a:t>
            </a:r>
            <a:endParaRPr lang="es-ES" sz="1600" dirty="0"/>
          </a:p>
        </p:txBody>
      </p:sp>
    </p:spTree>
    <p:extLst>
      <p:ext uri="{BB962C8B-B14F-4D97-AF65-F5344CB8AC3E}">
        <p14:creationId xmlns:p14="http://schemas.microsoft.com/office/powerpoint/2010/main" val="2751337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
            <a:ext cx="10515600" cy="565483"/>
          </a:xfrm>
        </p:spPr>
        <p:style>
          <a:lnRef idx="1">
            <a:schemeClr val="accent1"/>
          </a:lnRef>
          <a:fillRef idx="3">
            <a:schemeClr val="accent1"/>
          </a:fillRef>
          <a:effectRef idx="2">
            <a:schemeClr val="accent1"/>
          </a:effectRef>
          <a:fontRef idx="minor">
            <a:schemeClr val="lt1"/>
          </a:fontRef>
        </p:style>
        <p:txBody>
          <a:bodyPr>
            <a:normAutofit/>
          </a:bodyPr>
          <a:lstStyle/>
          <a:p>
            <a:r>
              <a:rPr lang="es-ES" sz="2800" dirty="0"/>
              <a:t>MACMILLAN’S KEY QUESTIONS</a:t>
            </a:r>
          </a:p>
        </p:txBody>
      </p:sp>
      <p:sp>
        <p:nvSpPr>
          <p:cNvPr id="3" name="Marcador de contenido 2"/>
          <p:cNvSpPr>
            <a:spLocks noGrp="1"/>
          </p:cNvSpPr>
          <p:nvPr>
            <p:ph idx="1"/>
          </p:nvPr>
        </p:nvSpPr>
        <p:spPr>
          <a:xfrm>
            <a:off x="0" y="742783"/>
            <a:ext cx="12192000" cy="4351338"/>
          </a:xfrm>
        </p:spPr>
        <p:style>
          <a:lnRef idx="1">
            <a:schemeClr val="accent2"/>
          </a:lnRef>
          <a:fillRef idx="2">
            <a:schemeClr val="accent2"/>
          </a:fillRef>
          <a:effectRef idx="1">
            <a:schemeClr val="accent2"/>
          </a:effectRef>
          <a:fontRef idx="minor">
            <a:schemeClr val="dk1"/>
          </a:fontRef>
        </p:style>
        <p:txBody>
          <a:bodyPr>
            <a:normAutofit/>
          </a:bodyPr>
          <a:lstStyle/>
          <a:p>
            <a:pPr marL="0" indent="0">
              <a:buNone/>
            </a:pPr>
            <a:r>
              <a:rPr lang="es-ES" sz="2400" dirty="0"/>
              <a:t>¿La guerra es cosa de hombres?</a:t>
            </a:r>
          </a:p>
          <a:p>
            <a:pPr marL="0" indent="0">
              <a:buNone/>
            </a:pPr>
            <a:r>
              <a:rPr lang="es-ES" sz="2400" dirty="0"/>
              <a:t>¿Admiramos la guerra?</a:t>
            </a:r>
          </a:p>
          <a:p>
            <a:pPr marL="0" indent="0">
              <a:buNone/>
            </a:pPr>
            <a:r>
              <a:rPr lang="es-ES" sz="2400" dirty="0"/>
              <a:t>¿Matar y hacer la guerra es biológico, genético…..?</a:t>
            </a:r>
          </a:p>
          <a:p>
            <a:pPr marL="0" indent="0">
              <a:buNone/>
            </a:pPr>
            <a:r>
              <a:rPr lang="es-ES" sz="2400" dirty="0"/>
              <a:t>¿Principales víctimas? ¿Desde cuándo?</a:t>
            </a:r>
          </a:p>
          <a:p>
            <a:pPr marL="0" indent="0">
              <a:buNone/>
            </a:pPr>
            <a:r>
              <a:rPr lang="es-ES" sz="2400" dirty="0"/>
              <a:t>¿Hay + - guerras? ¿+ - violencia?</a:t>
            </a:r>
          </a:p>
          <a:p>
            <a:pPr marL="0" indent="0">
              <a:buNone/>
            </a:pPr>
            <a:r>
              <a:rPr lang="es-ES" sz="2400" dirty="0"/>
              <a:t>¿Es posible la sociedad humana sin guerra? ¿ Y la civilización? ¿Y el progreso?</a:t>
            </a:r>
          </a:p>
          <a:p>
            <a:pPr marL="0" indent="0">
              <a:buNone/>
            </a:pPr>
            <a:r>
              <a:rPr lang="es-ES" sz="2400" dirty="0"/>
              <a:t>¿Lo + positivo y lo + negativo?</a:t>
            </a:r>
          </a:p>
          <a:p>
            <a:pPr marL="0" indent="0">
              <a:buNone/>
            </a:pPr>
            <a:r>
              <a:rPr lang="es-ES" sz="2400" dirty="0"/>
              <a:t>¿Cuál es el origen de la guerra? ¿Y de las guerras de hoy?</a:t>
            </a:r>
          </a:p>
          <a:p>
            <a:pPr marL="0" indent="0">
              <a:buNone/>
            </a:pPr>
            <a:r>
              <a:rPr lang="es-ES" sz="2400" dirty="0"/>
              <a:t>¿Las artes la glorifican e idealizan o la condenan?</a:t>
            </a:r>
          </a:p>
          <a:p>
            <a:pPr marL="0" indent="0">
              <a:buNone/>
            </a:pPr>
            <a:endParaRPr lang="es-ES" dirty="0"/>
          </a:p>
          <a:p>
            <a:pPr marL="0" indent="0">
              <a:buNone/>
            </a:pPr>
            <a:endParaRPr lang="es-ES" dirty="0"/>
          </a:p>
        </p:txBody>
      </p:sp>
    </p:spTree>
    <p:extLst>
      <p:ext uri="{BB962C8B-B14F-4D97-AF65-F5344CB8AC3E}">
        <p14:creationId xmlns:p14="http://schemas.microsoft.com/office/powerpoint/2010/main" val="2386447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587912"/>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s-ES" sz="2400" dirty="0"/>
              <a:t>Seguridad, paz y guerra 1</a:t>
            </a:r>
          </a:p>
        </p:txBody>
      </p:sp>
      <p:sp>
        <p:nvSpPr>
          <p:cNvPr id="3" name="Marcador de contenido 2"/>
          <p:cNvSpPr>
            <a:spLocks noGrp="1"/>
          </p:cNvSpPr>
          <p:nvPr>
            <p:ph idx="1"/>
          </p:nvPr>
        </p:nvSpPr>
        <p:spPr>
          <a:xfrm>
            <a:off x="838200" y="1068946"/>
            <a:ext cx="10515600" cy="5108017"/>
          </a:xfrm>
        </p:spPr>
        <p:txBody>
          <a:bodyPr>
            <a:normAutofit fontScale="85000" lnSpcReduction="20000"/>
          </a:bodyPr>
          <a:lstStyle/>
          <a:p>
            <a:pPr marL="0" indent="0">
              <a:buNone/>
            </a:pPr>
            <a:r>
              <a:rPr lang="es-ES" dirty="0"/>
              <a:t>¿Qué entendemos por seguridad?</a:t>
            </a:r>
          </a:p>
          <a:p>
            <a:pPr marL="0" indent="0">
              <a:buNone/>
            </a:pPr>
            <a:r>
              <a:rPr lang="es-ES" sz="2000" dirty="0"/>
              <a:t>	Desde la política</a:t>
            </a:r>
          </a:p>
          <a:p>
            <a:pPr marL="0" indent="0">
              <a:buNone/>
            </a:pPr>
            <a:r>
              <a:rPr lang="es-ES" sz="2000" dirty="0"/>
              <a:t>	Desde las ciencias sociales</a:t>
            </a:r>
          </a:p>
          <a:p>
            <a:pPr marL="0" indent="0">
              <a:buNone/>
            </a:pPr>
            <a:r>
              <a:rPr lang="es-ES" sz="2000" dirty="0"/>
              <a:t>	Hasta la </a:t>
            </a:r>
            <a:r>
              <a:rPr lang="es-ES" sz="2000" dirty="0" err="1"/>
              <a:t>Rev</a:t>
            </a:r>
            <a:r>
              <a:rPr lang="es-ES" sz="2000" dirty="0"/>
              <a:t> francesa (Leibniz, Adam Smith, </a:t>
            </a:r>
            <a:r>
              <a:rPr lang="es-ES" sz="2000" dirty="0" err="1"/>
              <a:t>Condorcet</a:t>
            </a:r>
            <a:r>
              <a:rPr lang="es-ES" sz="2000" dirty="0"/>
              <a:t>, Montesquieu…)</a:t>
            </a:r>
          </a:p>
          <a:p>
            <a:pPr marL="0" indent="0">
              <a:buNone/>
            </a:pPr>
            <a:r>
              <a:rPr lang="es-ES" sz="2000" dirty="0"/>
              <a:t>	Guerras napoleónicas y Congreso de Viena</a:t>
            </a:r>
          </a:p>
          <a:p>
            <a:pPr marL="0" indent="0">
              <a:buNone/>
            </a:pPr>
            <a:r>
              <a:rPr lang="es-ES" sz="2000" dirty="0"/>
              <a:t>	Desde las Relaciones Internacionales</a:t>
            </a:r>
          </a:p>
          <a:p>
            <a:pPr marL="0" indent="0">
              <a:buNone/>
            </a:pPr>
            <a:r>
              <a:rPr lang="es-ES" dirty="0"/>
              <a:t>Elementos permanentes de la seguridad</a:t>
            </a:r>
          </a:p>
          <a:p>
            <a:pPr marL="0" indent="0">
              <a:buNone/>
            </a:pPr>
            <a:r>
              <a:rPr lang="es-ES" dirty="0"/>
              <a:t>	</a:t>
            </a:r>
            <a:r>
              <a:rPr lang="es-ES" sz="2000" dirty="0"/>
              <a:t>Naturaleza dinámica</a:t>
            </a:r>
          </a:p>
          <a:p>
            <a:pPr marL="0" indent="0">
              <a:buNone/>
            </a:pPr>
            <a:r>
              <a:rPr lang="es-ES" sz="2000" dirty="0"/>
              <a:t>	Prioridad (parte del núcleo duro del Estado)</a:t>
            </a:r>
          </a:p>
          <a:p>
            <a:pPr marL="0" indent="0">
              <a:buNone/>
            </a:pPr>
            <a:r>
              <a:rPr lang="es-ES" sz="2000" dirty="0"/>
              <a:t>	Complejidad</a:t>
            </a:r>
          </a:p>
          <a:p>
            <a:pPr marL="0" indent="0">
              <a:buNone/>
            </a:pPr>
            <a:r>
              <a:rPr lang="es-ES" dirty="0"/>
              <a:t>Definición</a:t>
            </a:r>
          </a:p>
          <a:p>
            <a:pPr marL="0" indent="0">
              <a:buNone/>
            </a:pPr>
            <a:r>
              <a:rPr lang="es-ES" dirty="0"/>
              <a:t>	</a:t>
            </a:r>
            <a:r>
              <a:rPr lang="es-ES" sz="2000" dirty="0"/>
              <a:t>Tantas como autores</a:t>
            </a:r>
          </a:p>
          <a:p>
            <a:pPr marL="0" indent="0">
              <a:buNone/>
            </a:pPr>
            <a:r>
              <a:rPr lang="es-ES" sz="2000" dirty="0"/>
              <a:t>	Seguridad = Ausencia de amenazas que pongan en peligro los valores e intereses fundamentales </a:t>
            </a:r>
          </a:p>
          <a:p>
            <a:pPr marL="0" indent="0">
              <a:buNone/>
            </a:pPr>
            <a:r>
              <a:rPr lang="es-ES" sz="2000" dirty="0"/>
              <a:t>	Defensa = Medios para repeler amenazas y proteger </a:t>
            </a:r>
            <a:endParaRPr lang="es-ES" dirty="0"/>
          </a:p>
          <a:p>
            <a:pPr marL="0" indent="0">
              <a:buNone/>
            </a:pPr>
            <a:r>
              <a:rPr lang="es-ES" sz="2000" dirty="0"/>
              <a:t>	Tantas definiciones y percepciones como escuelas y teorías</a:t>
            </a:r>
          </a:p>
        </p:txBody>
      </p:sp>
    </p:spTree>
    <p:extLst>
      <p:ext uri="{BB962C8B-B14F-4D97-AF65-F5344CB8AC3E}">
        <p14:creationId xmlns:p14="http://schemas.microsoft.com/office/powerpoint/2010/main" val="655278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97700"/>
            <a:ext cx="10515600" cy="690942"/>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s-ES" sz="2400" dirty="0"/>
              <a:t>Seguridad, paz y guerra 2</a:t>
            </a:r>
          </a:p>
        </p:txBody>
      </p:sp>
      <p:sp>
        <p:nvSpPr>
          <p:cNvPr id="3" name="Marcador de contenido 2"/>
          <p:cNvSpPr>
            <a:spLocks noGrp="1"/>
          </p:cNvSpPr>
          <p:nvPr>
            <p:ph idx="1"/>
          </p:nvPr>
        </p:nvSpPr>
        <p:spPr>
          <a:xfrm>
            <a:off x="838200" y="1159099"/>
            <a:ext cx="10515600" cy="5017864"/>
          </a:xfrm>
        </p:spPr>
        <p:txBody>
          <a:bodyPr>
            <a:normAutofit lnSpcReduction="10000"/>
          </a:bodyPr>
          <a:lstStyle/>
          <a:p>
            <a:pPr marL="0" indent="0">
              <a:buNone/>
            </a:pPr>
            <a:r>
              <a:rPr lang="es-ES" dirty="0"/>
              <a:t>Medios para alcanzar la seguridad</a:t>
            </a:r>
          </a:p>
          <a:p>
            <a:pPr marL="0" indent="0">
              <a:buNone/>
            </a:pPr>
            <a:r>
              <a:rPr lang="es-ES" dirty="0"/>
              <a:t>	</a:t>
            </a:r>
            <a:r>
              <a:rPr lang="es-ES" sz="2000" dirty="0"/>
              <a:t>Militares, diplomáticos, institucionales, económicos, informativos y policiales</a:t>
            </a:r>
          </a:p>
          <a:p>
            <a:pPr marL="0" indent="0">
              <a:buNone/>
            </a:pPr>
            <a:r>
              <a:rPr lang="es-ES" sz="2000" dirty="0"/>
              <a:t>	Defensa (eslabón final de la protección)</a:t>
            </a:r>
          </a:p>
          <a:p>
            <a:pPr marL="0" indent="0">
              <a:buNone/>
            </a:pPr>
            <a:r>
              <a:rPr lang="es-ES" sz="2000" dirty="0"/>
              <a:t>	Diplomacia, cooperación, control de armas, economía, comercio, propaganda, espionaje…</a:t>
            </a:r>
          </a:p>
          <a:p>
            <a:pPr marL="0" indent="0">
              <a:buNone/>
            </a:pPr>
            <a:r>
              <a:rPr lang="es-ES" dirty="0"/>
              <a:t>Clases de seguridad</a:t>
            </a:r>
          </a:p>
          <a:p>
            <a:pPr marL="0" indent="0">
              <a:buNone/>
            </a:pPr>
            <a:r>
              <a:rPr lang="es-ES" sz="2000" dirty="0"/>
              <a:t>	Absoluta o Relativa</a:t>
            </a:r>
          </a:p>
          <a:p>
            <a:pPr marL="0" indent="0">
              <a:buNone/>
            </a:pPr>
            <a:r>
              <a:rPr lang="es-ES" sz="2000" dirty="0"/>
              <a:t>	Escuela realista y escuela idealista</a:t>
            </a:r>
          </a:p>
          <a:p>
            <a:pPr marL="0" indent="0">
              <a:buNone/>
            </a:pPr>
            <a:r>
              <a:rPr lang="es-ES" sz="2000" dirty="0"/>
              <a:t>	Militar, económica, social, medioambiental, humanitaria (diferencias entre ellas)</a:t>
            </a:r>
          </a:p>
          <a:p>
            <a:pPr marL="0" indent="0">
              <a:buNone/>
            </a:pPr>
            <a:r>
              <a:rPr lang="es-ES" sz="2000" dirty="0"/>
              <a:t>	Nacional, estatal, colectiva, compartida, cooperativa</a:t>
            </a:r>
          </a:p>
          <a:p>
            <a:pPr marL="0" indent="0">
              <a:buNone/>
            </a:pPr>
            <a:r>
              <a:rPr lang="es-ES" dirty="0"/>
              <a:t>Interrogantes</a:t>
            </a:r>
          </a:p>
          <a:p>
            <a:pPr marL="0" indent="0">
              <a:buNone/>
            </a:pPr>
            <a:r>
              <a:rPr lang="es-ES" sz="2000" dirty="0"/>
              <a:t>	¿Cuánta seguridad es suficiente? ¿Qué medios se necesitan para alcanzarla?</a:t>
            </a:r>
          </a:p>
          <a:p>
            <a:pPr marL="0" indent="0">
              <a:buNone/>
            </a:pPr>
            <a:r>
              <a:rPr lang="es-ES" sz="2000" dirty="0"/>
              <a:t>	¿Riesgos y amenazas? ¿Fuentes o causas de los mismos? 		</a:t>
            </a:r>
            <a:endParaRPr lang="es-ES" dirty="0"/>
          </a:p>
        </p:txBody>
      </p:sp>
    </p:spTree>
    <p:extLst>
      <p:ext uri="{BB962C8B-B14F-4D97-AF65-F5344CB8AC3E}">
        <p14:creationId xmlns:p14="http://schemas.microsoft.com/office/powerpoint/2010/main" val="144311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19457"/>
            <a:ext cx="10515600" cy="633984"/>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Concepto básico de seguridad para los militares</a:t>
            </a:r>
          </a:p>
        </p:txBody>
      </p:sp>
      <p:sp>
        <p:nvSpPr>
          <p:cNvPr id="3" name="Marcador de contenido 2"/>
          <p:cNvSpPr>
            <a:spLocks noGrp="1"/>
          </p:cNvSpPr>
          <p:nvPr>
            <p:ph idx="1"/>
          </p:nvPr>
        </p:nvSpPr>
        <p:spPr>
          <a:xfrm>
            <a:off x="838200" y="987552"/>
            <a:ext cx="10515600" cy="5766816"/>
          </a:xfrm>
        </p:spPr>
        <p:txBody>
          <a:bodyPr>
            <a:normAutofit fontScale="92500" lnSpcReduction="20000"/>
          </a:bodyPr>
          <a:lstStyle/>
          <a:p>
            <a:pPr marL="0" indent="0">
              <a:buNone/>
            </a:pPr>
            <a:r>
              <a:rPr lang="es-ES" dirty="0"/>
              <a:t>	</a:t>
            </a:r>
          </a:p>
          <a:p>
            <a:pPr marL="0" indent="0">
              <a:buNone/>
            </a:pPr>
            <a:r>
              <a:rPr lang="es-ES" dirty="0"/>
              <a:t>La </a:t>
            </a:r>
            <a:r>
              <a:rPr lang="es-ES" dirty="0">
                <a:solidFill>
                  <a:srgbClr val="FF0000"/>
                </a:solidFill>
              </a:rPr>
              <a:t>seguridad nacional  </a:t>
            </a:r>
            <a:r>
              <a:rPr lang="es-ES" dirty="0"/>
              <a:t>se compone de tres componentes fundamentales: la </a:t>
            </a:r>
            <a:r>
              <a:rPr lang="es-ES" dirty="0">
                <a:solidFill>
                  <a:srgbClr val="FF0000"/>
                </a:solidFill>
              </a:rPr>
              <a:t>defensa nacional</a:t>
            </a:r>
            <a:r>
              <a:rPr lang="es-ES" dirty="0"/>
              <a:t>, la </a:t>
            </a:r>
            <a:r>
              <a:rPr lang="es-ES" dirty="0">
                <a:solidFill>
                  <a:srgbClr val="FF0000"/>
                </a:solidFill>
              </a:rPr>
              <a:t>seguridad pública </a:t>
            </a:r>
            <a:r>
              <a:rPr lang="es-ES" dirty="0"/>
              <a:t>y la </a:t>
            </a:r>
            <a:r>
              <a:rPr lang="es-ES" dirty="0">
                <a:solidFill>
                  <a:srgbClr val="FF0000"/>
                </a:solidFill>
              </a:rPr>
              <a:t>acción exterior del Estado</a:t>
            </a:r>
            <a:r>
              <a:rPr lang="es-ES" dirty="0"/>
              <a:t>. </a:t>
            </a:r>
          </a:p>
          <a:p>
            <a:pPr marL="0" indent="0">
              <a:buNone/>
            </a:pPr>
            <a:r>
              <a:rPr lang="es-ES" dirty="0"/>
              <a:t>Sus </a:t>
            </a:r>
            <a:r>
              <a:rPr lang="es-ES" dirty="0">
                <a:solidFill>
                  <a:srgbClr val="FF0000"/>
                </a:solidFill>
              </a:rPr>
              <a:t>principios rectores</a:t>
            </a:r>
            <a:r>
              <a:rPr lang="es-ES" dirty="0"/>
              <a:t>, y por tanto de la actuación de todos los actores implicados, son entre otros </a:t>
            </a:r>
            <a:r>
              <a:rPr lang="es-ES" dirty="0">
                <a:solidFill>
                  <a:srgbClr val="FF0000"/>
                </a:solidFill>
              </a:rPr>
              <a:t>la unidad de acción </a:t>
            </a:r>
            <a:r>
              <a:rPr lang="es-ES" dirty="0"/>
              <a:t>y la </a:t>
            </a:r>
            <a:r>
              <a:rPr lang="es-ES" dirty="0">
                <a:solidFill>
                  <a:srgbClr val="FF0000"/>
                </a:solidFill>
              </a:rPr>
              <a:t>eficiencia</a:t>
            </a:r>
            <a:r>
              <a:rPr lang="es-ES" dirty="0"/>
              <a:t>. </a:t>
            </a:r>
          </a:p>
          <a:p>
            <a:pPr marL="0" indent="0">
              <a:buNone/>
            </a:pPr>
            <a:r>
              <a:rPr lang="es-ES" dirty="0"/>
              <a:t>Entre estos </a:t>
            </a:r>
            <a:r>
              <a:rPr lang="es-ES" dirty="0">
                <a:solidFill>
                  <a:srgbClr val="FF0000"/>
                </a:solidFill>
              </a:rPr>
              <a:t>actores</a:t>
            </a:r>
            <a:r>
              <a:rPr lang="es-ES" dirty="0"/>
              <a:t> destacan especialmente las </a:t>
            </a:r>
            <a:r>
              <a:rPr lang="es-ES" dirty="0">
                <a:solidFill>
                  <a:srgbClr val="FF0000"/>
                </a:solidFill>
              </a:rPr>
              <a:t>Fuerzas Armadas y las Fuerzas y Cuerpos de Seguridad</a:t>
            </a:r>
            <a:r>
              <a:rPr lang="es-ES" dirty="0"/>
              <a:t>, en particular la Guardia Civil.</a:t>
            </a:r>
          </a:p>
          <a:p>
            <a:pPr marL="0" indent="0">
              <a:buNone/>
            </a:pPr>
            <a:r>
              <a:rPr lang="es-ES" dirty="0"/>
              <a:t>Los </a:t>
            </a:r>
            <a:r>
              <a:rPr lang="es-ES" dirty="0">
                <a:solidFill>
                  <a:srgbClr val="FF0000"/>
                </a:solidFill>
              </a:rPr>
              <a:t>conflictos armados </a:t>
            </a:r>
            <a:r>
              <a:rPr lang="es-ES" dirty="0"/>
              <a:t>son una de las principales amenazas para la seguridad nacional, pero en escenarios cambiantes para las operaciones. </a:t>
            </a:r>
          </a:p>
          <a:p>
            <a:pPr marL="0" indent="0">
              <a:buNone/>
            </a:pPr>
            <a:r>
              <a:rPr lang="es-ES" dirty="0"/>
              <a:t>Las </a:t>
            </a:r>
            <a:r>
              <a:rPr lang="es-ES" dirty="0">
                <a:solidFill>
                  <a:srgbClr val="FF0000"/>
                </a:solidFill>
              </a:rPr>
              <a:t>características y tendencias futuras  </a:t>
            </a:r>
            <a:r>
              <a:rPr lang="es-ES" dirty="0"/>
              <a:t>son: </a:t>
            </a:r>
          </a:p>
          <a:p>
            <a:r>
              <a:rPr lang="es-ES" sz="2200" b="1" dirty="0">
                <a:solidFill>
                  <a:schemeClr val="accent6">
                    <a:lumMod val="50000"/>
                  </a:schemeClr>
                </a:solidFill>
              </a:rPr>
              <a:t>velocidad de los cambios que dificulta la definición y desarrollo de capacidades militares para afrontarlos;</a:t>
            </a:r>
          </a:p>
          <a:p>
            <a:r>
              <a:rPr lang="es-ES" sz="2200" b="1" dirty="0">
                <a:solidFill>
                  <a:schemeClr val="accent6">
                    <a:lumMod val="50000"/>
                  </a:schemeClr>
                </a:solidFill>
              </a:rPr>
              <a:t> mayor interacción con la población local;</a:t>
            </a:r>
          </a:p>
          <a:p>
            <a:r>
              <a:rPr lang="es-ES" sz="2200" b="1" dirty="0">
                <a:solidFill>
                  <a:schemeClr val="accent6">
                    <a:lumMod val="50000"/>
                  </a:schemeClr>
                </a:solidFill>
              </a:rPr>
              <a:t> límites difusos entre seguridad interior y exterior, paz y guerra e integración de las FAS en el sistema de seguridad nacional;</a:t>
            </a:r>
          </a:p>
          <a:p>
            <a:r>
              <a:rPr lang="es-ES" sz="2200" b="1" dirty="0">
                <a:solidFill>
                  <a:schemeClr val="accent6">
                    <a:lumMod val="50000"/>
                  </a:schemeClr>
                </a:solidFill>
              </a:rPr>
              <a:t> importancia del respeto al marco legal; </a:t>
            </a:r>
          </a:p>
          <a:p>
            <a:r>
              <a:rPr lang="es-ES" sz="2200" b="1" dirty="0">
                <a:solidFill>
                  <a:schemeClr val="accent6">
                    <a:lumMod val="50000"/>
                  </a:schemeClr>
                </a:solidFill>
              </a:rPr>
              <a:t>implicación de todo tipo de actores en los conflictos.</a:t>
            </a:r>
          </a:p>
          <a:p>
            <a:endParaRPr lang="es-ES" b="1" dirty="0"/>
          </a:p>
          <a:p>
            <a:endParaRPr lang="es-ES" dirty="0"/>
          </a:p>
        </p:txBody>
      </p:sp>
    </p:spTree>
    <p:extLst>
      <p:ext uri="{BB962C8B-B14F-4D97-AF65-F5344CB8AC3E}">
        <p14:creationId xmlns:p14="http://schemas.microsoft.com/office/powerpoint/2010/main" val="2428651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54745"/>
            <a:ext cx="10515600" cy="506437"/>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Concepto de seguridad</a:t>
            </a:r>
          </a:p>
        </p:txBody>
      </p:sp>
      <p:sp>
        <p:nvSpPr>
          <p:cNvPr id="3" name="Marcador de contenido 2"/>
          <p:cNvSpPr>
            <a:spLocks noGrp="1"/>
          </p:cNvSpPr>
          <p:nvPr>
            <p:ph idx="1"/>
          </p:nvPr>
        </p:nvSpPr>
        <p:spPr>
          <a:xfrm>
            <a:off x="0" y="801858"/>
            <a:ext cx="12192000" cy="6056142"/>
          </a:xfrm>
        </p:spPr>
        <p:txBody>
          <a:bodyPr>
            <a:normAutofit fontScale="92500" lnSpcReduction="10000"/>
          </a:bodyPr>
          <a:lstStyle/>
          <a:p>
            <a:pPr marL="0" indent="0">
              <a:buNone/>
            </a:pPr>
            <a:endParaRPr lang="es-ES" sz="2400" dirty="0"/>
          </a:p>
          <a:p>
            <a:pPr marL="0" indent="0">
              <a:buNone/>
            </a:pPr>
            <a:endParaRPr lang="es-ES" sz="2400" dirty="0"/>
          </a:p>
          <a:p>
            <a:pPr marL="0" indent="0">
              <a:buNone/>
            </a:pPr>
            <a:endParaRPr lang="es-ES" sz="2400" dirty="0"/>
          </a:p>
          <a:p>
            <a:pPr marL="0" indent="0">
              <a:buNone/>
            </a:pPr>
            <a:endParaRPr lang="es-ES" sz="2400" dirty="0"/>
          </a:p>
          <a:p>
            <a:pPr marL="0" indent="0">
              <a:buNone/>
            </a:pPr>
            <a:r>
              <a:rPr lang="es-ES" sz="2400" dirty="0"/>
              <a:t>   </a:t>
            </a:r>
          </a:p>
          <a:p>
            <a:pPr marL="0" indent="0">
              <a:buNone/>
            </a:pPr>
            <a:endParaRPr lang="es-ES" sz="2400" dirty="0"/>
          </a:p>
          <a:p>
            <a:pPr marL="0" indent="0">
              <a:buNone/>
            </a:pPr>
            <a:endParaRPr lang="es-ES" sz="2000" dirty="0"/>
          </a:p>
          <a:p>
            <a:pPr marL="0" indent="0">
              <a:buNone/>
            </a:pPr>
            <a:endParaRPr lang="es-ES" sz="2000" dirty="0"/>
          </a:p>
          <a:p>
            <a:pPr marL="0" indent="0">
              <a:buNone/>
            </a:pPr>
            <a:r>
              <a:rPr lang="es-ES" sz="2000" dirty="0"/>
              <a:t>La </a:t>
            </a:r>
            <a:r>
              <a:rPr lang="es-ES" sz="2000" b="1" dirty="0"/>
              <a:t>capacidad de autodefensa </a:t>
            </a:r>
            <a:r>
              <a:rPr lang="es-ES" sz="2000" dirty="0"/>
              <a:t>es la última garantía que tiene un Estado para mantener su seguridad. </a:t>
            </a:r>
          </a:p>
          <a:p>
            <a:pPr marL="0" indent="0">
              <a:buNone/>
            </a:pPr>
            <a:r>
              <a:rPr lang="es-ES" sz="2000" dirty="0"/>
              <a:t>   Aquellas decisiones y acciones que tienen como objetivo incrementar la seguridad estatal de manera directa y concreta establecen la Política de Seguridad. Dentro de ella, podemos hablar de dos </a:t>
            </a:r>
            <a:r>
              <a:rPr lang="es-ES" sz="2000" b="1" dirty="0"/>
              <a:t>ámbitos</a:t>
            </a:r>
            <a:r>
              <a:rPr lang="es-ES" sz="2000" dirty="0"/>
              <a:t>: el </a:t>
            </a:r>
            <a:r>
              <a:rPr lang="es-ES" sz="2000" b="1" dirty="0"/>
              <a:t>interior</a:t>
            </a:r>
            <a:r>
              <a:rPr lang="es-ES" sz="2000" dirty="0"/>
              <a:t> y el </a:t>
            </a:r>
            <a:r>
              <a:rPr lang="es-ES" sz="2000" b="1" dirty="0"/>
              <a:t>exterior</a:t>
            </a:r>
            <a:r>
              <a:rPr lang="es-ES" sz="2000" dirty="0"/>
              <a:t>. Nos centraremos en éste último, aunque la relación es persistente entre ambas (31), ya que la seguridad del Estado es una finalidad que se logra a través de la acción exterior, pero también una parte de esta seguridad descansa en la política interna del Estado. </a:t>
            </a:r>
          </a:p>
          <a:p>
            <a:pPr marL="0" indent="0">
              <a:buNone/>
            </a:pPr>
            <a:r>
              <a:rPr lang="es-ES" sz="2000" dirty="0"/>
              <a:t>    La garantía última de supervivencia de cada Estado está en la capacidad de autodefensa (32). La seguridad exterior busca alcanzar sus objetivos por medio </a:t>
            </a:r>
            <a:r>
              <a:rPr lang="es-ES" sz="2000" b="1" dirty="0"/>
              <a:t>de la disuasión, la defensa, el desarme y la distensión o cooperación </a:t>
            </a:r>
            <a:r>
              <a:rPr lang="es-ES" sz="2000" dirty="0"/>
              <a:t>y que se puede contemplar a través de 3 tipos de medidas: coercitivas – dentro de ésta están las económicas: como los embargos o los boicots -, las disuasorias o de cooperación…</a:t>
            </a:r>
            <a:r>
              <a:rPr lang="es-ES" sz="2000" dirty="0">
                <a:hlinkClick r:id="rId2" action="ppaction://hlinkfile"/>
              </a:rPr>
              <a:t>..\..\TFM CJC\MEM_EXT_8154-LARA_CASTAÑO_CACERES.pdf</a:t>
            </a:r>
            <a:endParaRPr lang="es-ES" sz="2000" dirty="0"/>
          </a:p>
        </p:txBody>
      </p:sp>
      <p:sp>
        <p:nvSpPr>
          <p:cNvPr id="4" name="Rectángulo 3"/>
          <p:cNvSpPr/>
          <p:nvPr/>
        </p:nvSpPr>
        <p:spPr>
          <a:xfrm>
            <a:off x="140678" y="801858"/>
            <a:ext cx="8328074" cy="299641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dirty="0">
                <a:solidFill>
                  <a:srgbClr val="00B0F0"/>
                </a:solidFill>
              </a:rPr>
              <a:t>MÁSTER EN RELACIONES </a:t>
            </a:r>
          </a:p>
          <a:p>
            <a:r>
              <a:rPr lang="es-ES" dirty="0">
                <a:solidFill>
                  <a:srgbClr val="00B0F0"/>
                </a:solidFill>
              </a:rPr>
              <a:t>INTERNACIONALES Y COMUNICACIÓN </a:t>
            </a:r>
          </a:p>
          <a:p>
            <a:r>
              <a:rPr lang="es-ES" dirty="0">
                <a:solidFill>
                  <a:srgbClr val="00B0F0"/>
                </a:solidFill>
              </a:rPr>
              <a:t> </a:t>
            </a:r>
          </a:p>
          <a:p>
            <a:r>
              <a:rPr lang="es-ES" dirty="0">
                <a:solidFill>
                  <a:srgbClr val="00B0F0"/>
                </a:solidFill>
              </a:rPr>
              <a:t>Curso académico 2017/18 </a:t>
            </a:r>
          </a:p>
          <a:p>
            <a:r>
              <a:rPr lang="es-ES" dirty="0">
                <a:solidFill>
                  <a:srgbClr val="00B0F0"/>
                </a:solidFill>
              </a:rPr>
              <a:t>Trabajo de Fin de Máster </a:t>
            </a:r>
          </a:p>
          <a:p>
            <a:endParaRPr lang="es-ES" dirty="0">
              <a:solidFill>
                <a:srgbClr val="00B0F0"/>
              </a:solidFill>
            </a:endParaRPr>
          </a:p>
          <a:p>
            <a:r>
              <a:rPr lang="es-ES" dirty="0">
                <a:solidFill>
                  <a:srgbClr val="00B0F0"/>
                </a:solidFill>
              </a:rPr>
              <a:t>por Lara Castaño Cáceres </a:t>
            </a:r>
          </a:p>
          <a:p>
            <a:r>
              <a:rPr lang="es-ES" dirty="0">
                <a:solidFill>
                  <a:srgbClr val="00B0F0"/>
                </a:solidFill>
              </a:rPr>
              <a:t> </a:t>
            </a:r>
          </a:p>
          <a:p>
            <a:r>
              <a:rPr lang="es-ES" dirty="0">
                <a:solidFill>
                  <a:srgbClr val="00B0F0"/>
                </a:solidFill>
              </a:rPr>
              <a:t>Tutor </a:t>
            </a:r>
          </a:p>
          <a:p>
            <a:r>
              <a:rPr lang="es-ES" dirty="0">
                <a:solidFill>
                  <a:srgbClr val="00B0F0"/>
                </a:solidFill>
              </a:rPr>
              <a:t>Rafael </a:t>
            </a:r>
            <a:r>
              <a:rPr lang="es-ES" dirty="0" err="1">
                <a:solidFill>
                  <a:srgbClr val="00B0F0"/>
                </a:solidFill>
              </a:rPr>
              <a:t>Calduch</a:t>
            </a:r>
            <a:r>
              <a:rPr lang="es-ES" dirty="0">
                <a:solidFill>
                  <a:srgbClr val="00B0F0"/>
                </a:solidFill>
              </a:rPr>
              <a:t> Torres </a:t>
            </a:r>
          </a:p>
        </p:txBody>
      </p:sp>
      <p:sp>
        <p:nvSpPr>
          <p:cNvPr id="5" name="Rectángulo 4"/>
          <p:cNvSpPr/>
          <p:nvPr/>
        </p:nvSpPr>
        <p:spPr>
          <a:xfrm>
            <a:off x="4473526" y="1308295"/>
            <a:ext cx="3896751" cy="206795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dirty="0">
                <a:solidFill>
                  <a:srgbClr val="FF0000"/>
                </a:solidFill>
              </a:rPr>
              <a:t>LA GUERRA DE LAS GALAXIAS:  </a:t>
            </a:r>
          </a:p>
          <a:p>
            <a:r>
              <a:rPr lang="es-ES" dirty="0">
                <a:solidFill>
                  <a:srgbClr val="FF0000"/>
                </a:solidFill>
              </a:rPr>
              <a:t>UNA APROXIMACIÓN AL IMPACTO DE LA POLÍTICA EXTERIOR DE REAGAN EN LA CAÍDA DE LA URSS </a:t>
            </a:r>
          </a:p>
        </p:txBody>
      </p:sp>
    </p:spTree>
    <p:extLst>
      <p:ext uri="{BB962C8B-B14F-4D97-AF65-F5344CB8AC3E}">
        <p14:creationId xmlns:p14="http://schemas.microsoft.com/office/powerpoint/2010/main" val="411319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11016"/>
            <a:ext cx="10515600" cy="492370"/>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Definición de la RAE</a:t>
            </a:r>
          </a:p>
        </p:txBody>
      </p:sp>
      <p:sp>
        <p:nvSpPr>
          <p:cNvPr id="3" name="Marcador de contenido 2"/>
          <p:cNvSpPr>
            <a:spLocks noGrp="1"/>
          </p:cNvSpPr>
          <p:nvPr>
            <p:ph idx="1"/>
          </p:nvPr>
        </p:nvSpPr>
        <p:spPr>
          <a:xfrm>
            <a:off x="3961228" y="1167618"/>
            <a:ext cx="8230772" cy="5859195"/>
          </a:xfrm>
        </p:spPr>
        <p:txBody>
          <a:bodyPr/>
          <a:lstStyle/>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buNone/>
            </a:pPr>
            <a:endParaRPr lang="es-ES" dirty="0"/>
          </a:p>
        </p:txBody>
      </p:sp>
      <p:sp>
        <p:nvSpPr>
          <p:cNvPr id="4" name="Rectángulo 3"/>
          <p:cNvSpPr/>
          <p:nvPr/>
        </p:nvSpPr>
        <p:spPr>
          <a:xfrm>
            <a:off x="140677" y="1167618"/>
            <a:ext cx="4332849" cy="56903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p:cNvSpPr/>
          <p:nvPr/>
        </p:nvSpPr>
        <p:spPr>
          <a:xfrm>
            <a:off x="5036457" y="2162628"/>
            <a:ext cx="7155543" cy="444862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sz="2400" dirty="0">
                <a:solidFill>
                  <a:srgbClr val="FF0000"/>
                </a:solidFill>
              </a:rPr>
              <a:t>El diccionario de la Real Academia de la Lengua Española recoge “seguridad” como la cualidad de seguro y “seguridad” como locución que se aplica a una rama de la Administración pública cuyo fin es velar por el bienestar de los ciudadanos. Como adjetivo, “seguro” se define como libre y exento de todo peligro, daño o riesgo, cierto, indubitable y, en cierta manera, infalible; firme, constante y que no está en peligro de faltar o caerse; desprevenido y ajeno de sospecha.</a:t>
            </a:r>
          </a:p>
        </p:txBody>
      </p:sp>
    </p:spTree>
    <p:extLst>
      <p:ext uri="{BB962C8B-B14F-4D97-AF65-F5344CB8AC3E}">
        <p14:creationId xmlns:p14="http://schemas.microsoft.com/office/powerpoint/2010/main" val="1683215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68813"/>
            <a:ext cx="10515600" cy="562708"/>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Tres tradiciones filosóficas</a:t>
            </a:r>
          </a:p>
        </p:txBody>
      </p:sp>
      <p:sp>
        <p:nvSpPr>
          <p:cNvPr id="3" name="Marcador de contenido 2"/>
          <p:cNvSpPr>
            <a:spLocks noGrp="1"/>
          </p:cNvSpPr>
          <p:nvPr>
            <p:ph idx="1"/>
          </p:nvPr>
        </p:nvSpPr>
        <p:spPr>
          <a:xfrm>
            <a:off x="0" y="956602"/>
            <a:ext cx="12192000" cy="5901397"/>
          </a:xfrm>
        </p:spPr>
        <p:txBody>
          <a:bodyPr/>
          <a:lstStyle/>
          <a:p>
            <a:pPr marL="0" indent="0">
              <a:buNone/>
            </a:pPr>
            <a:endParaRPr lang="es-ES" dirty="0"/>
          </a:p>
        </p:txBody>
      </p:sp>
      <p:sp>
        <p:nvSpPr>
          <p:cNvPr id="4" name="Rectángulo 3"/>
          <p:cNvSpPr/>
          <p:nvPr/>
        </p:nvSpPr>
        <p:spPr>
          <a:xfrm>
            <a:off x="6639950" y="956603"/>
            <a:ext cx="5397305" cy="590139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sz="2000" dirty="0">
                <a:solidFill>
                  <a:srgbClr val="FF0000"/>
                </a:solidFill>
              </a:rPr>
              <a:t>Hay tres tradiciones de pensamiento en la filosofía política, la </a:t>
            </a:r>
            <a:r>
              <a:rPr lang="es-ES" sz="2000" dirty="0" err="1">
                <a:solidFill>
                  <a:srgbClr val="FF0000"/>
                </a:solidFill>
              </a:rPr>
              <a:t>hobbesiana</a:t>
            </a:r>
            <a:r>
              <a:rPr lang="es-ES" sz="2000" dirty="0">
                <a:solidFill>
                  <a:srgbClr val="FF0000"/>
                </a:solidFill>
              </a:rPr>
              <a:t>, kantiana y </a:t>
            </a:r>
            <a:r>
              <a:rPr lang="es-ES" sz="2000" dirty="0" err="1">
                <a:solidFill>
                  <a:srgbClr val="FF0000"/>
                </a:solidFill>
              </a:rPr>
              <a:t>grociana</a:t>
            </a:r>
            <a:r>
              <a:rPr lang="es-ES" sz="2000" dirty="0">
                <a:solidFill>
                  <a:srgbClr val="FF0000"/>
                </a:solidFill>
              </a:rPr>
              <a:t>, que van a cimentar los fundamentos ontológicos sobre el sistema internacional en torno al concepto de seguridad. Hobbes prepara el camino de la tradición realista en teoría política. Kant, por su parte, crea las bases del neoliberalismo institucional, apelando a los imperativos morales del individuo, y abre un programa de investigación centrado en los principios de la tradición liberal. En medio de los dos se encuentra la tradición </a:t>
            </a:r>
            <a:r>
              <a:rPr lang="es-ES" sz="2000" dirty="0" err="1">
                <a:solidFill>
                  <a:srgbClr val="FF0000"/>
                </a:solidFill>
              </a:rPr>
              <a:t>grociana</a:t>
            </a:r>
            <a:r>
              <a:rPr lang="es-ES" sz="2000" dirty="0">
                <a:solidFill>
                  <a:srgbClr val="FF0000"/>
                </a:solidFill>
              </a:rPr>
              <a:t>, la cual hace un esfuerzo por imponer el orden de la ley, las cuales estipulan las reglas para establecer zonas de seguridad. Véase en Orozco, G. (2006). El concepto de seguridad en la Teoría de las Relaciones Internacionales. </a:t>
            </a:r>
            <a:r>
              <a:rPr lang="es-ES" sz="2000" dirty="0" err="1">
                <a:solidFill>
                  <a:srgbClr val="FF0000"/>
                </a:solidFill>
              </a:rPr>
              <a:t>Fundació</a:t>
            </a:r>
            <a:r>
              <a:rPr lang="es-ES" sz="2000" dirty="0">
                <a:solidFill>
                  <a:srgbClr val="FF0000"/>
                </a:solidFill>
              </a:rPr>
              <a:t> CIDOB. </a:t>
            </a:r>
            <a:r>
              <a:rPr lang="es-ES" sz="2000" dirty="0" err="1">
                <a:solidFill>
                  <a:srgbClr val="FF0000"/>
                </a:solidFill>
              </a:rPr>
              <a:t>doi</a:t>
            </a:r>
            <a:r>
              <a:rPr lang="es-ES" sz="2000" dirty="0">
                <a:solidFill>
                  <a:srgbClr val="FF0000"/>
                </a:solidFill>
              </a:rPr>
              <a:t>: file:///C:/Users/Lara/Downloads/28455-28379-1-PB.pdf</a:t>
            </a:r>
          </a:p>
        </p:txBody>
      </p:sp>
      <p:sp>
        <p:nvSpPr>
          <p:cNvPr id="5" name="Rectángulo 4"/>
          <p:cNvSpPr/>
          <p:nvPr/>
        </p:nvSpPr>
        <p:spPr>
          <a:xfrm>
            <a:off x="1" y="956601"/>
            <a:ext cx="6597746" cy="590139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6" name="Rectángulo 5"/>
          <p:cNvSpPr/>
          <p:nvPr/>
        </p:nvSpPr>
        <p:spPr>
          <a:xfrm>
            <a:off x="21102" y="1069145"/>
            <a:ext cx="3650566" cy="57888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3826412" y="1069145"/>
            <a:ext cx="2616590" cy="566224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sz="2000" dirty="0"/>
              <a:t>La seguridad nacional se asienta en cuatro principios: la libertad de armamento, el recurso a la guerra, el derecho a la neutralidad y la política de alianzas. Véase en </a:t>
            </a:r>
            <a:r>
              <a:rPr lang="es-ES" sz="2000" dirty="0" err="1"/>
              <a:t>Calduch</a:t>
            </a:r>
            <a:r>
              <a:rPr lang="es-ES" sz="2000" dirty="0"/>
              <a:t>, R. </a:t>
            </a:r>
            <a:r>
              <a:rPr lang="es-ES" sz="2000" dirty="0" err="1"/>
              <a:t>op</a:t>
            </a:r>
            <a:r>
              <a:rPr lang="es-ES" sz="2000" dirty="0"/>
              <a:t>. cit. cap. 8. pp. 2. </a:t>
            </a:r>
            <a:r>
              <a:rPr lang="es-ES" sz="2000" dirty="0" err="1"/>
              <a:t>doi</a:t>
            </a:r>
            <a:r>
              <a:rPr lang="es-ES" sz="2000" dirty="0"/>
              <a:t>: http://www.ucm.es/data/cont/media/www/pag-55160/lib2cap8.pdf</a:t>
            </a:r>
          </a:p>
        </p:txBody>
      </p:sp>
    </p:spTree>
    <p:extLst>
      <p:ext uri="{BB962C8B-B14F-4D97-AF65-F5344CB8AC3E}">
        <p14:creationId xmlns:p14="http://schemas.microsoft.com/office/powerpoint/2010/main" val="1262797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446244"/>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s-ES" sz="2400" dirty="0"/>
              <a:t>Seguridad, paz y guerra 3 (Clases de Seguridad)</a:t>
            </a:r>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2893237201"/>
              </p:ext>
            </p:extLst>
          </p:nvPr>
        </p:nvGraphicFramePr>
        <p:xfrm>
          <a:off x="0" y="1107583"/>
          <a:ext cx="12192000" cy="50693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Flecha doblada 9"/>
          <p:cNvSpPr/>
          <p:nvPr/>
        </p:nvSpPr>
        <p:spPr>
          <a:xfrm>
            <a:off x="7936992" y="2267712"/>
            <a:ext cx="926592" cy="536448"/>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11" name="Rectángulo 10"/>
          <p:cNvSpPr/>
          <p:nvPr/>
        </p:nvSpPr>
        <p:spPr>
          <a:xfrm>
            <a:off x="8863584" y="1107583"/>
            <a:ext cx="3328416" cy="220864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s-ES" sz="1600" dirty="0"/>
          </a:p>
          <a:p>
            <a:endParaRPr lang="es-ES" sz="1600" dirty="0"/>
          </a:p>
          <a:p>
            <a:endParaRPr lang="es-ES" sz="1600" dirty="0"/>
          </a:p>
          <a:p>
            <a:r>
              <a:rPr lang="es-ES" sz="1600" dirty="0"/>
              <a:t>Sistema basado en un tratado</a:t>
            </a:r>
          </a:p>
          <a:p>
            <a:r>
              <a:rPr lang="es-ES" sz="1600" dirty="0"/>
              <a:t>Firmantes renuncian al uso de la </a:t>
            </a:r>
            <a:r>
              <a:rPr lang="es-ES" sz="1600" dirty="0" err="1"/>
              <a:t>fza</a:t>
            </a:r>
            <a:r>
              <a:rPr lang="es-ES" sz="1600" dirty="0"/>
              <a:t> entre ellos</a:t>
            </a:r>
          </a:p>
          <a:p>
            <a:r>
              <a:rPr lang="es-ES" sz="1600" dirty="0"/>
              <a:t>Compromiso de ayudarse contra otros</a:t>
            </a:r>
          </a:p>
          <a:p>
            <a:r>
              <a:rPr lang="es-ES" sz="1600" dirty="0"/>
              <a:t>Todos para uno, uno para todos</a:t>
            </a:r>
          </a:p>
          <a:p>
            <a:r>
              <a:rPr lang="es-ES" sz="1600" dirty="0"/>
              <a:t>Pos WWI: W Wilson</a:t>
            </a:r>
          </a:p>
          <a:p>
            <a:r>
              <a:rPr lang="es-ES" sz="1600" dirty="0"/>
              <a:t>Entre </a:t>
            </a:r>
            <a:r>
              <a:rPr lang="es-ES" sz="1600" dirty="0" err="1"/>
              <a:t>Westphalia</a:t>
            </a:r>
            <a:r>
              <a:rPr lang="es-ES" sz="1600" dirty="0"/>
              <a:t> y el </a:t>
            </a:r>
            <a:r>
              <a:rPr lang="es-ES" sz="1600" dirty="0" err="1"/>
              <a:t>Gob</a:t>
            </a:r>
            <a:r>
              <a:rPr lang="es-ES" sz="1600" dirty="0"/>
              <a:t> mundial sin estados</a:t>
            </a:r>
          </a:p>
          <a:p>
            <a:endParaRPr lang="es-ES" sz="1600" dirty="0"/>
          </a:p>
          <a:p>
            <a:endParaRPr lang="es-ES" sz="1600" dirty="0"/>
          </a:p>
          <a:p>
            <a:r>
              <a:rPr lang="es-ES" dirty="0"/>
              <a:t> </a:t>
            </a:r>
          </a:p>
        </p:txBody>
      </p:sp>
      <p:sp>
        <p:nvSpPr>
          <p:cNvPr id="14" name="Flecha derecha 13"/>
          <p:cNvSpPr/>
          <p:nvPr/>
        </p:nvSpPr>
        <p:spPr>
          <a:xfrm>
            <a:off x="6864096" y="5291328"/>
            <a:ext cx="829056" cy="24079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Redondear rectángulo de esquina sencilla 14"/>
          <p:cNvSpPr/>
          <p:nvPr/>
        </p:nvSpPr>
        <p:spPr>
          <a:xfrm>
            <a:off x="7693152" y="4498848"/>
            <a:ext cx="4218432" cy="2182368"/>
          </a:xfrm>
          <a:prstGeom prst="round1Rect">
            <a:avLst/>
          </a:prstGeom>
        </p:spPr>
        <p:style>
          <a:lnRef idx="2">
            <a:schemeClr val="dk1"/>
          </a:lnRef>
          <a:fillRef idx="1">
            <a:schemeClr val="lt1"/>
          </a:fillRef>
          <a:effectRef idx="0">
            <a:schemeClr val="dk1"/>
          </a:effectRef>
          <a:fontRef idx="minor">
            <a:schemeClr val="dk1"/>
          </a:fontRef>
        </p:style>
        <p:txBody>
          <a:bodyPr rtlCol="0" anchor="ctr"/>
          <a:lstStyle/>
          <a:p>
            <a:r>
              <a:rPr lang="es-ES" sz="1600" dirty="0"/>
              <a:t>Concepto acuñado por Comisión Palme</a:t>
            </a:r>
          </a:p>
          <a:p>
            <a:r>
              <a:rPr lang="es-ES" sz="1600" dirty="0"/>
              <a:t>Cooperación imprescindible</a:t>
            </a:r>
          </a:p>
          <a:p>
            <a:r>
              <a:rPr lang="es-ES" sz="1600" dirty="0"/>
              <a:t>Prioritaria para la seguridad sin rearme</a:t>
            </a:r>
          </a:p>
          <a:p>
            <a:r>
              <a:rPr lang="es-ES" sz="1600" dirty="0"/>
              <a:t>Trata de apartarse de la fuerza más que ningún otro</a:t>
            </a:r>
          </a:p>
          <a:p>
            <a:r>
              <a:rPr lang="es-ES" sz="1600" dirty="0"/>
              <a:t>Muchos autores la confunden con la colectiva</a:t>
            </a:r>
          </a:p>
          <a:p>
            <a:r>
              <a:rPr lang="es-ES" sz="1600" dirty="0"/>
              <a:t>Mayor énfasis en el desarme</a:t>
            </a:r>
          </a:p>
          <a:p>
            <a:endParaRPr lang="es-ES" dirty="0"/>
          </a:p>
        </p:txBody>
      </p:sp>
      <p:sp>
        <p:nvSpPr>
          <p:cNvPr id="16" name="Flecha izquierda 15"/>
          <p:cNvSpPr/>
          <p:nvPr/>
        </p:nvSpPr>
        <p:spPr>
          <a:xfrm>
            <a:off x="2438400" y="3535680"/>
            <a:ext cx="999744" cy="26822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p:cNvSpPr/>
          <p:nvPr/>
        </p:nvSpPr>
        <p:spPr>
          <a:xfrm>
            <a:off x="57912" y="3316224"/>
            <a:ext cx="2304288" cy="354177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dirty="0"/>
              <a:t>Modelo de los años 90</a:t>
            </a:r>
          </a:p>
          <a:p>
            <a:r>
              <a:rPr lang="es-ES" dirty="0"/>
              <a:t>Orígenes en Carta S </a:t>
            </a:r>
            <a:r>
              <a:rPr lang="es-ES" dirty="0" err="1"/>
              <a:t>Fco</a:t>
            </a:r>
            <a:r>
              <a:rPr lang="es-ES" dirty="0"/>
              <a:t> y </a:t>
            </a:r>
            <a:r>
              <a:rPr lang="es-ES" dirty="0" err="1"/>
              <a:t>Conf</a:t>
            </a:r>
            <a:r>
              <a:rPr lang="es-ES" dirty="0"/>
              <a:t> Helsinki</a:t>
            </a:r>
          </a:p>
          <a:p>
            <a:r>
              <a:rPr lang="es-ES" dirty="0" err="1"/>
              <a:t>Seg</a:t>
            </a:r>
            <a:r>
              <a:rPr lang="es-ES" dirty="0"/>
              <a:t> basada en </a:t>
            </a:r>
            <a:r>
              <a:rPr lang="es-ES" dirty="0" err="1"/>
              <a:t>Fza+Coop</a:t>
            </a:r>
            <a:r>
              <a:rPr lang="es-ES" dirty="0"/>
              <a:t> </a:t>
            </a:r>
          </a:p>
          <a:p>
            <a:r>
              <a:rPr lang="es-ES" dirty="0"/>
              <a:t>Más </a:t>
            </a:r>
            <a:r>
              <a:rPr lang="es-ES" dirty="0" err="1"/>
              <a:t>Fza</a:t>
            </a:r>
            <a:r>
              <a:rPr lang="es-ES" dirty="0"/>
              <a:t> q </a:t>
            </a:r>
            <a:r>
              <a:rPr lang="es-ES" dirty="0" err="1"/>
              <a:t>Coop</a:t>
            </a:r>
            <a:r>
              <a:rPr lang="es-ES" dirty="0"/>
              <a:t> hasta fin de la G Fría</a:t>
            </a:r>
          </a:p>
          <a:p>
            <a:r>
              <a:rPr lang="es-ES" dirty="0"/>
              <a:t>Más </a:t>
            </a:r>
            <a:r>
              <a:rPr lang="es-ES" dirty="0" err="1"/>
              <a:t>Coop</a:t>
            </a:r>
            <a:r>
              <a:rPr lang="es-ES" dirty="0"/>
              <a:t> que </a:t>
            </a:r>
            <a:r>
              <a:rPr lang="es-ES" dirty="0" err="1"/>
              <a:t>Fza</a:t>
            </a:r>
            <a:r>
              <a:rPr lang="es-ES" dirty="0"/>
              <a:t> desde entonces</a:t>
            </a:r>
          </a:p>
          <a:p>
            <a:r>
              <a:rPr lang="es-ES" dirty="0" err="1"/>
              <a:t>Coop</a:t>
            </a:r>
            <a:r>
              <a:rPr lang="es-ES" dirty="0"/>
              <a:t> activa en vez de defensa común: clave</a:t>
            </a:r>
          </a:p>
          <a:p>
            <a:endParaRPr lang="es-ES" dirty="0"/>
          </a:p>
          <a:p>
            <a:endParaRPr lang="es-ES" dirty="0"/>
          </a:p>
        </p:txBody>
      </p:sp>
      <p:sp>
        <p:nvSpPr>
          <p:cNvPr id="18" name="Flecha izquierda 17"/>
          <p:cNvSpPr/>
          <p:nvPr/>
        </p:nvSpPr>
        <p:spPr>
          <a:xfrm>
            <a:off x="4596384" y="1645920"/>
            <a:ext cx="682752" cy="29260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Rectángulo 18"/>
          <p:cNvSpPr/>
          <p:nvPr/>
        </p:nvSpPr>
        <p:spPr>
          <a:xfrm>
            <a:off x="353568" y="1107583"/>
            <a:ext cx="4242816" cy="189164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sz="1600" dirty="0"/>
              <a:t>Modelo dominante de </a:t>
            </a:r>
            <a:r>
              <a:rPr lang="es-ES" sz="1600" dirty="0" err="1"/>
              <a:t>seg</a:t>
            </a:r>
            <a:r>
              <a:rPr lang="es-ES" sz="1600" dirty="0"/>
              <a:t> en era moderna</a:t>
            </a:r>
          </a:p>
          <a:p>
            <a:r>
              <a:rPr lang="es-ES" sz="1600" dirty="0" err="1"/>
              <a:t>Lib</a:t>
            </a:r>
            <a:r>
              <a:rPr lang="es-ES" sz="1600" dirty="0"/>
              <a:t> de armamento</a:t>
            </a:r>
          </a:p>
          <a:p>
            <a:r>
              <a:rPr lang="es-ES" sz="1600" dirty="0"/>
              <a:t>Disparidad de capacidades</a:t>
            </a:r>
          </a:p>
          <a:p>
            <a:r>
              <a:rPr lang="es-ES" sz="1600" dirty="0"/>
              <a:t>La guerra, recurso último de disuasión</a:t>
            </a:r>
          </a:p>
          <a:p>
            <a:r>
              <a:rPr lang="es-ES" sz="1600" dirty="0"/>
              <a:t>La neutralidad, recurso alternativo</a:t>
            </a:r>
          </a:p>
          <a:p>
            <a:r>
              <a:rPr lang="es-ES" sz="1600" dirty="0"/>
              <a:t>Medidas de desarme</a:t>
            </a:r>
          </a:p>
          <a:p>
            <a:r>
              <a:rPr lang="es-ES" sz="1600" dirty="0"/>
              <a:t>WESTPHALIA: equilibrio de poder</a:t>
            </a:r>
          </a:p>
        </p:txBody>
      </p:sp>
    </p:spTree>
    <p:extLst>
      <p:ext uri="{BB962C8B-B14F-4D97-AF65-F5344CB8AC3E}">
        <p14:creationId xmlns:p14="http://schemas.microsoft.com/office/powerpoint/2010/main" val="2314682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523517"/>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s-ES" sz="2400" dirty="0"/>
              <a:t>Seguridad, paz y guerra 4 (VECTORES)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704589335"/>
              </p:ext>
            </p:extLst>
          </p:nvPr>
        </p:nvGraphicFramePr>
        <p:xfrm>
          <a:off x="838200" y="1196361"/>
          <a:ext cx="10515600" cy="5004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7982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562154"/>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r>
              <a:rPr lang="es-ES" sz="2400" dirty="0"/>
              <a:t>Seguridad, paz y guerra 5 (Usos)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640419714"/>
              </p:ext>
            </p:extLst>
          </p:nvPr>
        </p:nvGraphicFramePr>
        <p:xfrm>
          <a:off x="838200" y="1210614"/>
          <a:ext cx="10515600" cy="49663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9182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446244"/>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s-ES" sz="2400" dirty="0"/>
              <a:t>Seguridad, paz y guerra 6</a:t>
            </a:r>
          </a:p>
        </p:txBody>
      </p:sp>
      <p:graphicFrame>
        <p:nvGraphicFramePr>
          <p:cNvPr id="5" name="Marcador de contenido 4"/>
          <p:cNvGraphicFramePr>
            <a:graphicFrameLocks noGrp="1"/>
          </p:cNvGraphicFramePr>
          <p:nvPr>
            <p:ph idx="1"/>
            <p:extLst>
              <p:ext uri="{D42A27DB-BD31-4B8C-83A1-F6EECF244321}">
                <p14:modId xmlns:p14="http://schemas.microsoft.com/office/powerpoint/2010/main" val="35900208"/>
              </p:ext>
            </p:extLst>
          </p:nvPr>
        </p:nvGraphicFramePr>
        <p:xfrm>
          <a:off x="838200" y="1043189"/>
          <a:ext cx="10515600" cy="51337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2240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793973"/>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s-ES" sz="2400" dirty="0"/>
              <a:t>Seguridad, paz y guerra 7 (El dilema de la seguridad)</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495265006"/>
              </p:ext>
            </p:extLst>
          </p:nvPr>
        </p:nvGraphicFramePr>
        <p:xfrm>
          <a:off x="838200" y="1159099"/>
          <a:ext cx="10515600" cy="53704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20272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6"/>
            <a:ext cx="10515600" cy="957048"/>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s-ES" sz="2400" dirty="0"/>
              <a:t>Seguridad, paz y guerra 7 (Defensa y disuasión)</a:t>
            </a:r>
          </a:p>
        </p:txBody>
      </p:sp>
      <p:sp>
        <p:nvSpPr>
          <p:cNvPr id="4" name="Marcador de texto 3"/>
          <p:cNvSpPr>
            <a:spLocks noGrp="1"/>
          </p:cNvSpPr>
          <p:nvPr>
            <p:ph type="body" idx="1"/>
          </p:nvPr>
        </p:nvSpPr>
        <p:spPr>
          <a:xfrm>
            <a:off x="839788" y="1681163"/>
            <a:ext cx="5157787" cy="430972"/>
          </a:xfrm>
        </p:spPr>
        <p:txBody>
          <a:bodyPr/>
          <a:lstStyle/>
          <a:p>
            <a:pPr algn="ctr"/>
            <a:r>
              <a:rPr lang="es-ES" dirty="0"/>
              <a:t>Defensa</a:t>
            </a:r>
          </a:p>
        </p:txBody>
      </p:sp>
      <p:sp>
        <p:nvSpPr>
          <p:cNvPr id="5" name="Marcador de contenido 4"/>
          <p:cNvSpPr>
            <a:spLocks noGrp="1"/>
          </p:cNvSpPr>
          <p:nvPr>
            <p:ph sz="half" idx="2"/>
          </p:nvPr>
        </p:nvSpPr>
        <p:spPr>
          <a:xfrm>
            <a:off x="839788" y="2112135"/>
            <a:ext cx="5157787" cy="4077528"/>
          </a:xfrm>
        </p:spPr>
        <p:txBody>
          <a:bodyPr>
            <a:normAutofit lnSpcReduction="10000"/>
          </a:bodyPr>
          <a:lstStyle/>
          <a:p>
            <a:pPr marL="0" indent="0">
              <a:buNone/>
            </a:pPr>
            <a:r>
              <a:rPr lang="es-ES" sz="2000" dirty="0"/>
              <a:t>Medios para protegernos</a:t>
            </a:r>
          </a:p>
          <a:p>
            <a:pPr marL="0" indent="0">
              <a:buNone/>
            </a:pPr>
            <a:r>
              <a:rPr lang="es-ES" sz="2000" dirty="0"/>
              <a:t>	Fuerzas militares</a:t>
            </a:r>
          </a:p>
          <a:p>
            <a:pPr marL="0" indent="0">
              <a:buNone/>
            </a:pPr>
            <a:r>
              <a:rPr lang="es-ES" sz="2000" dirty="0"/>
              <a:t>	Alianzas, neutralidad…</a:t>
            </a:r>
          </a:p>
          <a:p>
            <a:pPr marL="0" indent="0">
              <a:buNone/>
            </a:pPr>
            <a:r>
              <a:rPr lang="es-ES" sz="2000" dirty="0"/>
              <a:t>Si pensamos sólo en los militares, competencia exclusiva del Estado</a:t>
            </a:r>
          </a:p>
          <a:p>
            <a:pPr marL="0" indent="0">
              <a:buNone/>
            </a:pPr>
            <a:r>
              <a:rPr lang="es-ES" sz="2000" dirty="0"/>
              <a:t>Identificada con la defensa territorial a partir del siglo XVII</a:t>
            </a:r>
          </a:p>
          <a:p>
            <a:pPr marL="0" indent="0">
              <a:buNone/>
            </a:pPr>
            <a:r>
              <a:rPr lang="es-ES" sz="2000" dirty="0"/>
              <a:t>La tecnología determina normalmente la relación entre defensor y atacante</a:t>
            </a:r>
          </a:p>
          <a:p>
            <a:pPr marL="0" indent="0">
              <a:buNone/>
            </a:pPr>
            <a:r>
              <a:rPr lang="es-ES" sz="2000" dirty="0"/>
              <a:t>	IGM: balanza favorable al defensor</a:t>
            </a:r>
          </a:p>
          <a:p>
            <a:pPr marL="0" indent="0">
              <a:buNone/>
            </a:pPr>
            <a:r>
              <a:rPr lang="es-ES" sz="2000" dirty="0"/>
              <a:t>	IIGM:   “                   “        al atacante</a:t>
            </a:r>
          </a:p>
          <a:p>
            <a:pPr marL="0" indent="0">
              <a:buNone/>
            </a:pPr>
            <a:r>
              <a:rPr lang="es-ES" sz="2000" dirty="0"/>
              <a:t>¿Seguridad = defensa?</a:t>
            </a:r>
          </a:p>
          <a:p>
            <a:endParaRPr lang="es-ES" sz="2000" dirty="0"/>
          </a:p>
          <a:p>
            <a:endParaRPr lang="es-ES" sz="2000" dirty="0"/>
          </a:p>
        </p:txBody>
      </p:sp>
      <p:sp>
        <p:nvSpPr>
          <p:cNvPr id="6" name="Marcador de texto 5"/>
          <p:cNvSpPr>
            <a:spLocks noGrp="1"/>
          </p:cNvSpPr>
          <p:nvPr>
            <p:ph type="body" sz="quarter" idx="3"/>
          </p:nvPr>
        </p:nvSpPr>
        <p:spPr>
          <a:xfrm>
            <a:off x="6172200" y="1700179"/>
            <a:ext cx="5183188" cy="411956"/>
          </a:xfrm>
        </p:spPr>
        <p:txBody>
          <a:bodyPr>
            <a:normAutofit lnSpcReduction="10000"/>
          </a:bodyPr>
          <a:lstStyle/>
          <a:p>
            <a:pPr algn="ctr"/>
            <a:r>
              <a:rPr lang="es-ES" dirty="0"/>
              <a:t>Disuasión</a:t>
            </a:r>
          </a:p>
        </p:txBody>
      </p:sp>
      <p:sp>
        <p:nvSpPr>
          <p:cNvPr id="7" name="Marcador de contenido 6"/>
          <p:cNvSpPr>
            <a:spLocks noGrp="1"/>
          </p:cNvSpPr>
          <p:nvPr>
            <p:ph sz="quarter" idx="4"/>
          </p:nvPr>
        </p:nvSpPr>
        <p:spPr>
          <a:xfrm>
            <a:off x="6172200" y="2121626"/>
            <a:ext cx="5183188" cy="4068037"/>
          </a:xfrm>
        </p:spPr>
        <p:txBody>
          <a:bodyPr>
            <a:normAutofit/>
          </a:bodyPr>
          <a:lstStyle/>
          <a:p>
            <a:pPr marL="0" indent="0">
              <a:buNone/>
            </a:pPr>
            <a:r>
              <a:rPr lang="es-ES" sz="2000" dirty="0"/>
              <a:t>Cuando los medios aseguran posibilidad de respuesta a un ataque que cause daños inaceptables al atacante</a:t>
            </a:r>
          </a:p>
          <a:p>
            <a:pPr marL="0" indent="0">
              <a:buNone/>
            </a:pPr>
            <a:r>
              <a:rPr lang="es-ES" sz="2000" dirty="0"/>
              <a:t>Se puede conseguir mediante la amenaza o mediante la cooptación</a:t>
            </a:r>
          </a:p>
          <a:p>
            <a:pPr marL="0" indent="0">
              <a:buNone/>
            </a:pPr>
            <a:r>
              <a:rPr lang="es-ES" sz="2000" dirty="0"/>
              <a:t>Relación coste-beneficios</a:t>
            </a:r>
          </a:p>
          <a:p>
            <a:pPr marL="0" indent="0">
              <a:buNone/>
            </a:pPr>
            <a:r>
              <a:rPr lang="es-ES" sz="2000" dirty="0"/>
              <a:t>En la guerra fría: respuesta gradual &amp; </a:t>
            </a:r>
            <a:r>
              <a:rPr lang="es-ES" sz="2000" dirty="0" err="1"/>
              <a:t>destruc</a:t>
            </a:r>
            <a:r>
              <a:rPr lang="es-ES" sz="2000" dirty="0"/>
              <a:t> mutua asegurada</a:t>
            </a:r>
          </a:p>
          <a:p>
            <a:pPr marL="0" indent="0">
              <a:buNone/>
            </a:pPr>
            <a:r>
              <a:rPr lang="es-ES" sz="2000" dirty="0"/>
              <a:t>Clases: disuasión por negación &amp; por castigo</a:t>
            </a:r>
          </a:p>
          <a:p>
            <a:pPr marL="0" indent="0">
              <a:buNone/>
            </a:pPr>
            <a:r>
              <a:rPr lang="es-ES" sz="2000" dirty="0"/>
              <a:t>Fórmula: Actor 1			Actor 2</a:t>
            </a:r>
          </a:p>
          <a:p>
            <a:pPr marL="0" indent="0" algn="ctr">
              <a:buNone/>
            </a:pPr>
            <a:r>
              <a:rPr lang="es-ES" sz="1400" dirty="0">
                <a:solidFill>
                  <a:srgbClr val="FF0000"/>
                </a:solidFill>
              </a:rPr>
              <a:t>Beneficio (esperar)– Beneficio a(tacar) &amp; Beneficio e – Beneficio a</a:t>
            </a:r>
          </a:p>
        </p:txBody>
      </p:sp>
    </p:spTree>
    <p:extLst>
      <p:ext uri="{BB962C8B-B14F-4D97-AF65-F5344CB8AC3E}">
        <p14:creationId xmlns:p14="http://schemas.microsoft.com/office/powerpoint/2010/main" val="1283251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9788" y="207265"/>
            <a:ext cx="10515600" cy="548640"/>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Seguridad, paz y guerra de los Mexicas</a:t>
            </a:r>
          </a:p>
        </p:txBody>
      </p:sp>
      <p:sp>
        <p:nvSpPr>
          <p:cNvPr id="3" name="Marcador de texto 2"/>
          <p:cNvSpPr>
            <a:spLocks noGrp="1"/>
          </p:cNvSpPr>
          <p:nvPr>
            <p:ph type="body" idx="1"/>
          </p:nvPr>
        </p:nvSpPr>
        <p:spPr>
          <a:xfrm>
            <a:off x="316992" y="865633"/>
            <a:ext cx="4767072" cy="609600"/>
          </a:xfrm>
        </p:spPr>
        <p:txBody>
          <a:bodyPr>
            <a:normAutofit lnSpcReduction="10000"/>
          </a:bodyPr>
          <a:lstStyle/>
          <a:p>
            <a:pPr algn="ctr"/>
            <a:r>
              <a:rPr lang="es-ES" sz="2000" dirty="0"/>
              <a:t>La guerra para los Mexicas (Museo de Antropología, CDMEX)</a:t>
            </a:r>
          </a:p>
        </p:txBody>
      </p:sp>
      <p:pic>
        <p:nvPicPr>
          <p:cNvPr id="9" name="Marcador de contenido 8"/>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rot="5400000">
            <a:off x="-45721" y="1520951"/>
            <a:ext cx="5382770" cy="5291328"/>
          </a:xfrm>
        </p:spPr>
      </p:pic>
      <p:sp>
        <p:nvSpPr>
          <p:cNvPr id="5" name="Marcador de texto 4"/>
          <p:cNvSpPr>
            <a:spLocks noGrp="1"/>
          </p:cNvSpPr>
          <p:nvPr>
            <p:ph type="body" sz="quarter" idx="3"/>
          </p:nvPr>
        </p:nvSpPr>
        <p:spPr>
          <a:xfrm>
            <a:off x="7034784" y="865632"/>
            <a:ext cx="4425696" cy="512063"/>
          </a:xfrm>
        </p:spPr>
        <p:txBody>
          <a:bodyPr>
            <a:normAutofit fontScale="92500" lnSpcReduction="20000"/>
          </a:bodyPr>
          <a:lstStyle/>
          <a:p>
            <a:pPr algn="ctr"/>
            <a:r>
              <a:rPr lang="es-ES" sz="2000" dirty="0"/>
              <a:t>Concepto de guerra y sacrificio de los Mexicas</a:t>
            </a:r>
          </a:p>
        </p:txBody>
      </p:sp>
      <p:pic>
        <p:nvPicPr>
          <p:cNvPr id="10" name="Marcador de contenido 9"/>
          <p:cNvPicPr>
            <a:picLocks noGrp="1" noChangeAspect="1"/>
          </p:cNvPicPr>
          <p:nvPr>
            <p:ph sz="quarter" idx="4"/>
          </p:nvPr>
        </p:nvPicPr>
        <p:blipFill>
          <a:blip r:embed="rId4" cstate="print">
            <a:extLst>
              <a:ext uri="{28A0092B-C50C-407E-A947-70E740481C1C}">
                <a14:useLocalDpi xmlns:a14="http://schemas.microsoft.com/office/drawing/2010/main" val="0"/>
              </a:ext>
            </a:extLst>
          </a:blip>
          <a:stretch>
            <a:fillRect/>
          </a:stretch>
        </p:blipFill>
        <p:spPr>
          <a:xfrm rot="5400000">
            <a:off x="6253743" y="1553725"/>
            <a:ext cx="5382767" cy="5030707"/>
          </a:xfrm>
        </p:spPr>
      </p:pic>
    </p:spTree>
    <p:extLst>
      <p:ext uri="{BB962C8B-B14F-4D97-AF65-F5344CB8AC3E}">
        <p14:creationId xmlns:p14="http://schemas.microsoft.com/office/powerpoint/2010/main" val="1437359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838200" y="170689"/>
            <a:ext cx="10515600" cy="524255"/>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Manual del EI (Estado Islámico): legitimación de la barbarie </a:t>
            </a:r>
          </a:p>
        </p:txBody>
      </p:sp>
      <p:sp>
        <p:nvSpPr>
          <p:cNvPr id="8" name="Marcador de contenido 7"/>
          <p:cNvSpPr>
            <a:spLocks noGrp="1"/>
          </p:cNvSpPr>
          <p:nvPr>
            <p:ph idx="1"/>
          </p:nvPr>
        </p:nvSpPr>
        <p:spPr>
          <a:xfrm>
            <a:off x="9144" y="914400"/>
            <a:ext cx="12182856" cy="5943600"/>
          </a:xfrm>
        </p:spPr>
        <p:style>
          <a:lnRef idx="2">
            <a:schemeClr val="dk1"/>
          </a:lnRef>
          <a:fillRef idx="1">
            <a:schemeClr val="lt1"/>
          </a:fillRef>
          <a:effectRef idx="0">
            <a:schemeClr val="dk1"/>
          </a:effectRef>
          <a:fontRef idx="minor">
            <a:schemeClr val="dk1"/>
          </a:fontRef>
        </p:style>
        <p:txBody>
          <a:bodyPr>
            <a:normAutofit fontScale="92500" lnSpcReduction="20000"/>
          </a:bodyPr>
          <a:lstStyle/>
          <a:p>
            <a:r>
              <a:rPr lang="en-US" sz="2000" dirty="0"/>
              <a:t>The </a:t>
            </a:r>
            <a:r>
              <a:rPr lang="en-US" sz="2000" dirty="0">
                <a:solidFill>
                  <a:srgbClr val="FF0000"/>
                </a:solidFill>
              </a:rPr>
              <a:t>jihadist manual </a:t>
            </a:r>
            <a:r>
              <a:rPr lang="en-US" sz="2000" dirty="0"/>
              <a:t>behind the brutality that underpinned </a:t>
            </a:r>
            <a:r>
              <a:rPr lang="en-US" sz="2000" dirty="0">
                <a:solidFill>
                  <a:srgbClr val="FF0000"/>
                </a:solidFill>
              </a:rPr>
              <a:t>Islamic State </a:t>
            </a:r>
            <a:r>
              <a:rPr lang="en-US" sz="2000" dirty="0"/>
              <a:t>has been revealed for the first time in new analysis of a 579-page text, written by the Isis ideologue Abu Abdullah al-</a:t>
            </a:r>
            <a:r>
              <a:rPr lang="en-US" sz="2000" dirty="0" err="1"/>
              <a:t>Muhajir</a:t>
            </a:r>
            <a:r>
              <a:rPr lang="en-US" sz="2000" dirty="0"/>
              <a:t>.</a:t>
            </a:r>
          </a:p>
          <a:p>
            <a:pPr marL="0" indent="0">
              <a:buNone/>
            </a:pPr>
            <a:endParaRPr lang="en-US" sz="2000" dirty="0"/>
          </a:p>
          <a:p>
            <a:r>
              <a:rPr lang="en-US" sz="2000" dirty="0"/>
              <a:t>The text attempts to </a:t>
            </a:r>
            <a:r>
              <a:rPr lang="en-US" sz="2000" dirty="0" err="1">
                <a:solidFill>
                  <a:srgbClr val="FF0000"/>
                </a:solidFill>
              </a:rPr>
              <a:t>legitimise</a:t>
            </a:r>
            <a:r>
              <a:rPr lang="en-US" sz="2000" dirty="0"/>
              <a:t> the barbarous acts of the jihadist group, including the mutilation of corpses, the trade in human organs, beheading, the killing of children along with “scorched earth operations” and global terrorist attacks.</a:t>
            </a:r>
          </a:p>
          <a:p>
            <a:endParaRPr lang="en-US" sz="2000" dirty="0"/>
          </a:p>
          <a:p>
            <a:r>
              <a:rPr lang="en-US" sz="2000" dirty="0"/>
              <a:t>After two years examining and transcribing the document, experts at the counter-extremist group </a:t>
            </a:r>
            <a:r>
              <a:rPr lang="en-US" sz="2000" dirty="0" err="1">
                <a:solidFill>
                  <a:srgbClr val="FF0000"/>
                </a:solidFill>
              </a:rPr>
              <a:t>Quilliam</a:t>
            </a:r>
            <a:r>
              <a:rPr lang="en-US" sz="2000" dirty="0"/>
              <a:t> have completed a meticulous appraisal of the extremists’ core textbook along with a robust theological rebuttal of its “twisted” interpretation of Islamic teachings. Used by Isis and its supporters to validate a large range of horrific acts, the </a:t>
            </a:r>
            <a:r>
              <a:rPr lang="en-US" sz="2000" dirty="0">
                <a:solidFill>
                  <a:srgbClr val="FF0000"/>
                </a:solidFill>
              </a:rPr>
              <a:t>“bible for jihadists</a:t>
            </a:r>
            <a:r>
              <a:rPr lang="en-US" sz="2000" dirty="0"/>
              <a:t>” provided the theoretical and legal framework for the violent terrorist group.</a:t>
            </a:r>
          </a:p>
          <a:p>
            <a:endParaRPr lang="en-US" sz="2000" dirty="0"/>
          </a:p>
          <a:p>
            <a:r>
              <a:rPr lang="en-US" sz="2000" dirty="0"/>
              <a:t>“There is a startling lack of study and concern regarding this abhorrent and dangerous text in almost all western and Arab scholarship,” says the report. “We hope to expose and deconstruct this unprepossessing yet deeply insidious and pernicious text.”</a:t>
            </a:r>
          </a:p>
          <a:p>
            <a:endParaRPr lang="en-US" sz="2000" dirty="0"/>
          </a:p>
          <a:p>
            <a:r>
              <a:rPr lang="en-US" sz="2000" dirty="0"/>
              <a:t>Known as the </a:t>
            </a:r>
            <a:r>
              <a:rPr lang="en-US" sz="2000" dirty="0" err="1">
                <a:solidFill>
                  <a:srgbClr val="FF0000"/>
                </a:solidFill>
              </a:rPr>
              <a:t>Fiqh</a:t>
            </a:r>
            <a:r>
              <a:rPr lang="en-US" sz="2000" dirty="0">
                <a:solidFill>
                  <a:srgbClr val="FF0000"/>
                </a:solidFill>
              </a:rPr>
              <a:t> al-Dima </a:t>
            </a:r>
            <a:r>
              <a:rPr lang="en-US" sz="2000" dirty="0"/>
              <a:t>(or </a:t>
            </a:r>
            <a:r>
              <a:rPr lang="en-US" sz="2000" dirty="0">
                <a:solidFill>
                  <a:srgbClr val="FF0000"/>
                </a:solidFill>
              </a:rPr>
              <a:t>The Jurisprudence of Blood</a:t>
            </a:r>
            <a:r>
              <a:rPr lang="en-US" sz="2000" dirty="0"/>
              <a:t>), the book is the key Salafi-jihadist text. It attempts to justify the use of weapons of mass destruction, perpetrating genocide, the murder of non-combatants, the taking of sex slaves and hostages….</a:t>
            </a:r>
          </a:p>
          <a:p>
            <a:endParaRPr lang="en-US" sz="2000" dirty="0"/>
          </a:p>
          <a:p>
            <a:pPr marL="0" indent="0">
              <a:buNone/>
            </a:pPr>
            <a:r>
              <a:rPr lang="es-ES" sz="1700" dirty="0"/>
              <a:t>Fuente: </a:t>
            </a:r>
            <a:r>
              <a:rPr lang="en-US" sz="1700" dirty="0"/>
              <a:t>Mark Townsend Home affairs editor  @</a:t>
            </a:r>
            <a:r>
              <a:rPr lang="en-US" sz="1700" dirty="0" err="1"/>
              <a:t>townsendmark</a:t>
            </a:r>
            <a:r>
              <a:rPr lang="en-US" sz="1700" dirty="0"/>
              <a:t> (Sun 13 May 2018 00.05 BST)</a:t>
            </a:r>
          </a:p>
          <a:p>
            <a:pPr marL="0" indent="0">
              <a:buNone/>
            </a:pPr>
            <a:r>
              <a:rPr lang="es-ES" sz="1700" dirty="0"/>
              <a:t>https://www.theguardian.com/world/2018/may/12/isis-jihadist-manual-analysed-rebutted-by-islamic-scholar?CMP=Share_AndroidApp_Gmail</a:t>
            </a:r>
          </a:p>
        </p:txBody>
      </p:sp>
    </p:spTree>
    <p:extLst>
      <p:ext uri="{BB962C8B-B14F-4D97-AF65-F5344CB8AC3E}">
        <p14:creationId xmlns:p14="http://schemas.microsoft.com/office/powerpoint/2010/main" val="3711127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70689"/>
            <a:ext cx="10515600" cy="609599"/>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Teoría del conflicto asimétrico y fuerzas especiales</a:t>
            </a:r>
          </a:p>
        </p:txBody>
      </p:sp>
      <p:sp>
        <p:nvSpPr>
          <p:cNvPr id="3" name="Marcador de contenido 2"/>
          <p:cNvSpPr>
            <a:spLocks noGrp="1"/>
          </p:cNvSpPr>
          <p:nvPr>
            <p:ph idx="1"/>
          </p:nvPr>
        </p:nvSpPr>
        <p:spPr>
          <a:xfrm>
            <a:off x="0" y="1011936"/>
            <a:ext cx="12192000" cy="5846064"/>
          </a:xfrm>
        </p:spPr>
        <p:txBody>
          <a:bodyPr>
            <a:normAutofit/>
          </a:bodyPr>
          <a:lstStyle/>
          <a:p>
            <a:endParaRPr lang="es-ES" sz="2000" dirty="0"/>
          </a:p>
        </p:txBody>
      </p:sp>
      <p:sp>
        <p:nvSpPr>
          <p:cNvPr id="4" name="Rectángulo 3"/>
          <p:cNvSpPr/>
          <p:nvPr/>
        </p:nvSpPr>
        <p:spPr>
          <a:xfrm>
            <a:off x="0" y="1011936"/>
            <a:ext cx="3523488" cy="32308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0" y="1011936"/>
            <a:ext cx="3523488" cy="3694176"/>
          </a:xfrm>
          <a:prstGeom prst="rect">
            <a:avLst/>
          </a:prstGeom>
        </p:spPr>
      </p:pic>
      <p:sp>
        <p:nvSpPr>
          <p:cNvPr id="6" name="Rectángulo 5"/>
          <p:cNvSpPr/>
          <p:nvPr/>
        </p:nvSpPr>
        <p:spPr>
          <a:xfrm>
            <a:off x="3523488" y="1011936"/>
            <a:ext cx="8668512" cy="58460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r>
              <a:rPr lang="es-ES" dirty="0"/>
              <a:t>Somalia (1993), Afganistán (2001), Irak (2003), Libia (2011): </a:t>
            </a:r>
            <a:r>
              <a:rPr lang="es-ES" dirty="0" err="1"/>
              <a:t>Military</a:t>
            </a:r>
            <a:r>
              <a:rPr lang="es-ES" dirty="0"/>
              <a:t> </a:t>
            </a:r>
            <a:r>
              <a:rPr lang="es-ES" dirty="0" err="1"/>
              <a:t>victories</a:t>
            </a:r>
            <a:r>
              <a:rPr lang="es-ES" dirty="0"/>
              <a:t>, </a:t>
            </a:r>
            <a:r>
              <a:rPr lang="es-ES" dirty="0" err="1"/>
              <a:t>Dip</a:t>
            </a:r>
            <a:r>
              <a:rPr lang="es-ES" dirty="0"/>
              <a:t> </a:t>
            </a:r>
            <a:r>
              <a:rPr lang="es-ES" dirty="0" err="1"/>
              <a:t>failures</a:t>
            </a:r>
            <a:endParaRPr lang="es-ES" dirty="0"/>
          </a:p>
          <a:p>
            <a:endParaRPr lang="en-US" dirty="0"/>
          </a:p>
          <a:p>
            <a:r>
              <a:rPr lang="en-US" dirty="0"/>
              <a:t>An intensifying trend: </a:t>
            </a:r>
            <a:r>
              <a:rPr lang="en-US" dirty="0">
                <a:solidFill>
                  <a:srgbClr val="FF0000"/>
                </a:solidFill>
              </a:rPr>
              <a:t>the reduction of U.S. leadership in global politics to what I term kinetic diplomacy: diplomacy by armed force</a:t>
            </a:r>
          </a:p>
          <a:p>
            <a:endParaRPr lang="en-US" dirty="0">
              <a:solidFill>
                <a:srgbClr val="FF0000"/>
              </a:solidFill>
            </a:endParaRPr>
          </a:p>
          <a:p>
            <a:r>
              <a:rPr lang="en-US" dirty="0">
                <a:solidFill>
                  <a:schemeClr val="tx1"/>
                </a:solidFill>
              </a:rPr>
              <a:t>As of May 2018, </a:t>
            </a:r>
            <a:r>
              <a:rPr lang="en-US" dirty="0">
                <a:solidFill>
                  <a:srgbClr val="FF0000"/>
                </a:solidFill>
              </a:rPr>
              <a:t>the Trump administration has appointed 75 of 188 ambassadors, </a:t>
            </a:r>
            <a:r>
              <a:rPr lang="en-US" dirty="0">
                <a:solidFill>
                  <a:schemeClr val="tx1"/>
                </a:solidFill>
              </a:rPr>
              <a:t>while it has deployed</a:t>
            </a:r>
            <a:r>
              <a:rPr lang="en-US" dirty="0">
                <a:solidFill>
                  <a:srgbClr val="FF0000"/>
                </a:solidFill>
              </a:rPr>
              <a:t> special operations forces to 149 countries </a:t>
            </a:r>
            <a:r>
              <a:rPr lang="en-US" dirty="0">
                <a:solidFill>
                  <a:schemeClr val="tx1"/>
                </a:solidFill>
              </a:rPr>
              <a:t>(an increase from 138 during the Obama administration in 2016)</a:t>
            </a:r>
          </a:p>
          <a:p>
            <a:endParaRPr lang="en-US" dirty="0">
              <a:solidFill>
                <a:srgbClr val="FF0000"/>
              </a:solidFill>
            </a:endParaRPr>
          </a:p>
          <a:p>
            <a:r>
              <a:rPr lang="en-US" dirty="0">
                <a:solidFill>
                  <a:schemeClr val="tx1"/>
                </a:solidFill>
              </a:rPr>
              <a:t>Put differently, while </a:t>
            </a:r>
            <a:r>
              <a:rPr lang="en-US" dirty="0">
                <a:solidFill>
                  <a:srgbClr val="FF0000"/>
                </a:solidFill>
              </a:rPr>
              <a:t>U.S. ambassadors are operating in one-third of the world’s countries, U.S. special operators are active in three-fourths</a:t>
            </a:r>
          </a:p>
          <a:p>
            <a:endParaRPr lang="en-US" dirty="0">
              <a:solidFill>
                <a:srgbClr val="FF0000"/>
              </a:solidFill>
            </a:endParaRPr>
          </a:p>
          <a:p>
            <a:r>
              <a:rPr lang="en-US" dirty="0">
                <a:solidFill>
                  <a:schemeClr val="tx1"/>
                </a:solidFill>
              </a:rPr>
              <a:t>The recent </a:t>
            </a:r>
            <a:r>
              <a:rPr lang="en-US" dirty="0">
                <a:solidFill>
                  <a:srgbClr val="FF0000"/>
                </a:solidFill>
              </a:rPr>
              <a:t>Niger debacle of November 2017 </a:t>
            </a:r>
            <a:r>
              <a:rPr lang="en-US" dirty="0">
                <a:solidFill>
                  <a:schemeClr val="tx1"/>
                </a:solidFill>
              </a:rPr>
              <a:t>— one very public example of the costs of </a:t>
            </a:r>
            <a:r>
              <a:rPr lang="en-US" dirty="0">
                <a:solidFill>
                  <a:srgbClr val="FF0000"/>
                </a:solidFill>
              </a:rPr>
              <a:t>kinetic diplomacy — was a cascade of failures, </a:t>
            </a:r>
            <a:r>
              <a:rPr lang="en-US" dirty="0">
                <a:solidFill>
                  <a:schemeClr val="tx1"/>
                </a:solidFill>
              </a:rPr>
              <a:t>including failures of planning, coordination, intelligence, and above all, strategy.</a:t>
            </a:r>
            <a:endParaRPr lang="es-ES" dirty="0">
              <a:solidFill>
                <a:schemeClr val="tx1"/>
              </a:solidFill>
            </a:endParaRPr>
          </a:p>
          <a:p>
            <a:endParaRPr lang="es-ES" dirty="0"/>
          </a:p>
          <a:p>
            <a:r>
              <a:rPr lang="en-US" dirty="0"/>
              <a:t>Emphasis on targeted aid and development, and on political reforms needed to sustain long-term positive outcomes, has declined and been increasingly replaced with a “bayonets-first-and-repeat-as-needed” strategy…..</a:t>
            </a:r>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sp>
        <p:nvSpPr>
          <p:cNvPr id="7" name="Rectángulo 6"/>
          <p:cNvSpPr/>
          <p:nvPr/>
        </p:nvSpPr>
        <p:spPr>
          <a:xfrm>
            <a:off x="0" y="4706112"/>
            <a:ext cx="3523488" cy="21518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accent5"/>
              </a:solidFill>
            </a:endParaRPr>
          </a:p>
          <a:p>
            <a:pPr algn="ctr"/>
            <a:endParaRPr lang="en-US" dirty="0">
              <a:solidFill>
                <a:schemeClr val="accent5"/>
              </a:solidFill>
            </a:endParaRPr>
          </a:p>
          <a:p>
            <a:pPr algn="ctr"/>
            <a:endParaRPr lang="en-US" dirty="0">
              <a:solidFill>
                <a:schemeClr val="accent5"/>
              </a:solidFill>
            </a:endParaRPr>
          </a:p>
          <a:p>
            <a:pPr algn="ctr"/>
            <a:endParaRPr lang="en-US" dirty="0">
              <a:solidFill>
                <a:schemeClr val="accent5"/>
              </a:solidFill>
            </a:endParaRPr>
          </a:p>
          <a:p>
            <a:pPr algn="ctr"/>
            <a:endParaRPr lang="en-US" dirty="0">
              <a:solidFill>
                <a:schemeClr val="accent5"/>
              </a:solidFill>
            </a:endParaRPr>
          </a:p>
          <a:p>
            <a:pPr algn="ctr"/>
            <a:endParaRPr lang="en-US" dirty="0">
              <a:solidFill>
                <a:schemeClr val="accent5"/>
              </a:solidFill>
            </a:endParaRPr>
          </a:p>
          <a:p>
            <a:pPr algn="ctr"/>
            <a:r>
              <a:rPr lang="en-US" dirty="0">
                <a:solidFill>
                  <a:schemeClr val="accent5"/>
                </a:solidFill>
              </a:rPr>
              <a:t>THE DANGEROUS RISE OF KINETIC DIPLOMACY</a:t>
            </a:r>
          </a:p>
          <a:p>
            <a:pPr algn="ctr"/>
            <a:r>
              <a:rPr lang="en-US" sz="1600" dirty="0"/>
              <a:t>MONICA DUFFY TOFT</a:t>
            </a:r>
          </a:p>
          <a:p>
            <a:pPr algn="ctr"/>
            <a:r>
              <a:rPr lang="en-US" sz="1600" dirty="0">
                <a:hlinkClick r:id="rId3"/>
              </a:rPr>
              <a:t>https://warontherocks.com/2018/05/the-dangerous-rise-of-kinetic-diplomacy/</a:t>
            </a:r>
            <a:endParaRPr lang="en-US" sz="1600" dirty="0"/>
          </a:p>
          <a:p>
            <a:pPr algn="ctr"/>
            <a:r>
              <a:rPr lang="en-US" sz="1600" dirty="0"/>
              <a:t>May 14, 2018</a:t>
            </a:r>
          </a:p>
          <a:p>
            <a:pPr algn="ctr"/>
            <a:endParaRPr lang="en-US" sz="1600" dirty="0"/>
          </a:p>
          <a:p>
            <a:pPr algn="ctr"/>
            <a:endParaRPr lang="en-US" sz="1600" dirty="0"/>
          </a:p>
          <a:p>
            <a:pPr algn="ctr"/>
            <a:endParaRPr lang="en-US" sz="1600" dirty="0"/>
          </a:p>
          <a:p>
            <a:pPr algn="ctr"/>
            <a:endParaRPr lang="es-ES" dirty="0"/>
          </a:p>
        </p:txBody>
      </p:sp>
      <p:pic>
        <p:nvPicPr>
          <p:cNvPr id="8" name="Imagen 7"/>
          <p:cNvPicPr>
            <a:picLocks noChangeAspect="1"/>
          </p:cNvPicPr>
          <p:nvPr/>
        </p:nvPicPr>
        <p:blipFill>
          <a:blip r:embed="rId4"/>
          <a:stretch>
            <a:fillRect/>
          </a:stretch>
        </p:blipFill>
        <p:spPr>
          <a:xfrm>
            <a:off x="0" y="4706112"/>
            <a:ext cx="3523488" cy="573024"/>
          </a:xfrm>
          <a:prstGeom prst="rect">
            <a:avLst/>
          </a:prstGeom>
        </p:spPr>
      </p:pic>
    </p:spTree>
    <p:extLst>
      <p:ext uri="{BB962C8B-B14F-4D97-AF65-F5344CB8AC3E}">
        <p14:creationId xmlns:p14="http://schemas.microsoft.com/office/powerpoint/2010/main" val="2028071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39775" y="168813"/>
            <a:ext cx="10515600" cy="717453"/>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Las estrategias de seguridad nacional</a:t>
            </a:r>
          </a:p>
        </p:txBody>
      </p:sp>
      <p:sp>
        <p:nvSpPr>
          <p:cNvPr id="3" name="Marcador de texto 2"/>
          <p:cNvSpPr>
            <a:spLocks noGrp="1"/>
          </p:cNvSpPr>
          <p:nvPr>
            <p:ph type="body" idx="1"/>
          </p:nvPr>
        </p:nvSpPr>
        <p:spPr>
          <a:xfrm>
            <a:off x="1618264" y="1139483"/>
            <a:ext cx="1816914" cy="355685"/>
          </a:xfrm>
        </p:spPr>
        <p:txBody>
          <a:bodyPr>
            <a:normAutofit lnSpcReduction="10000"/>
          </a:bodyPr>
          <a:lstStyle/>
          <a:p>
            <a:r>
              <a:rPr lang="es-ES" sz="2000" dirty="0"/>
              <a:t>Países con ESN</a:t>
            </a:r>
          </a:p>
        </p:txBody>
      </p:sp>
      <p:graphicFrame>
        <p:nvGraphicFramePr>
          <p:cNvPr id="7" name="Marcador de contenido 6"/>
          <p:cNvGraphicFramePr>
            <a:graphicFrameLocks noGrp="1"/>
          </p:cNvGraphicFramePr>
          <p:nvPr>
            <p:ph sz="half" idx="2"/>
            <p:extLst>
              <p:ext uri="{D42A27DB-BD31-4B8C-83A1-F6EECF244321}">
                <p14:modId xmlns:p14="http://schemas.microsoft.com/office/powerpoint/2010/main" val="2497438870"/>
              </p:ext>
            </p:extLst>
          </p:nvPr>
        </p:nvGraphicFramePr>
        <p:xfrm>
          <a:off x="0" y="1681163"/>
          <a:ext cx="5997575" cy="51213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Marcador de texto 4"/>
          <p:cNvSpPr>
            <a:spLocks noGrp="1"/>
          </p:cNvSpPr>
          <p:nvPr>
            <p:ph type="body" sz="quarter" idx="3"/>
          </p:nvPr>
        </p:nvSpPr>
        <p:spPr>
          <a:xfrm>
            <a:off x="6919783" y="1139483"/>
            <a:ext cx="2829698" cy="355685"/>
          </a:xfrm>
        </p:spPr>
        <p:txBody>
          <a:bodyPr>
            <a:noAutofit/>
          </a:bodyPr>
          <a:lstStyle/>
          <a:p>
            <a:r>
              <a:rPr lang="es-ES" sz="2000" dirty="0"/>
              <a:t>La ESN española de 2017</a:t>
            </a:r>
          </a:p>
        </p:txBody>
      </p:sp>
      <p:pic>
        <p:nvPicPr>
          <p:cNvPr id="8" name="Marcador de contenido 7"/>
          <p:cNvPicPr>
            <a:picLocks noGrp="1" noChangeAspect="1"/>
          </p:cNvPicPr>
          <p:nvPr>
            <p:ph sz="quarter" idx="4"/>
          </p:nvPr>
        </p:nvPicPr>
        <p:blipFill>
          <a:blip r:embed="rId7"/>
          <a:stretch>
            <a:fillRect/>
          </a:stretch>
        </p:blipFill>
        <p:spPr>
          <a:xfrm>
            <a:off x="6789510" y="1747839"/>
            <a:ext cx="4608968" cy="5213794"/>
          </a:xfrm>
          <a:prstGeom prst="rect">
            <a:avLst/>
          </a:prstGeom>
        </p:spPr>
      </p:pic>
    </p:spTree>
    <p:extLst>
      <p:ext uri="{BB962C8B-B14F-4D97-AF65-F5344CB8AC3E}">
        <p14:creationId xmlns:p14="http://schemas.microsoft.com/office/powerpoint/2010/main" val="1112759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830992" y="67791"/>
            <a:ext cx="10515600" cy="543698"/>
          </a:xfrm>
        </p:spPr>
        <p:style>
          <a:lnRef idx="1">
            <a:schemeClr val="accent1"/>
          </a:lnRef>
          <a:fillRef idx="2">
            <a:schemeClr val="accent1"/>
          </a:fillRef>
          <a:effectRef idx="1">
            <a:schemeClr val="accent1"/>
          </a:effectRef>
          <a:fontRef idx="minor">
            <a:schemeClr val="dk1"/>
          </a:fontRef>
        </p:style>
        <p:txBody>
          <a:bodyPr>
            <a:normAutofit/>
          </a:bodyPr>
          <a:lstStyle/>
          <a:p>
            <a:r>
              <a:rPr lang="es-ES" sz="2400" dirty="0"/>
              <a:t>La ESN de España: estructura y contenido</a:t>
            </a:r>
          </a:p>
        </p:txBody>
      </p:sp>
      <p:sp>
        <p:nvSpPr>
          <p:cNvPr id="8" name="Marcador de contenido 7"/>
          <p:cNvSpPr>
            <a:spLocks noGrp="1"/>
          </p:cNvSpPr>
          <p:nvPr>
            <p:ph idx="1"/>
          </p:nvPr>
        </p:nvSpPr>
        <p:spPr>
          <a:xfrm>
            <a:off x="0" y="697986"/>
            <a:ext cx="12177584" cy="5418608"/>
          </a:xfrm>
        </p:spPr>
        <p:style>
          <a:lnRef idx="1">
            <a:schemeClr val="accent2"/>
          </a:lnRef>
          <a:fillRef idx="2">
            <a:schemeClr val="accent2"/>
          </a:fillRef>
          <a:effectRef idx="1">
            <a:schemeClr val="accent2"/>
          </a:effectRef>
          <a:fontRef idx="minor">
            <a:schemeClr val="dk1"/>
          </a:fontRef>
        </p:style>
        <p:txBody>
          <a:bodyPr>
            <a:normAutofit/>
          </a:bodyPr>
          <a:lstStyle/>
          <a:p>
            <a:pPr marL="0" indent="0">
              <a:buNone/>
            </a:pPr>
            <a:r>
              <a:rPr lang="es-ES" sz="1800" dirty="0"/>
              <a:t>Carta del Presidente del Gobierno</a:t>
            </a:r>
          </a:p>
          <a:p>
            <a:pPr marL="0" indent="0">
              <a:buNone/>
            </a:pPr>
            <a:r>
              <a:rPr lang="es-ES" sz="1800" dirty="0"/>
              <a:t>Resumen Ejecutivo</a:t>
            </a:r>
          </a:p>
          <a:p>
            <a:pPr marL="0" indent="0">
              <a:buNone/>
            </a:pPr>
            <a:r>
              <a:rPr lang="es-ES" sz="1800" dirty="0"/>
              <a:t>Introducción</a:t>
            </a:r>
          </a:p>
          <a:p>
            <a:pPr marL="0" indent="0">
              <a:buNone/>
            </a:pPr>
            <a:r>
              <a:rPr lang="es-ES" sz="1800" dirty="0"/>
              <a:t>Una Seguridad Nacional para la España de hoy</a:t>
            </a:r>
          </a:p>
          <a:p>
            <a:pPr marL="0" indent="0">
              <a:buNone/>
            </a:pPr>
            <a:r>
              <a:rPr lang="es-ES" sz="1800" dirty="0"/>
              <a:t>Dinámicas de transformación de la seguridad global</a:t>
            </a:r>
          </a:p>
          <a:p>
            <a:pPr marL="0" indent="0">
              <a:buNone/>
            </a:pPr>
            <a:r>
              <a:rPr lang="es-ES" sz="1800" dirty="0"/>
              <a:t>España en el mundo: un país con vocación global</a:t>
            </a:r>
          </a:p>
          <a:p>
            <a:pPr marL="0" indent="0">
              <a:buNone/>
            </a:pPr>
            <a:r>
              <a:rPr lang="es-ES" sz="1800" dirty="0"/>
              <a:t>Amenazas y desafíos para la Seguridad Nacional</a:t>
            </a:r>
          </a:p>
          <a:p>
            <a:pPr marL="0" indent="0">
              <a:buNone/>
            </a:pPr>
            <a:r>
              <a:rPr lang="es-ES" sz="1800" dirty="0"/>
              <a:t>Objetivos generales y líneas de acción de la Seguridad Nacional</a:t>
            </a:r>
          </a:p>
          <a:p>
            <a:pPr marL="0" indent="0">
              <a:buNone/>
            </a:pPr>
            <a:r>
              <a:rPr lang="es-ES" sz="1800" dirty="0"/>
              <a:t>Sistema de Seguridad Nacional</a:t>
            </a:r>
          </a:p>
          <a:p>
            <a:pPr marL="0" indent="0">
              <a:buNone/>
            </a:pPr>
            <a:endParaRPr lang="es-ES" sz="2000" dirty="0"/>
          </a:p>
        </p:txBody>
      </p:sp>
      <p:sp>
        <p:nvSpPr>
          <p:cNvPr id="10" name="Rectángulo 9"/>
          <p:cNvSpPr/>
          <p:nvPr/>
        </p:nvSpPr>
        <p:spPr>
          <a:xfrm>
            <a:off x="6608806" y="1952473"/>
            <a:ext cx="5568778" cy="232307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 dirty="0">
              <a:hlinkClick r:id="rId2"/>
            </a:endParaRPr>
          </a:p>
          <a:p>
            <a:pPr algn="ctr"/>
            <a:endParaRPr lang="es-ES" dirty="0">
              <a:hlinkClick r:id="rId2"/>
            </a:endParaRPr>
          </a:p>
          <a:p>
            <a:pPr algn="ctr"/>
            <a:endParaRPr lang="es-ES" dirty="0">
              <a:hlinkClick r:id="rId2"/>
            </a:endParaRPr>
          </a:p>
          <a:p>
            <a:pPr algn="ctr"/>
            <a:endParaRPr lang="es-ES" dirty="0">
              <a:hlinkClick r:id="rId2"/>
            </a:endParaRPr>
          </a:p>
          <a:p>
            <a:pPr algn="ctr"/>
            <a:endParaRPr lang="es-ES" dirty="0">
              <a:hlinkClick r:id="rId2"/>
            </a:endParaRPr>
          </a:p>
          <a:p>
            <a:pPr algn="ctr"/>
            <a:endParaRPr lang="es-ES" sz="1600" dirty="0">
              <a:hlinkClick r:id="rId2"/>
            </a:endParaRPr>
          </a:p>
          <a:p>
            <a:pPr algn="ctr"/>
            <a:endParaRPr lang="es-ES" sz="1600" dirty="0">
              <a:hlinkClick r:id="rId2"/>
            </a:endParaRPr>
          </a:p>
          <a:p>
            <a:pPr algn="ctr"/>
            <a:r>
              <a:rPr lang="es-ES" sz="1600" dirty="0">
                <a:hlinkClick r:id="rId2"/>
              </a:rPr>
              <a:t>Video ESN 2013</a:t>
            </a:r>
          </a:p>
          <a:p>
            <a:pPr algn="ctr"/>
            <a:r>
              <a:rPr lang="es-ES" sz="1600" dirty="0">
                <a:hlinkClick r:id="rId2"/>
              </a:rPr>
              <a:t>https://www.youtube.com/watch?v=37znBm_ixY0#action=share</a:t>
            </a:r>
          </a:p>
          <a:p>
            <a:pPr algn="ctr"/>
            <a:r>
              <a:rPr lang="es-ES" sz="1600" dirty="0">
                <a:hlinkClick r:id="rId2"/>
              </a:rPr>
              <a:t>https://youtu.be/37znBm_ixY0 </a:t>
            </a:r>
          </a:p>
          <a:p>
            <a:pPr algn="ctr"/>
            <a:r>
              <a:rPr lang="es-ES" sz="1600" dirty="0">
                <a:hlinkClick r:id="rId2"/>
              </a:rPr>
              <a:t>http://felipesahagun.es/estrategia-de-seguridad-nacional-de-espana-2013-video/ </a:t>
            </a:r>
          </a:p>
          <a:p>
            <a:pPr algn="ctr"/>
            <a:endParaRPr lang="es-ES" sz="1600" dirty="0">
              <a:hlinkClick r:id="rId2"/>
            </a:endParaRPr>
          </a:p>
          <a:p>
            <a:pPr algn="ctr"/>
            <a:r>
              <a:rPr lang="es-ES" dirty="0">
                <a:hlinkClick r:id="rId2"/>
              </a:rPr>
              <a:t>Documento completo</a:t>
            </a:r>
          </a:p>
          <a:p>
            <a:pPr algn="ctr"/>
            <a:r>
              <a:rPr lang="es-ES" dirty="0">
                <a:hlinkClick r:id="rId2"/>
              </a:rPr>
              <a:t>http://www.dsn.gob.es/sites/dsn/files/Estrategia_de_Seguridad_Nacional_ESN%20Final.pdf</a:t>
            </a:r>
          </a:p>
          <a:p>
            <a:pPr algn="ctr"/>
            <a:endParaRPr lang="es-ES" dirty="0">
              <a:hlinkClick r:id="rId2"/>
            </a:endParaRPr>
          </a:p>
          <a:p>
            <a:pPr algn="ctr"/>
            <a:endParaRPr lang="es-ES" dirty="0">
              <a:hlinkClick r:id="rId2"/>
            </a:endParaRPr>
          </a:p>
          <a:p>
            <a:pPr algn="ctr"/>
            <a:endParaRPr lang="es-ES" dirty="0">
              <a:hlinkClick r:id="rId2"/>
            </a:endParaRPr>
          </a:p>
          <a:p>
            <a:pPr algn="ctr"/>
            <a:endParaRPr lang="es-ES" dirty="0">
              <a:hlinkClick r:id="rId2"/>
            </a:endParaRPr>
          </a:p>
          <a:p>
            <a:pPr algn="ctr"/>
            <a:endParaRPr lang="es-ES" dirty="0">
              <a:hlinkClick r:id="rId2"/>
            </a:endParaRPr>
          </a:p>
          <a:p>
            <a:pPr algn="ctr"/>
            <a:endParaRPr lang="es-ES" dirty="0">
              <a:hlinkClick r:id="rId2"/>
            </a:endParaRPr>
          </a:p>
          <a:p>
            <a:pPr algn="ctr"/>
            <a:endParaRPr lang="es-ES" dirty="0"/>
          </a:p>
        </p:txBody>
      </p:sp>
      <p:sp>
        <p:nvSpPr>
          <p:cNvPr id="11" name="Rectángulo 10"/>
          <p:cNvSpPr/>
          <p:nvPr/>
        </p:nvSpPr>
        <p:spPr>
          <a:xfrm>
            <a:off x="7013754" y="773713"/>
            <a:ext cx="5178246" cy="81872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es-ES" dirty="0"/>
              <a:t>ESN 2017</a:t>
            </a:r>
          </a:p>
          <a:p>
            <a:endParaRPr lang="es-ES" dirty="0"/>
          </a:p>
          <a:p>
            <a:r>
              <a:rPr lang="es-ES" dirty="0"/>
              <a:t> Video en </a:t>
            </a:r>
            <a:r>
              <a:rPr lang="es-ES" dirty="0" err="1"/>
              <a:t>You</a:t>
            </a:r>
            <a:r>
              <a:rPr lang="es-ES" dirty="0"/>
              <a:t> </a:t>
            </a:r>
            <a:r>
              <a:rPr lang="es-ES" dirty="0" err="1"/>
              <a:t>Tube</a:t>
            </a:r>
            <a:r>
              <a:rPr lang="es-ES" dirty="0"/>
              <a:t> https://youtu.be/NoQectddU_w</a:t>
            </a:r>
          </a:p>
        </p:txBody>
      </p:sp>
      <p:sp>
        <p:nvSpPr>
          <p:cNvPr id="12" name="Rectángulo 11"/>
          <p:cNvSpPr/>
          <p:nvPr/>
        </p:nvSpPr>
        <p:spPr>
          <a:xfrm>
            <a:off x="133865" y="4534931"/>
            <a:ext cx="12043719" cy="232306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sz="1600" dirty="0"/>
              <a:t>El entorno ha cambiado de forma significativa desde la aprobación de la Estrategia 2013. Nos enfrentamos a una realidad definida por dinámicas a menudo opuestas, a un mundo globalizado, pero a su vez fragmentado y competitivo, un espacio donde la ambigüedad se ha convertido en uno de los mayores retos a la seguridad. Dinámicas como el ritmo acelerado de transformación impulsado por la tecnología, las asimetrías demográficas entre regiones o el cambio climático demandan un esfuerzo para adaptarse y gestionar de forma ágil y flexible los cambios.</a:t>
            </a:r>
          </a:p>
          <a:p>
            <a:r>
              <a:rPr lang="es-ES" sz="1600" dirty="0"/>
              <a:t>El terrorismo transnacional y los ciberataques siguen siendo uno de los principales retos para la Seguridad. Junto a ellos surgen las denominadas amenazas hibridas, una combinación de amenazas convencionales y no convencionales orientadas a la desestabilización de nuestra forma de vida, y cuya identificación y atribución resultan especialmente complicadas. </a:t>
            </a:r>
          </a:p>
          <a:p>
            <a:endParaRPr lang="es-ES" dirty="0"/>
          </a:p>
        </p:txBody>
      </p:sp>
    </p:spTree>
    <p:extLst>
      <p:ext uri="{BB962C8B-B14F-4D97-AF65-F5344CB8AC3E}">
        <p14:creationId xmlns:p14="http://schemas.microsoft.com/office/powerpoint/2010/main" val="2098656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24697" y="185352"/>
            <a:ext cx="10515600" cy="395416"/>
          </a:xfrm>
        </p:spPr>
        <p:style>
          <a:lnRef idx="1">
            <a:schemeClr val="accent1"/>
          </a:lnRef>
          <a:fillRef idx="2">
            <a:schemeClr val="accent1"/>
          </a:fillRef>
          <a:effectRef idx="1">
            <a:schemeClr val="accent1"/>
          </a:effectRef>
          <a:fontRef idx="minor">
            <a:schemeClr val="dk1"/>
          </a:fontRef>
        </p:style>
        <p:txBody>
          <a:bodyPr>
            <a:noAutofit/>
          </a:bodyPr>
          <a:lstStyle/>
          <a:p>
            <a:r>
              <a:rPr lang="es-ES" sz="2800" dirty="0"/>
              <a:t>De George Bush a Donald Trump</a:t>
            </a:r>
          </a:p>
        </p:txBody>
      </p:sp>
      <p:sp>
        <p:nvSpPr>
          <p:cNvPr id="3" name="Marcador de contenido 2"/>
          <p:cNvSpPr>
            <a:spLocks noGrp="1"/>
          </p:cNvSpPr>
          <p:nvPr>
            <p:ph idx="1"/>
          </p:nvPr>
        </p:nvSpPr>
        <p:spPr>
          <a:xfrm>
            <a:off x="0" y="852616"/>
            <a:ext cx="12192000" cy="6005384"/>
          </a:xfrm>
        </p:spPr>
        <p:style>
          <a:lnRef idx="2">
            <a:schemeClr val="dk1"/>
          </a:lnRef>
          <a:fillRef idx="1">
            <a:schemeClr val="lt1"/>
          </a:fillRef>
          <a:effectRef idx="0">
            <a:schemeClr val="dk1"/>
          </a:effectRef>
          <a:fontRef idx="minor">
            <a:schemeClr val="dk1"/>
          </a:fontRef>
        </p:style>
        <p:txBody>
          <a:bodyPr>
            <a:normAutofit lnSpcReduction="10000"/>
          </a:bodyPr>
          <a:lstStyle/>
          <a:p>
            <a:pPr marL="0" indent="0" algn="ctr">
              <a:buNone/>
            </a:pPr>
            <a:r>
              <a:rPr lang="es-ES" dirty="0">
                <a:solidFill>
                  <a:srgbClr val="FF0000"/>
                </a:solidFill>
              </a:rPr>
              <a:t>La guerra contra el terrorismo global de George Bush hijo: </a:t>
            </a:r>
            <a:r>
              <a:rPr lang="es-ES" sz="2400" dirty="0"/>
              <a:t>VIDEO RESUMEN MÍO</a:t>
            </a:r>
          </a:p>
          <a:p>
            <a:pPr marL="0" indent="0" algn="ctr">
              <a:buNone/>
            </a:pPr>
            <a:r>
              <a:rPr lang="es-ES" dirty="0">
                <a:solidFill>
                  <a:srgbClr val="FF0000"/>
                </a:solidFill>
              </a:rPr>
              <a:t>La ESN de Trump</a:t>
            </a:r>
          </a:p>
          <a:p>
            <a:pPr marL="0" indent="0">
              <a:buNone/>
            </a:pPr>
            <a:r>
              <a:rPr lang="en-US" sz="2000" dirty="0">
                <a:solidFill>
                  <a:schemeClr val="tx1"/>
                </a:solidFill>
              </a:rPr>
              <a:t>“Our new strategy is based on a </a:t>
            </a:r>
            <a:r>
              <a:rPr lang="en-US" sz="2000" dirty="0">
                <a:solidFill>
                  <a:srgbClr val="FF0000"/>
                </a:solidFill>
              </a:rPr>
              <a:t>principled realism</a:t>
            </a:r>
            <a:r>
              <a:rPr lang="en-US" sz="2000" dirty="0">
                <a:solidFill>
                  <a:schemeClr val="tx1"/>
                </a:solidFill>
              </a:rPr>
              <a:t>, guided by our </a:t>
            </a:r>
            <a:r>
              <a:rPr lang="en-US" sz="2000" dirty="0">
                <a:solidFill>
                  <a:srgbClr val="FF0000"/>
                </a:solidFill>
              </a:rPr>
              <a:t>vital national interests</a:t>
            </a:r>
            <a:r>
              <a:rPr lang="en-US" sz="2000" dirty="0">
                <a:solidFill>
                  <a:schemeClr val="tx1"/>
                </a:solidFill>
              </a:rPr>
              <a:t>, and rooted in our </a:t>
            </a:r>
            <a:r>
              <a:rPr lang="en-US" sz="2000" dirty="0">
                <a:solidFill>
                  <a:srgbClr val="FF0000"/>
                </a:solidFill>
              </a:rPr>
              <a:t>timeless values.</a:t>
            </a:r>
          </a:p>
          <a:p>
            <a:pPr marL="0" indent="0">
              <a:buNone/>
            </a:pPr>
            <a:r>
              <a:rPr lang="en-US" sz="2000" dirty="0">
                <a:solidFill>
                  <a:schemeClr val="tx1"/>
                </a:solidFill>
              </a:rPr>
              <a:t>This strategy recognizes that, whether we like it or not, we are engaged in </a:t>
            </a:r>
            <a:r>
              <a:rPr lang="en-US" sz="2000" dirty="0">
                <a:solidFill>
                  <a:srgbClr val="FF0000"/>
                </a:solidFill>
              </a:rPr>
              <a:t>a new era of competition</a:t>
            </a:r>
            <a:r>
              <a:rPr lang="en-US" sz="2000" dirty="0">
                <a:solidFill>
                  <a:schemeClr val="tx1"/>
                </a:solidFill>
              </a:rPr>
              <a:t>.  We accept that vigorous military, economic, and political contests are now playing out all around the world.</a:t>
            </a:r>
          </a:p>
          <a:p>
            <a:pPr marL="0" indent="0">
              <a:buNone/>
            </a:pPr>
            <a:r>
              <a:rPr lang="en-US" sz="2000" dirty="0">
                <a:solidFill>
                  <a:schemeClr val="tx1"/>
                </a:solidFill>
              </a:rPr>
              <a:t>We face </a:t>
            </a:r>
            <a:r>
              <a:rPr lang="en-US" sz="2000" dirty="0">
                <a:solidFill>
                  <a:srgbClr val="FF0000"/>
                </a:solidFill>
              </a:rPr>
              <a:t>rogue regimes </a:t>
            </a:r>
            <a:r>
              <a:rPr lang="en-US" sz="2000" dirty="0">
                <a:solidFill>
                  <a:schemeClr val="tx1"/>
                </a:solidFill>
              </a:rPr>
              <a:t>that threaten the United States and our allies.  We face </a:t>
            </a:r>
            <a:r>
              <a:rPr lang="en-US" sz="2000" dirty="0">
                <a:solidFill>
                  <a:srgbClr val="FF0000"/>
                </a:solidFill>
              </a:rPr>
              <a:t>terrorist organizations</a:t>
            </a:r>
            <a:r>
              <a:rPr lang="en-US" sz="2000" dirty="0">
                <a:solidFill>
                  <a:schemeClr val="tx1"/>
                </a:solidFill>
              </a:rPr>
              <a:t>, </a:t>
            </a:r>
            <a:r>
              <a:rPr lang="en-US" sz="2000" dirty="0">
                <a:solidFill>
                  <a:srgbClr val="FF0000"/>
                </a:solidFill>
              </a:rPr>
              <a:t>transnational criminal networks</a:t>
            </a:r>
            <a:r>
              <a:rPr lang="en-US" sz="2000" dirty="0">
                <a:solidFill>
                  <a:schemeClr val="tx1"/>
                </a:solidFill>
              </a:rPr>
              <a:t>, and others who spread violence and evil around the globe.</a:t>
            </a:r>
          </a:p>
          <a:p>
            <a:pPr marL="0" indent="0">
              <a:buNone/>
            </a:pPr>
            <a:r>
              <a:rPr lang="en-US" sz="2000" dirty="0">
                <a:solidFill>
                  <a:schemeClr val="tx1"/>
                </a:solidFill>
              </a:rPr>
              <a:t>We also face </a:t>
            </a:r>
            <a:r>
              <a:rPr lang="en-US" sz="2000" dirty="0">
                <a:solidFill>
                  <a:srgbClr val="FF0000"/>
                </a:solidFill>
              </a:rPr>
              <a:t>rival powers</a:t>
            </a:r>
            <a:r>
              <a:rPr lang="en-US" sz="2000" dirty="0">
                <a:solidFill>
                  <a:schemeClr val="tx1"/>
                </a:solidFill>
              </a:rPr>
              <a:t>, </a:t>
            </a:r>
            <a:r>
              <a:rPr lang="en-US" sz="2000" dirty="0">
                <a:solidFill>
                  <a:srgbClr val="FF0000"/>
                </a:solidFill>
              </a:rPr>
              <a:t>Russia and China</a:t>
            </a:r>
            <a:r>
              <a:rPr lang="en-US" sz="2000" dirty="0">
                <a:solidFill>
                  <a:schemeClr val="tx1"/>
                </a:solidFill>
              </a:rPr>
              <a:t>, that seek to challenge American influence, values, and wealth.  We will attempt to build a great partnership with those and other countries, but in a manner that always protects our national interest.</a:t>
            </a:r>
          </a:p>
          <a:p>
            <a:pPr marL="0" indent="0">
              <a:buNone/>
            </a:pPr>
            <a:r>
              <a:rPr lang="en-US" sz="2000" dirty="0">
                <a:solidFill>
                  <a:schemeClr val="tx1"/>
                </a:solidFill>
              </a:rPr>
              <a:t>To succeed, we must integrate every dimension of our national strength, and we must compete with every instrument of our national power….”</a:t>
            </a:r>
          </a:p>
          <a:p>
            <a:pPr marL="0" indent="0">
              <a:buNone/>
            </a:pPr>
            <a:r>
              <a:rPr lang="en-US" sz="1600" dirty="0">
                <a:solidFill>
                  <a:srgbClr val="FF0000"/>
                </a:solidFill>
              </a:rPr>
              <a:t>Fuente: </a:t>
            </a:r>
            <a:r>
              <a:rPr lang="en-US" sz="1600" dirty="0">
                <a:solidFill>
                  <a:schemeClr val="tx1"/>
                </a:solidFill>
                <a:hlinkClick r:id="rId2"/>
              </a:rPr>
              <a:t>https://www.whitehouse.gov/briefings-statements/remarks-president-trump-administrations</a:t>
            </a:r>
          </a:p>
          <a:p>
            <a:pPr marL="0" indent="0">
              <a:buNone/>
            </a:pPr>
            <a:r>
              <a:rPr lang="en-US" sz="1600" dirty="0">
                <a:solidFill>
                  <a:schemeClr val="tx1"/>
                </a:solidFill>
                <a:hlinkClick r:id="rId2"/>
              </a:rPr>
              <a:t>-national-security-strategy/</a:t>
            </a:r>
            <a:r>
              <a:rPr lang="en-US" sz="1600" dirty="0">
                <a:solidFill>
                  <a:schemeClr val="tx1"/>
                </a:solidFill>
              </a:rPr>
              <a:t> </a:t>
            </a:r>
            <a:endParaRPr lang="es-ES" sz="1600" dirty="0">
              <a:solidFill>
                <a:schemeClr val="tx1"/>
              </a:solidFill>
            </a:endParaRPr>
          </a:p>
          <a:p>
            <a:pPr marL="0" indent="0">
              <a:buNone/>
            </a:pPr>
            <a:r>
              <a:rPr lang="es-ES" sz="1600" dirty="0">
                <a:solidFill>
                  <a:srgbClr val="FF0000"/>
                </a:solidFill>
              </a:rPr>
              <a:t>Full </a:t>
            </a:r>
            <a:r>
              <a:rPr lang="es-ES" sz="1600" dirty="0" err="1">
                <a:solidFill>
                  <a:srgbClr val="FF0000"/>
                </a:solidFill>
              </a:rPr>
              <a:t>report</a:t>
            </a:r>
            <a:r>
              <a:rPr lang="es-ES" sz="1600" dirty="0">
                <a:solidFill>
                  <a:srgbClr val="FF0000"/>
                </a:solidFill>
              </a:rPr>
              <a:t>: </a:t>
            </a:r>
            <a:r>
              <a:rPr lang="es-ES" sz="1600" dirty="0">
                <a:solidFill>
                  <a:srgbClr val="FF0000"/>
                </a:solidFill>
                <a:hlinkClick r:id="rId3"/>
              </a:rPr>
              <a:t>https://www.whitehouse.gov/wp-content/uploads/2017/12/NSS-Final-12-18-2017-0905.pdf</a:t>
            </a:r>
            <a:r>
              <a:rPr lang="es-ES" sz="1600" dirty="0">
                <a:solidFill>
                  <a:srgbClr val="FF0000"/>
                </a:solidFill>
              </a:rPr>
              <a:t> </a:t>
            </a:r>
          </a:p>
          <a:p>
            <a:pPr marL="0" indent="0">
              <a:buNone/>
            </a:pPr>
            <a:r>
              <a:rPr lang="en-US" sz="1600" dirty="0">
                <a:solidFill>
                  <a:srgbClr val="FF0000"/>
                </a:solidFill>
              </a:rPr>
              <a:t>Analysis by Elliott Abrams “The Trump National Security Strategy” (CFR. December 26, 2017)</a:t>
            </a:r>
          </a:p>
          <a:p>
            <a:pPr marL="0" indent="0">
              <a:buNone/>
            </a:pPr>
            <a:r>
              <a:rPr lang="en-US" sz="1600" dirty="0">
                <a:solidFill>
                  <a:srgbClr val="FF0000"/>
                </a:solidFill>
                <a:hlinkClick r:id="rId4"/>
              </a:rPr>
              <a:t>https://www.cfr.org/blog/trump-national-security-strategy</a:t>
            </a:r>
            <a:r>
              <a:rPr lang="en-US" sz="1600" dirty="0">
                <a:solidFill>
                  <a:srgbClr val="FF0000"/>
                </a:solidFill>
              </a:rPr>
              <a:t> </a:t>
            </a:r>
          </a:p>
        </p:txBody>
      </p:sp>
      <p:sp>
        <p:nvSpPr>
          <p:cNvPr id="4" name="Rectángulo 3"/>
          <p:cNvSpPr/>
          <p:nvPr/>
        </p:nvSpPr>
        <p:spPr>
          <a:xfrm>
            <a:off x="8713694" y="4787153"/>
            <a:ext cx="3478306" cy="20708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S" dirty="0"/>
              <a:t>EL ORDEN MUNDIAL DE TRUMP</a:t>
            </a:r>
          </a:p>
          <a:p>
            <a:pPr algn="ctr"/>
            <a:r>
              <a:rPr lang="es-ES" sz="1600" dirty="0">
                <a:hlinkClick r:id="rId5"/>
              </a:rPr>
              <a:t>http://felipesahagun.es/el-orden-mundial-de-trump/</a:t>
            </a:r>
            <a:endParaRPr lang="es-ES" sz="1600" dirty="0"/>
          </a:p>
          <a:p>
            <a:pPr algn="ctr"/>
            <a:r>
              <a:rPr lang="en-US" sz="2000" dirty="0"/>
              <a:t>Mid-sized powers must unite to preserve the world order</a:t>
            </a:r>
            <a:endParaRPr lang="es-ES" sz="2000" dirty="0"/>
          </a:p>
          <a:p>
            <a:pPr algn="ctr"/>
            <a:r>
              <a:rPr lang="es-ES" sz="1600" dirty="0"/>
              <a:t>https://www.ft.com/content/546ca388-625d-11e8-90c2-9563a0613e56</a:t>
            </a:r>
          </a:p>
          <a:p>
            <a:endParaRPr lang="es-ES" dirty="0"/>
          </a:p>
        </p:txBody>
      </p:sp>
    </p:spTree>
    <p:extLst>
      <p:ext uri="{BB962C8B-B14F-4D97-AF65-F5344CB8AC3E}">
        <p14:creationId xmlns:p14="http://schemas.microsoft.com/office/powerpoint/2010/main" val="4172989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838200" y="112542"/>
            <a:ext cx="10515600" cy="478300"/>
          </a:xfrm>
        </p:spPr>
        <p:style>
          <a:lnRef idx="1">
            <a:schemeClr val="accent1"/>
          </a:lnRef>
          <a:fillRef idx="2">
            <a:schemeClr val="accent1"/>
          </a:fillRef>
          <a:effectRef idx="1">
            <a:schemeClr val="accent1"/>
          </a:effectRef>
          <a:fontRef idx="minor">
            <a:schemeClr val="dk1"/>
          </a:fontRef>
        </p:style>
        <p:txBody>
          <a:bodyPr>
            <a:normAutofit/>
          </a:bodyPr>
          <a:lstStyle/>
          <a:p>
            <a:r>
              <a:rPr lang="es-ES" sz="2400" dirty="0"/>
              <a:t>Estrategias de seguridad nacional: proceso de elaboración</a:t>
            </a:r>
          </a:p>
        </p:txBody>
      </p:sp>
      <p:graphicFrame>
        <p:nvGraphicFramePr>
          <p:cNvPr id="23" name="Marcador de contenido 22"/>
          <p:cNvGraphicFramePr>
            <a:graphicFrameLocks noGrp="1"/>
          </p:cNvGraphicFramePr>
          <p:nvPr>
            <p:ph idx="1"/>
            <p:extLst>
              <p:ext uri="{D42A27DB-BD31-4B8C-83A1-F6EECF244321}">
                <p14:modId xmlns:p14="http://schemas.microsoft.com/office/powerpoint/2010/main" val="2692573831"/>
              </p:ext>
            </p:extLst>
          </p:nvPr>
        </p:nvGraphicFramePr>
        <p:xfrm>
          <a:off x="0" y="1026942"/>
          <a:ext cx="12192000" cy="5992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4" name="Rectángulo 23"/>
          <p:cNvSpPr/>
          <p:nvPr/>
        </p:nvSpPr>
        <p:spPr>
          <a:xfrm>
            <a:off x="1463040" y="1195755"/>
            <a:ext cx="3127716" cy="95660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sz="2400" dirty="0" err="1"/>
              <a:t>National</a:t>
            </a:r>
            <a:r>
              <a:rPr lang="es-ES" sz="2400" dirty="0"/>
              <a:t> Security </a:t>
            </a:r>
            <a:r>
              <a:rPr lang="es-ES" sz="2400" dirty="0" err="1"/>
              <a:t>Policy</a:t>
            </a:r>
            <a:endParaRPr lang="es-ES" sz="2400" dirty="0"/>
          </a:p>
        </p:txBody>
      </p:sp>
      <p:sp>
        <p:nvSpPr>
          <p:cNvPr id="25" name="Flecha derecha 24"/>
          <p:cNvSpPr/>
          <p:nvPr/>
        </p:nvSpPr>
        <p:spPr>
          <a:xfrm>
            <a:off x="4590756" y="1428573"/>
            <a:ext cx="586155"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Flecha abajo 25"/>
          <p:cNvSpPr/>
          <p:nvPr/>
        </p:nvSpPr>
        <p:spPr>
          <a:xfrm>
            <a:off x="8454683" y="1674055"/>
            <a:ext cx="675249" cy="47830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Flecha derecha 26"/>
          <p:cNvSpPr/>
          <p:nvPr/>
        </p:nvSpPr>
        <p:spPr>
          <a:xfrm>
            <a:off x="7326219" y="1359819"/>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8" name="Flecha abajo 27"/>
          <p:cNvSpPr/>
          <p:nvPr/>
        </p:nvSpPr>
        <p:spPr>
          <a:xfrm>
            <a:off x="8645300" y="3348111"/>
            <a:ext cx="484632" cy="5205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 name="Flecha abajo 28"/>
          <p:cNvSpPr/>
          <p:nvPr/>
        </p:nvSpPr>
        <p:spPr>
          <a:xfrm>
            <a:off x="8454683" y="5190978"/>
            <a:ext cx="675249" cy="7455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0" name="Flecha izquierda 29"/>
          <p:cNvSpPr/>
          <p:nvPr/>
        </p:nvSpPr>
        <p:spPr>
          <a:xfrm>
            <a:off x="5606796" y="616165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Flecha arriba 30"/>
          <p:cNvSpPr/>
          <p:nvPr/>
        </p:nvSpPr>
        <p:spPr>
          <a:xfrm>
            <a:off x="2912012" y="5008098"/>
            <a:ext cx="484632" cy="92846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Flecha arriba 31"/>
          <p:cNvSpPr/>
          <p:nvPr/>
        </p:nvSpPr>
        <p:spPr>
          <a:xfrm>
            <a:off x="2912012" y="3091023"/>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3" name="Flecha arriba 32"/>
          <p:cNvSpPr/>
          <p:nvPr/>
        </p:nvSpPr>
        <p:spPr>
          <a:xfrm>
            <a:off x="2912012" y="2183658"/>
            <a:ext cx="379828" cy="52050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 name="Rectángulo 33"/>
          <p:cNvSpPr/>
          <p:nvPr/>
        </p:nvSpPr>
        <p:spPr>
          <a:xfrm>
            <a:off x="0" y="2360141"/>
            <a:ext cx="2261286" cy="449785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dirty="0"/>
              <a:t>National security strategies look at how to best </a:t>
            </a:r>
            <a:r>
              <a:rPr lang="en-US" dirty="0" err="1"/>
              <a:t>marshall</a:t>
            </a:r>
            <a:r>
              <a:rPr lang="en-US" dirty="0"/>
              <a:t> a countries resources and assets, including the budget set aside for this specific purpose, in order to </a:t>
            </a:r>
            <a:r>
              <a:rPr lang="en-US" dirty="0" err="1"/>
              <a:t>acheive</a:t>
            </a:r>
            <a:r>
              <a:rPr lang="en-US" dirty="0"/>
              <a:t> the goal of national security. A national strategy will thus build on the strategic vision set out in the national security policy.</a:t>
            </a:r>
            <a:endParaRPr lang="es-ES" dirty="0"/>
          </a:p>
        </p:txBody>
      </p:sp>
      <p:sp>
        <p:nvSpPr>
          <p:cNvPr id="35" name="Rectángulo 34"/>
          <p:cNvSpPr/>
          <p:nvPr/>
        </p:nvSpPr>
        <p:spPr>
          <a:xfrm>
            <a:off x="10144898" y="2360141"/>
            <a:ext cx="2047102" cy="449785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1600" dirty="0"/>
              <a:t>When no explicit policy exists (as is the case in many developed countries) then a national security strategy will rely on a body of tradition, common law, political decrees or statements and relevant white papers. It will also draw on the outcome of a national security dialogue if one has already taken place, or may instigate one</a:t>
            </a:r>
            <a:endParaRPr lang="es-ES" sz="1600" dirty="0"/>
          </a:p>
        </p:txBody>
      </p:sp>
    </p:spTree>
    <p:extLst>
      <p:ext uri="{BB962C8B-B14F-4D97-AF65-F5344CB8AC3E}">
        <p14:creationId xmlns:p14="http://schemas.microsoft.com/office/powerpoint/2010/main" val="3289137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a:xfrm>
            <a:off x="1524000" y="0"/>
            <a:ext cx="9144000" cy="68258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s-ES" sz="2400" dirty="0"/>
              <a:t>Seguridad, paz y guerra 8</a:t>
            </a:r>
          </a:p>
        </p:txBody>
      </p:sp>
      <p:sp>
        <p:nvSpPr>
          <p:cNvPr id="4" name="Subtítulo 3"/>
          <p:cNvSpPr>
            <a:spLocks noGrp="1"/>
          </p:cNvSpPr>
          <p:nvPr>
            <p:ph type="subTitle" idx="1"/>
          </p:nvPr>
        </p:nvSpPr>
        <p:spPr>
          <a:xfrm>
            <a:off x="0" y="837127"/>
            <a:ext cx="12192000" cy="6020873"/>
          </a:xfrm>
        </p:spPr>
        <p:txBody>
          <a:bodyPr>
            <a:normAutofit lnSpcReduction="10000"/>
          </a:bodyPr>
          <a:lstStyle/>
          <a:p>
            <a:r>
              <a:rPr lang="es-ES" dirty="0">
                <a:solidFill>
                  <a:srgbClr val="FF0000"/>
                </a:solidFill>
              </a:rPr>
              <a:t>Guerras y guerras civiles</a:t>
            </a:r>
          </a:p>
          <a:p>
            <a:pPr algn="l">
              <a:spcBef>
                <a:spcPts val="0"/>
              </a:spcBef>
            </a:pPr>
            <a:r>
              <a:rPr lang="en-US" dirty="0"/>
              <a:t>A database built by the Peace Research Institute Oslo in Norway, together with Uppsala University in Sweden, lists a total of </a:t>
            </a:r>
            <a:r>
              <a:rPr lang="en-US" dirty="0">
                <a:solidFill>
                  <a:srgbClr val="FF0000"/>
                </a:solidFill>
              </a:rPr>
              <a:t>416 armed conflicts since 1946</a:t>
            </a:r>
            <a:r>
              <a:rPr lang="en-US" dirty="0"/>
              <a:t>, of which </a:t>
            </a:r>
            <a:r>
              <a:rPr lang="en-US" dirty="0">
                <a:solidFill>
                  <a:srgbClr val="FF0000"/>
                </a:solidFill>
              </a:rPr>
              <a:t>332 are “intrastate</a:t>
            </a:r>
            <a:r>
              <a:rPr lang="en-US" dirty="0"/>
              <a:t>”, </a:t>
            </a:r>
            <a:r>
              <a:rPr lang="en-US" dirty="0">
                <a:solidFill>
                  <a:srgbClr val="FF0000"/>
                </a:solidFill>
              </a:rPr>
              <a:t>63 interstate </a:t>
            </a:r>
            <a:r>
              <a:rPr lang="en-US" dirty="0"/>
              <a:t>and </a:t>
            </a:r>
            <a:r>
              <a:rPr lang="en-US" dirty="0">
                <a:solidFill>
                  <a:srgbClr val="FF0000"/>
                </a:solidFill>
              </a:rPr>
              <a:t>21 “</a:t>
            </a:r>
            <a:r>
              <a:rPr lang="en-US" dirty="0" err="1">
                <a:solidFill>
                  <a:srgbClr val="FF0000"/>
                </a:solidFill>
              </a:rPr>
              <a:t>extrastate</a:t>
            </a:r>
            <a:r>
              <a:rPr lang="en-US" dirty="0"/>
              <a:t>”, a term that covers colonial wars of liberation.</a:t>
            </a:r>
          </a:p>
          <a:p>
            <a:pPr algn="l">
              <a:spcBef>
                <a:spcPts val="0"/>
              </a:spcBef>
            </a:pPr>
            <a:endParaRPr lang="en-US" dirty="0"/>
          </a:p>
          <a:p>
            <a:pPr algn="l">
              <a:spcBef>
                <a:spcPts val="0"/>
              </a:spcBef>
            </a:pPr>
            <a:r>
              <a:rPr lang="en-US" dirty="0"/>
              <a:t>Various qualitative measures may help distinguish mere conflict from war: do the rebels have </a:t>
            </a:r>
            <a:r>
              <a:rPr lang="en-US" dirty="0">
                <a:solidFill>
                  <a:srgbClr val="FF0000"/>
                </a:solidFill>
              </a:rPr>
              <a:t>political support</a:t>
            </a:r>
            <a:r>
              <a:rPr lang="en-US" dirty="0"/>
              <a:t>? Do they have a </a:t>
            </a:r>
            <a:r>
              <a:rPr lang="en-US" dirty="0">
                <a:solidFill>
                  <a:srgbClr val="FF0000"/>
                </a:solidFill>
              </a:rPr>
              <a:t>hope of winning</a:t>
            </a:r>
            <a:r>
              <a:rPr lang="en-US" dirty="0"/>
              <a:t>? Are they in it </a:t>
            </a:r>
            <a:r>
              <a:rPr lang="en-US" dirty="0">
                <a:solidFill>
                  <a:srgbClr val="FF0000"/>
                </a:solidFill>
              </a:rPr>
              <a:t>just for money</a:t>
            </a:r>
            <a:r>
              <a:rPr lang="en-US" dirty="0"/>
              <a:t>? But academics like to make quantitative distinctions, too. </a:t>
            </a:r>
          </a:p>
          <a:p>
            <a:pPr algn="l">
              <a:spcBef>
                <a:spcPts val="0"/>
              </a:spcBef>
            </a:pPr>
            <a:endParaRPr lang="en-US" dirty="0"/>
          </a:p>
          <a:p>
            <a:pPr algn="l">
              <a:spcBef>
                <a:spcPts val="0"/>
              </a:spcBef>
            </a:pPr>
            <a:r>
              <a:rPr lang="en-US" dirty="0"/>
              <a:t>The trouble is choosing the </a:t>
            </a:r>
            <a:r>
              <a:rPr lang="en-US" dirty="0">
                <a:solidFill>
                  <a:srgbClr val="FF0000"/>
                </a:solidFill>
              </a:rPr>
              <a:t>numbers</a:t>
            </a:r>
            <a:r>
              <a:rPr lang="en-US" dirty="0"/>
              <a:t>. Should the threshold be a mere 25 deaths a year? Or does it take 100, or 1,000? The deaths of combatants in </a:t>
            </a:r>
            <a:r>
              <a:rPr lang="en-US" dirty="0" err="1"/>
              <a:t>organised</a:t>
            </a:r>
            <a:r>
              <a:rPr lang="en-US" dirty="0"/>
              <a:t> forces are normally more accurately counted than others, but while using them (as in chart 1 in the main piece) provides advantages in terms of comparability and accuracy, it will often vastly underestimate the full damage. Is a war not a war simply because no one counts the dead?  </a:t>
            </a:r>
          </a:p>
          <a:p>
            <a:pPr algn="l">
              <a:spcBef>
                <a:spcPts val="0"/>
              </a:spcBef>
            </a:pPr>
            <a:endParaRPr lang="en-US" dirty="0"/>
          </a:p>
          <a:p>
            <a:pPr>
              <a:spcBef>
                <a:spcPts val="0"/>
              </a:spcBef>
            </a:pPr>
            <a:r>
              <a:rPr lang="en-US" dirty="0">
                <a:hlinkClick r:id="rId2"/>
              </a:rPr>
              <a:t>what makes a war.docx</a:t>
            </a:r>
            <a:r>
              <a:rPr lang="en-US" dirty="0"/>
              <a:t>: </a:t>
            </a:r>
            <a:r>
              <a:rPr lang="en-US" dirty="0">
                <a:hlinkClick r:id="rId3"/>
              </a:rPr>
              <a:t>https://www.economist.com/briefing/2013/11/09/what-makes-it-a-war</a:t>
            </a:r>
            <a:r>
              <a:rPr lang="en-US" dirty="0"/>
              <a:t> </a:t>
            </a:r>
          </a:p>
          <a:p>
            <a:pPr algn="l">
              <a:spcBef>
                <a:spcPts val="0"/>
              </a:spcBef>
            </a:pPr>
            <a:endParaRPr lang="en-US" sz="2000" dirty="0">
              <a:hlinkClick r:id="rId4" action="ppaction://hlinkfile"/>
            </a:endParaRPr>
          </a:p>
          <a:p>
            <a:pPr algn="l">
              <a:spcBef>
                <a:spcPts val="0"/>
              </a:spcBef>
            </a:pPr>
            <a:r>
              <a:rPr lang="en-US" sz="2000" dirty="0">
                <a:hlinkClick r:id="rId4" action="ppaction://hlinkfile"/>
              </a:rPr>
              <a:t>ABRIL 2018\War\defining war Economist.docx</a:t>
            </a:r>
            <a:r>
              <a:rPr lang="en-US" sz="2000" dirty="0"/>
              <a:t> </a:t>
            </a:r>
          </a:p>
          <a:p>
            <a:pPr algn="l">
              <a:spcBef>
                <a:spcPts val="0"/>
              </a:spcBef>
            </a:pPr>
            <a:r>
              <a:rPr lang="en-US" sz="1800" dirty="0"/>
              <a:t>THE ECONOMIST (Nov 9, 2013) https://www.youtube.com/watch?v=37znBm_ixY0#action=share</a:t>
            </a:r>
          </a:p>
          <a:p>
            <a:pPr algn="l">
              <a:spcBef>
                <a:spcPts val="0"/>
              </a:spcBef>
            </a:pPr>
            <a:r>
              <a:rPr lang="en-US" sz="1800" dirty="0"/>
              <a:t>https://youtu.be/37znBm_ixY0 </a:t>
            </a:r>
          </a:p>
          <a:p>
            <a:pPr algn="l">
              <a:spcBef>
                <a:spcPts val="0"/>
              </a:spcBef>
            </a:pPr>
            <a:endParaRPr lang="en-US" sz="1800" dirty="0"/>
          </a:p>
          <a:p>
            <a:pPr algn="l">
              <a:spcBef>
                <a:spcPts val="0"/>
              </a:spcBef>
            </a:pPr>
            <a:endParaRPr lang="es-ES" dirty="0"/>
          </a:p>
          <a:p>
            <a:pPr algn="l">
              <a:spcBef>
                <a:spcPts val="0"/>
              </a:spcBef>
            </a:pPr>
            <a:endParaRPr lang="es-ES" dirty="0">
              <a:solidFill>
                <a:srgbClr val="FF0000"/>
              </a:solidFill>
            </a:endParaRPr>
          </a:p>
          <a:p>
            <a:pPr>
              <a:spcBef>
                <a:spcPts val="0"/>
              </a:spcBef>
            </a:pPr>
            <a:endParaRPr lang="es-ES" dirty="0">
              <a:solidFill>
                <a:srgbClr val="FF0000"/>
              </a:solidFill>
            </a:endParaRPr>
          </a:p>
          <a:p>
            <a:endParaRPr lang="es-ES" dirty="0">
              <a:solidFill>
                <a:srgbClr val="FF0000"/>
              </a:solidFill>
            </a:endParaRPr>
          </a:p>
        </p:txBody>
      </p:sp>
    </p:spTree>
    <p:extLst>
      <p:ext uri="{BB962C8B-B14F-4D97-AF65-F5344CB8AC3E}">
        <p14:creationId xmlns:p14="http://schemas.microsoft.com/office/powerpoint/2010/main" val="2140784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ctrTitle"/>
          </p:nvPr>
        </p:nvSpPr>
        <p:spPr>
          <a:xfrm>
            <a:off x="1317938" y="0"/>
            <a:ext cx="9144000" cy="450761"/>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l"/>
            <a:r>
              <a:rPr lang="es-ES" sz="2400" dirty="0"/>
              <a:t>Seguridad, paz y guerra 9</a:t>
            </a:r>
          </a:p>
        </p:txBody>
      </p:sp>
      <p:sp>
        <p:nvSpPr>
          <p:cNvPr id="4" name="Subtítulo 3"/>
          <p:cNvSpPr>
            <a:spLocks noGrp="1"/>
          </p:cNvSpPr>
          <p:nvPr>
            <p:ph type="subTitle" idx="1"/>
          </p:nvPr>
        </p:nvSpPr>
        <p:spPr>
          <a:xfrm>
            <a:off x="141668" y="695459"/>
            <a:ext cx="12050332" cy="6162541"/>
          </a:xfrm>
        </p:spPr>
        <p:txBody>
          <a:bodyPr>
            <a:normAutofit fontScale="77500" lnSpcReduction="20000"/>
          </a:bodyPr>
          <a:lstStyle/>
          <a:p>
            <a:endParaRPr lang="es-ES" dirty="0">
              <a:solidFill>
                <a:srgbClr val="FF0000"/>
              </a:solidFill>
            </a:endParaRPr>
          </a:p>
          <a:p>
            <a:r>
              <a:rPr lang="es-ES" sz="3100" dirty="0">
                <a:solidFill>
                  <a:srgbClr val="FF0000"/>
                </a:solidFill>
              </a:rPr>
              <a:t>Guerras y guerras civiles</a:t>
            </a:r>
          </a:p>
          <a:p>
            <a:endParaRPr lang="es-ES" dirty="0">
              <a:solidFill>
                <a:srgbClr val="FF0000"/>
              </a:solidFill>
            </a:endParaRPr>
          </a:p>
          <a:p>
            <a:pPr algn="l"/>
            <a:r>
              <a:rPr lang="en-US" sz="2800" dirty="0"/>
              <a:t>Of </a:t>
            </a:r>
            <a:r>
              <a:rPr lang="en-US" sz="2800" dirty="0">
                <a:solidFill>
                  <a:srgbClr val="FF0000"/>
                </a:solidFill>
              </a:rPr>
              <a:t>150 large intrastate wars since 1945 </a:t>
            </a:r>
            <a:r>
              <a:rPr lang="en-US" sz="2800" dirty="0"/>
              <a:t>fewer than ten are ongoing. Angola, Chad, Sri Lanka and other places long known for bloodletting are now at peace, though hardly democratic.</a:t>
            </a:r>
          </a:p>
          <a:p>
            <a:pPr algn="l"/>
            <a:r>
              <a:rPr lang="en-US" sz="2800" dirty="0"/>
              <a:t>And recently civil wars have been ending sooner. The rate at which they start is the same today as it has been for 60 years; they kick off every year in 1-2% of countries. But the number of medium-to-large civil wars under way—there are six in which more than 1,000 people died last year—is low by the standards of the period. This is because they are coming to an end a little sooner. </a:t>
            </a:r>
            <a:r>
              <a:rPr lang="en-US" sz="2800" dirty="0">
                <a:solidFill>
                  <a:srgbClr val="FF0000"/>
                </a:solidFill>
              </a:rPr>
              <a:t>The average length of civil wars dropped from 4.6 to 3.7 years after 1991</a:t>
            </a:r>
            <a:r>
              <a:rPr lang="en-US" sz="2800" dirty="0"/>
              <a:t>, according to Kristian </a:t>
            </a:r>
            <a:r>
              <a:rPr lang="en-US" sz="2800" dirty="0" err="1"/>
              <a:t>Skrede</a:t>
            </a:r>
            <a:r>
              <a:rPr lang="en-US" sz="2800" dirty="0"/>
              <a:t> </a:t>
            </a:r>
            <a:r>
              <a:rPr lang="en-US" sz="2800" dirty="0" err="1"/>
              <a:t>Gleditsch</a:t>
            </a:r>
            <a:r>
              <a:rPr lang="en-US" sz="2800" dirty="0"/>
              <a:t>, a professor at the University of Essex.</a:t>
            </a:r>
          </a:p>
          <a:p>
            <a:pPr algn="l"/>
            <a:r>
              <a:rPr lang="en-US" sz="2800" dirty="0"/>
              <a:t> By the end of the period, </a:t>
            </a:r>
            <a:r>
              <a:rPr lang="en-US" sz="2800" dirty="0">
                <a:solidFill>
                  <a:srgbClr val="FF0000"/>
                </a:solidFill>
              </a:rPr>
              <a:t>civil war afflicted 18% of the world’s nations</a:t>
            </a:r>
            <a:r>
              <a:rPr lang="en-US" sz="2800" dirty="0"/>
              <a:t>, according to the tally kept by the Centre for the Study of Civil War, established at the Peace Research Institute Oslo, a decade ago. When the cold war ended, the two enemies stopped most of their sponsorship of foreign proxies, and without it, the combatants folded. More conflicts ended in the 15 years after the fall of the Berlin Wall than in the preceding half-century (see chart 1). </a:t>
            </a:r>
          </a:p>
          <a:p>
            <a:pPr algn="l"/>
            <a:r>
              <a:rPr lang="en-US" sz="2800" dirty="0"/>
              <a:t>The proportion of countries fighting civil wars had declined to about 12% by 1995….</a:t>
            </a:r>
            <a:endParaRPr lang="en-US" sz="2000" dirty="0"/>
          </a:p>
          <a:p>
            <a:pPr algn="l"/>
            <a:endParaRPr lang="en-US" sz="2000" dirty="0"/>
          </a:p>
          <a:p>
            <a:pPr algn="l"/>
            <a:endParaRPr lang="en-US" sz="2000" dirty="0"/>
          </a:p>
          <a:p>
            <a:r>
              <a:rPr lang="en-US" sz="2600" dirty="0">
                <a:hlinkClick r:id="rId2" action="ppaction://hlinkfile"/>
              </a:rPr>
              <a:t>ABRIL 2018\War\How to stop the fighting, sometimes - Civil wars.html</a:t>
            </a:r>
            <a:endParaRPr lang="en-US" sz="2600" dirty="0"/>
          </a:p>
          <a:p>
            <a:pPr algn="l"/>
            <a:r>
              <a:rPr lang="en-US" sz="1500" dirty="0"/>
              <a:t>THE ECONOMIST </a:t>
            </a:r>
            <a:r>
              <a:rPr lang="en-US" sz="1500" dirty="0">
                <a:hlinkClick r:id="rId3"/>
              </a:rPr>
              <a:t>https://www.economist.com/news/briefing/21589431-bringing-end-conflicts-within-states-vexatious-history-provides-guide?zid=312&amp;ah=da4ed4425e74339883d473adf5773841</a:t>
            </a:r>
            <a:r>
              <a:rPr lang="en-US" sz="1500" dirty="0"/>
              <a:t> </a:t>
            </a:r>
            <a:endParaRPr lang="es-ES" sz="1500" dirty="0"/>
          </a:p>
        </p:txBody>
      </p:sp>
    </p:spTree>
    <p:extLst>
      <p:ext uri="{BB962C8B-B14F-4D97-AF65-F5344CB8AC3E}">
        <p14:creationId xmlns:p14="http://schemas.microsoft.com/office/powerpoint/2010/main" val="1949666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a:xfrm>
            <a:off x="850006" y="94669"/>
            <a:ext cx="10413642" cy="510637"/>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s-ES" sz="2400" dirty="0"/>
              <a:t>Seguridad, paz y guerra 10</a:t>
            </a:r>
          </a:p>
        </p:txBody>
      </p:sp>
      <p:pic>
        <p:nvPicPr>
          <p:cNvPr id="5" name="Marcador de contenido 4"/>
          <p:cNvPicPr>
            <a:picLocks noGrp="1" noChangeAspect="1"/>
          </p:cNvPicPr>
          <p:nvPr>
            <p:ph idx="1"/>
          </p:nvPr>
        </p:nvPicPr>
        <p:blipFill>
          <a:blip r:embed="rId2"/>
          <a:stretch>
            <a:fillRect/>
          </a:stretch>
        </p:blipFill>
        <p:spPr>
          <a:xfrm>
            <a:off x="-118303" y="773074"/>
            <a:ext cx="11243256" cy="6162541"/>
          </a:xfrm>
          <a:prstGeom prst="rect">
            <a:avLst/>
          </a:prstGeom>
        </p:spPr>
      </p:pic>
    </p:spTree>
    <p:extLst>
      <p:ext uri="{BB962C8B-B14F-4D97-AF65-F5344CB8AC3E}">
        <p14:creationId xmlns:p14="http://schemas.microsoft.com/office/powerpoint/2010/main" val="1938115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93184" y="0"/>
            <a:ext cx="9749306" cy="6748530"/>
          </a:xfrm>
          <a:prstGeom prst="rect">
            <a:avLst/>
          </a:prstGeom>
        </p:spPr>
      </p:pic>
    </p:spTree>
    <p:extLst>
      <p:ext uri="{BB962C8B-B14F-4D97-AF65-F5344CB8AC3E}">
        <p14:creationId xmlns:p14="http://schemas.microsoft.com/office/powerpoint/2010/main" val="3836580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59798"/>
            <a:ext cx="10515600" cy="355107"/>
          </a:xfrm>
        </p:spPr>
        <p:style>
          <a:lnRef idx="1">
            <a:schemeClr val="accent1"/>
          </a:lnRef>
          <a:fillRef idx="2">
            <a:schemeClr val="accent1"/>
          </a:fillRef>
          <a:effectRef idx="1">
            <a:schemeClr val="accent1"/>
          </a:effectRef>
          <a:fontRef idx="minor">
            <a:schemeClr val="dk1"/>
          </a:fontRef>
        </p:style>
        <p:txBody>
          <a:bodyPr>
            <a:noAutofit/>
          </a:bodyPr>
          <a:lstStyle/>
          <a:p>
            <a:r>
              <a:rPr lang="en-US" sz="2800" dirty="0"/>
              <a:t>A world more or less peaceful since the end of World War One?</a:t>
            </a:r>
            <a:endParaRPr lang="es-ES" sz="2800" dirty="0"/>
          </a:p>
        </p:txBody>
      </p:sp>
      <p:sp>
        <p:nvSpPr>
          <p:cNvPr id="3" name="Marcador de contenido 2"/>
          <p:cNvSpPr>
            <a:spLocks noGrp="1"/>
          </p:cNvSpPr>
          <p:nvPr>
            <p:ph idx="1"/>
          </p:nvPr>
        </p:nvSpPr>
        <p:spPr>
          <a:xfrm>
            <a:off x="0" y="686740"/>
            <a:ext cx="12192000" cy="6171260"/>
          </a:xfrm>
        </p:spPr>
        <p:txBody>
          <a:bodyPr>
            <a:normAutofit/>
          </a:bodyPr>
          <a:lstStyle/>
          <a:p>
            <a:pPr marL="0" indent="0">
              <a:buNone/>
            </a:pPr>
            <a:endParaRPr lang="en-US" dirty="0"/>
          </a:p>
          <a:p>
            <a:pPr marL="0" indent="0" algn="ctr">
              <a:buNone/>
            </a:pPr>
            <a:r>
              <a:rPr lang="en-US" sz="2400" dirty="0">
                <a:solidFill>
                  <a:srgbClr val="FF0000"/>
                </a:solidFill>
              </a:rPr>
              <a:t>Global Peace Index</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600" dirty="0"/>
          </a:p>
          <a:p>
            <a:pPr marL="0" indent="0">
              <a:buNone/>
            </a:pPr>
            <a:endParaRPr lang="en-US" sz="1600" dirty="0"/>
          </a:p>
          <a:p>
            <a:pPr marL="0" indent="0" algn="ctr">
              <a:buNone/>
            </a:pPr>
            <a:r>
              <a:rPr lang="en-US" sz="1600" dirty="0">
                <a:solidFill>
                  <a:srgbClr val="0070C0"/>
                </a:solidFill>
              </a:rPr>
              <a:t>Read the article here: http://visionofhumanity.org/peace/world-become-peaceful-since-wwi/ … (20:18 - 13 jun. 2018)</a:t>
            </a:r>
          </a:p>
        </p:txBody>
      </p:sp>
      <p:pic>
        <p:nvPicPr>
          <p:cNvPr id="4" name="Imagen 3"/>
          <p:cNvPicPr>
            <a:picLocks noChangeAspect="1"/>
          </p:cNvPicPr>
          <p:nvPr/>
        </p:nvPicPr>
        <p:blipFill>
          <a:blip r:embed="rId2"/>
          <a:stretch>
            <a:fillRect/>
          </a:stretch>
        </p:blipFill>
        <p:spPr>
          <a:xfrm>
            <a:off x="3852908" y="1713390"/>
            <a:ext cx="4829453" cy="2723229"/>
          </a:xfrm>
          <a:prstGeom prst="rect">
            <a:avLst/>
          </a:prstGeom>
        </p:spPr>
      </p:pic>
      <p:sp>
        <p:nvSpPr>
          <p:cNvPr id="5" name="Rectángulo 4"/>
          <p:cNvSpPr/>
          <p:nvPr/>
        </p:nvSpPr>
        <p:spPr>
          <a:xfrm>
            <a:off x="62144" y="686739"/>
            <a:ext cx="3675354" cy="569630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endParaRPr lang="en-US" sz="1400" dirty="0"/>
          </a:p>
          <a:p>
            <a:pPr algn="just"/>
            <a:r>
              <a:rPr lang="en-US" sz="1400" dirty="0"/>
              <a:t>Evidence has emerged over the last few years to suggest that the world is more peaceful than ever. In several key respects, this is true. However, a few crucial elements of global data on violence and conflict temper such a straightforward conclusion.</a:t>
            </a:r>
          </a:p>
          <a:p>
            <a:pPr algn="just"/>
            <a:r>
              <a:rPr lang="en-US" sz="1400" dirty="0"/>
              <a:t> Looking at conflict alone cannot convey the bigger picture of societal unrest, political stability, impact on civilians and the level of resources needed to quell violence. To establish a balanced understanding of the world’s progress towards peace, it is important to examine other metrics and note how conflict has changed.</a:t>
            </a:r>
          </a:p>
          <a:p>
            <a:pPr algn="just"/>
            <a:r>
              <a:rPr lang="en-US" sz="1400" dirty="0"/>
              <a:t>Over the last 100 years, there has been a shift away from large-scale violent deaths and heavy </a:t>
            </a:r>
            <a:r>
              <a:rPr lang="en-US" sz="1400" dirty="0" err="1"/>
              <a:t>militarisation</a:t>
            </a:r>
            <a:r>
              <a:rPr lang="en-US" sz="1400" dirty="0"/>
              <a:t> and a move towards democracy.</a:t>
            </a:r>
          </a:p>
          <a:p>
            <a:pPr algn="just"/>
            <a:r>
              <a:rPr lang="en-US" sz="1400" dirty="0"/>
              <a:t>Supporting the idea that the world has become increasingly peaceful since World War I is the shift away from large-scale violent deaths and heavy </a:t>
            </a:r>
            <a:r>
              <a:rPr lang="en-US" sz="1400" dirty="0" err="1"/>
              <a:t>militarisation</a:t>
            </a:r>
            <a:r>
              <a:rPr lang="en-US" sz="1400" dirty="0"/>
              <a:t>, towards democracy. Battle deaths in the last 25 years make up only 3% of battle deaths in the last 100 years, or 7% excluding World War II deaths. The number of alliance agreements in place in 2012 was 77 times the amount of alliances in 1918. </a:t>
            </a:r>
          </a:p>
          <a:p>
            <a:pPr algn="just"/>
            <a:endParaRPr lang="es-ES" sz="1400" dirty="0"/>
          </a:p>
        </p:txBody>
      </p:sp>
      <p:sp>
        <p:nvSpPr>
          <p:cNvPr id="7" name="Rectángulo 6"/>
          <p:cNvSpPr/>
          <p:nvPr/>
        </p:nvSpPr>
        <p:spPr>
          <a:xfrm>
            <a:off x="8771139" y="686741"/>
            <a:ext cx="3533312" cy="56963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n-US" sz="1400" dirty="0"/>
              <a:t>or conflict amongst each other. The three major military powers, the US, China and Russia, decreased their military personnel rates by an average 73% since the end of World War II.</a:t>
            </a:r>
          </a:p>
          <a:p>
            <a:pPr algn="just"/>
            <a:r>
              <a:rPr lang="en-US" sz="1400" dirty="0"/>
              <a:t>This might be taken as evidence of less </a:t>
            </a:r>
            <a:r>
              <a:rPr lang="en-US" sz="1400" dirty="0" err="1"/>
              <a:t>militarisation</a:t>
            </a:r>
            <a:r>
              <a:rPr lang="en-US" sz="1400" dirty="0"/>
              <a:t>, except that military spending and incarceration levels are both increasing, suggesting that </a:t>
            </a:r>
            <a:r>
              <a:rPr lang="en-US" sz="1400" dirty="0" err="1"/>
              <a:t>militarisation</a:t>
            </a:r>
            <a:r>
              <a:rPr lang="en-US" sz="1400" dirty="0"/>
              <a:t> is just changing shape. For the 11 countries with incarceration data available since 1950, excluding the massively higher rates of the US, the average increase in incarceration rates was 142.9%.</a:t>
            </a:r>
          </a:p>
          <a:p>
            <a:pPr algn="just"/>
            <a:r>
              <a:rPr lang="en-US" sz="1400" dirty="0"/>
              <a:t> Incarceration levels, population displacement and security spending speak to the resources necessary to maintain peace. A more peaceful society could reduce spending on security and instead invest in structures that improve stability and build peace — education, physical infrastructure and strong business.</a:t>
            </a:r>
          </a:p>
          <a:p>
            <a:pPr algn="just"/>
            <a:r>
              <a:rPr lang="en-US" sz="1400" dirty="0"/>
              <a:t>An important aspect of the mutating nature of conflict is the dramatic decline of interstate war, the form of conflict which historically has resulted in the most deaths, over the last half-century. However, internal conflict – conflict amongst groups within a country – became more prevalent than ever….MORE</a:t>
            </a:r>
            <a:endParaRPr lang="es-ES" sz="1400" dirty="0"/>
          </a:p>
        </p:txBody>
      </p:sp>
      <p:sp>
        <p:nvSpPr>
          <p:cNvPr id="8" name="Rectángulo 7"/>
          <p:cNvSpPr/>
          <p:nvPr/>
        </p:nvSpPr>
        <p:spPr>
          <a:xfrm>
            <a:off x="3852908" y="4545367"/>
            <a:ext cx="4829453" cy="18376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n-US" sz="1400" dirty="0"/>
              <a:t>This suggests an increase in the use of diplomacy as a dispute resolution tool. </a:t>
            </a:r>
          </a:p>
          <a:p>
            <a:pPr algn="just"/>
            <a:r>
              <a:rPr lang="en-US" sz="1400" dirty="0"/>
              <a:t>Democracy has also been on the rise, with 1989 marking the transition to more democratic governments than autocratic; the world has been more democratic on average since 1993 than in any of the last 100 years. </a:t>
            </a:r>
          </a:p>
          <a:p>
            <a:pPr algn="just"/>
            <a:r>
              <a:rPr lang="en-US" sz="1400" dirty="0"/>
              <a:t>Though democracy itself isn’t a measure of peace, democratic governments tend to be more stable, with less internal unrest </a:t>
            </a:r>
            <a:endParaRPr lang="es-ES" sz="1400" dirty="0"/>
          </a:p>
        </p:txBody>
      </p:sp>
    </p:spTree>
    <p:extLst>
      <p:ext uri="{BB962C8B-B14F-4D97-AF65-F5344CB8AC3E}">
        <p14:creationId xmlns:p14="http://schemas.microsoft.com/office/powerpoint/2010/main" val="495156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333500" y="0"/>
            <a:ext cx="9144000" cy="419100"/>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l"/>
            <a:r>
              <a:rPr lang="es-ES" sz="2400" dirty="0"/>
              <a:t>Seguridad, paz y guerra </a:t>
            </a:r>
          </a:p>
        </p:txBody>
      </p:sp>
      <p:sp>
        <p:nvSpPr>
          <p:cNvPr id="3" name="Subtítulo 2"/>
          <p:cNvSpPr>
            <a:spLocks noGrp="1"/>
          </p:cNvSpPr>
          <p:nvPr>
            <p:ph type="subTitle" idx="1"/>
          </p:nvPr>
        </p:nvSpPr>
        <p:spPr>
          <a:xfrm>
            <a:off x="0" y="685800"/>
            <a:ext cx="12192000" cy="6172200"/>
          </a:xfrm>
        </p:spPr>
        <p:style>
          <a:lnRef idx="1">
            <a:schemeClr val="accent2"/>
          </a:lnRef>
          <a:fillRef idx="2">
            <a:schemeClr val="accent2"/>
          </a:fillRef>
          <a:effectRef idx="1">
            <a:schemeClr val="accent2"/>
          </a:effectRef>
          <a:fontRef idx="minor">
            <a:schemeClr val="dk1"/>
          </a:fontRef>
        </p:style>
        <p:txBody>
          <a:bodyPr/>
          <a:lstStyle/>
          <a:p>
            <a:r>
              <a:rPr lang="es-ES" dirty="0">
                <a:solidFill>
                  <a:srgbClr val="FF0000"/>
                </a:solidFill>
              </a:rPr>
              <a:t>Global </a:t>
            </a:r>
            <a:r>
              <a:rPr lang="es-ES" dirty="0" err="1">
                <a:solidFill>
                  <a:srgbClr val="FF0000"/>
                </a:solidFill>
              </a:rPr>
              <a:t>conflict</a:t>
            </a:r>
            <a:r>
              <a:rPr lang="es-ES" dirty="0">
                <a:solidFill>
                  <a:srgbClr val="FF0000"/>
                </a:solidFill>
              </a:rPr>
              <a:t> </a:t>
            </a:r>
            <a:r>
              <a:rPr lang="es-ES" dirty="0" err="1">
                <a:solidFill>
                  <a:srgbClr val="FF0000"/>
                </a:solidFill>
              </a:rPr>
              <a:t>tracker</a:t>
            </a:r>
            <a:r>
              <a:rPr lang="es-ES" dirty="0">
                <a:solidFill>
                  <a:srgbClr val="FF0000"/>
                </a:solidFill>
              </a:rPr>
              <a:t> (CFR)</a:t>
            </a:r>
          </a:p>
          <a:p>
            <a:pPr algn="l"/>
            <a:endParaRPr lang="es-ES" sz="2000" dirty="0">
              <a:solidFill>
                <a:srgbClr val="FF0000"/>
              </a:solidFill>
            </a:endParaRPr>
          </a:p>
          <a:p>
            <a:pPr algn="l"/>
            <a:r>
              <a:rPr lang="en-US" sz="2000" dirty="0"/>
              <a:t>Significant Impact on U.S. Interests</a:t>
            </a:r>
          </a:p>
          <a:p>
            <a:pPr algn="l"/>
            <a:r>
              <a:rPr lang="en-US" sz="2000" dirty="0"/>
              <a:t>Conflict affects countries of strategic importance to the U.S. but does not involve a mutual-defense treaty commitment</a:t>
            </a:r>
            <a:endParaRPr lang="es-ES" sz="2000" dirty="0"/>
          </a:p>
          <a:p>
            <a:r>
              <a:rPr lang="es-ES" sz="2000" dirty="0">
                <a:solidFill>
                  <a:srgbClr val="FF0000"/>
                </a:solidFill>
              </a:rPr>
              <a:t>Véase mi introducción a Panorama Estratégico 2018</a:t>
            </a:r>
          </a:p>
          <a:p>
            <a:endParaRPr lang="es-ES" sz="2000" dirty="0">
              <a:solidFill>
                <a:srgbClr val="FF0000"/>
              </a:solidFill>
            </a:endParaRPr>
          </a:p>
          <a:p>
            <a:r>
              <a:rPr lang="es-ES" sz="2000" dirty="0">
                <a:solidFill>
                  <a:srgbClr val="FF0000"/>
                </a:solidFill>
              </a:rPr>
              <a:t> </a:t>
            </a:r>
          </a:p>
          <a:p>
            <a:r>
              <a:rPr lang="es-ES" sz="1400" dirty="0">
                <a:solidFill>
                  <a:srgbClr val="FF0000"/>
                </a:solidFill>
              </a:rPr>
              <a:t>(a partir de pág. 43)</a:t>
            </a:r>
          </a:p>
          <a:p>
            <a:r>
              <a:rPr lang="es-ES" sz="1400" dirty="0">
                <a:solidFill>
                  <a:srgbClr val="FF0000"/>
                </a:solidFill>
                <a:hlinkClick r:id="rId2" action="ppaction://hlinkfile"/>
              </a:rPr>
              <a:t>PRESENTACIÓN DEL PANORAMA ESTRATEGICO INTERNACIONAL 2018 3.docx</a:t>
            </a:r>
            <a:r>
              <a:rPr lang="es-ES" sz="1400" dirty="0">
                <a:solidFill>
                  <a:srgbClr val="FF0000"/>
                </a:solidFill>
              </a:rPr>
              <a:t> (M .S. Ballesteros)</a:t>
            </a:r>
          </a:p>
          <a:p>
            <a:r>
              <a:rPr lang="es-ES" sz="2000" dirty="0">
                <a:solidFill>
                  <a:srgbClr val="FF0000"/>
                </a:solidFill>
              </a:rPr>
              <a:t>Enlace a informe 2018</a:t>
            </a:r>
          </a:p>
          <a:p>
            <a:r>
              <a:rPr lang="es-ES" sz="2000" dirty="0">
                <a:solidFill>
                  <a:schemeClr val="accent1">
                    <a:lumMod val="75000"/>
                  </a:schemeClr>
                </a:solidFill>
              </a:rPr>
              <a:t>ENLACE A MI BLOG SOBRE EL TEMA</a:t>
            </a:r>
          </a:p>
          <a:p>
            <a:r>
              <a:rPr lang="es-ES" sz="2000" dirty="0">
                <a:solidFill>
                  <a:srgbClr val="FF0000"/>
                </a:solidFill>
              </a:rPr>
              <a:t>http://felipesahagun.es/panorama-estrategico-2018/</a:t>
            </a:r>
          </a:p>
          <a:p>
            <a:r>
              <a:rPr lang="es-ES" sz="2000" dirty="0">
                <a:solidFill>
                  <a:srgbClr val="FF0000"/>
                </a:solidFill>
                <a:hlinkClick r:id="rId3"/>
              </a:rPr>
              <a:t>https://www.cfr.org/interactives/global-conflict-tracker#!/global-conflict-tracker</a:t>
            </a:r>
            <a:r>
              <a:rPr lang="es-ES" sz="2000" dirty="0">
                <a:solidFill>
                  <a:srgbClr val="FF0000"/>
                </a:solidFill>
              </a:rPr>
              <a:t> </a:t>
            </a:r>
          </a:p>
          <a:p>
            <a:r>
              <a:rPr lang="es-ES" sz="2000" dirty="0">
                <a:solidFill>
                  <a:srgbClr val="FF0000"/>
                </a:solidFill>
              </a:rPr>
              <a:t>WAR SEMINAR\Guerras de ayer y de hoy Texto mio.docx </a:t>
            </a:r>
          </a:p>
          <a:p>
            <a:endParaRPr lang="es-ES" sz="2000" dirty="0">
              <a:solidFill>
                <a:srgbClr val="FF0000"/>
              </a:solidFill>
            </a:endParaRPr>
          </a:p>
          <a:p>
            <a:pPr algn="l"/>
            <a:endParaRPr lang="es-ES" sz="2000" dirty="0">
              <a:solidFill>
                <a:srgbClr val="FF0000"/>
              </a:solidFill>
            </a:endParaRPr>
          </a:p>
          <a:p>
            <a:pPr algn="l"/>
            <a:endParaRPr lang="es-ES" sz="2000" dirty="0">
              <a:solidFill>
                <a:srgbClr val="FF0000"/>
              </a:solidFill>
            </a:endParaRPr>
          </a:p>
          <a:p>
            <a:pPr algn="l"/>
            <a:endParaRPr lang="es-ES" sz="2000" dirty="0">
              <a:solidFill>
                <a:srgbClr val="FF0000"/>
              </a:solidFill>
            </a:endParaRPr>
          </a:p>
          <a:p>
            <a:pPr algn="l"/>
            <a:endParaRPr lang="es-ES" sz="2000" dirty="0">
              <a:solidFill>
                <a:srgbClr val="FF0000"/>
              </a:solidFill>
            </a:endParaRPr>
          </a:p>
          <a:p>
            <a:endParaRPr lang="es-ES" dirty="0">
              <a:solidFill>
                <a:srgbClr val="FF0000"/>
              </a:solidFill>
            </a:endParaRPr>
          </a:p>
        </p:txBody>
      </p:sp>
      <p:graphicFrame>
        <p:nvGraphicFramePr>
          <p:cNvPr id="4" name="Objeto 3"/>
          <p:cNvGraphicFramePr>
            <a:graphicFrameLocks noChangeAspect="1"/>
          </p:cNvGraphicFramePr>
          <p:nvPr>
            <p:extLst>
              <p:ext uri="{D42A27DB-BD31-4B8C-83A1-F6EECF244321}">
                <p14:modId xmlns:p14="http://schemas.microsoft.com/office/powerpoint/2010/main" val="1791156643"/>
              </p:ext>
            </p:extLst>
          </p:nvPr>
        </p:nvGraphicFramePr>
        <p:xfrm>
          <a:off x="5193506" y="3205347"/>
          <a:ext cx="1423988" cy="490538"/>
        </p:xfrm>
        <a:graphic>
          <a:graphicData uri="http://schemas.openxmlformats.org/presentationml/2006/ole">
            <mc:AlternateContent xmlns:mc="http://schemas.openxmlformats.org/markup-compatibility/2006">
              <mc:Choice xmlns:v="urn:schemas-microsoft-com:vml" Requires="v">
                <p:oleObj name="Objeto empaquetador del shell" showAsIcon="1" r:id="rId4" imgW="1423440" imgH="491040" progId="Package">
                  <p:embed/>
                </p:oleObj>
              </mc:Choice>
              <mc:Fallback>
                <p:oleObj name="Objeto empaquetador del shell" showAsIcon="1" r:id="rId4" imgW="1423440" imgH="491040" progId="Package">
                  <p:embed/>
                  <p:pic>
                    <p:nvPicPr>
                      <p:cNvPr id="0" name=""/>
                      <p:cNvPicPr/>
                      <p:nvPr/>
                    </p:nvPicPr>
                    <p:blipFill>
                      <a:blip r:embed="rId5"/>
                      <a:stretch>
                        <a:fillRect/>
                      </a:stretch>
                    </p:blipFill>
                    <p:spPr>
                      <a:xfrm>
                        <a:off x="5193506" y="3205347"/>
                        <a:ext cx="1423988" cy="490538"/>
                      </a:xfrm>
                      <a:prstGeom prst="rect">
                        <a:avLst/>
                      </a:prstGeom>
                    </p:spPr>
                  </p:pic>
                </p:oleObj>
              </mc:Fallback>
            </mc:AlternateContent>
          </a:graphicData>
        </a:graphic>
      </p:graphicFrame>
    </p:spTree>
    <p:extLst>
      <p:ext uri="{BB962C8B-B14F-4D97-AF65-F5344CB8AC3E}">
        <p14:creationId xmlns:p14="http://schemas.microsoft.com/office/powerpoint/2010/main" val="3171698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68812"/>
            <a:ext cx="10515600" cy="703386"/>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Las guerras de hoy, desde 2025</a:t>
            </a:r>
          </a:p>
        </p:txBody>
      </p:sp>
      <p:pic>
        <p:nvPicPr>
          <p:cNvPr id="4" name="Marcador de contenido 3"/>
          <p:cNvPicPr>
            <a:picLocks noGrp="1" noChangeAspect="1"/>
          </p:cNvPicPr>
          <p:nvPr>
            <p:ph idx="1"/>
          </p:nvPr>
        </p:nvPicPr>
        <p:blipFill>
          <a:blip r:embed="rId3"/>
          <a:stretch>
            <a:fillRect/>
          </a:stretch>
        </p:blipFill>
        <p:spPr>
          <a:xfrm>
            <a:off x="0" y="1047237"/>
            <a:ext cx="5715000" cy="2103926"/>
          </a:xfrm>
          <a:prstGeom prst="rect">
            <a:avLst/>
          </a:prstGeom>
        </p:spPr>
      </p:pic>
      <p:sp>
        <p:nvSpPr>
          <p:cNvPr id="9" name="Rectángulo 8"/>
          <p:cNvSpPr/>
          <p:nvPr/>
        </p:nvSpPr>
        <p:spPr>
          <a:xfrm>
            <a:off x="0" y="4318782"/>
            <a:ext cx="5715000" cy="253921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dirty="0"/>
              <a:t>It’s January 2025, and within days entering the Oval  of Office, a new president already faces his first full-scale crisis abroad. Twenty-four years after it began, the war on terror, from the Philippines to Nigeria, rages on. In 2024 alone, the U.S. launched repeated air strikes on 15 nations (or, in a number of cases, former nations), including the Philippines, Burma, Pakistan, Afghanistan, Yemen, the former Iraq, the former Syria, Kurdistan, Turkey, Saudi Arabia, Egypt, Tunisia, Libya, Mali, and Nigeria.</a:t>
            </a:r>
            <a:endParaRPr lang="es-ES" dirty="0"/>
          </a:p>
        </p:txBody>
      </p:sp>
      <p:sp>
        <p:nvSpPr>
          <p:cNvPr id="10" name="Rectángulo 9"/>
          <p:cNvSpPr/>
          <p:nvPr/>
        </p:nvSpPr>
        <p:spPr>
          <a:xfrm>
            <a:off x="5936566" y="1047237"/>
            <a:ext cx="6133514" cy="581076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dirty="0"/>
              <a:t>In the weeks before his inauguration, a series of events roiled the Greater Middle East and Africa. Drone strikes and raids by U.S. Special Operations forces in Saudi Arabia against both Shiite rebels and militants from the Global Islamic State killed scores of civilians, including children. They left that increasingly destabilized kingdom in an uproar, intensified the unpopularity of its young king, and led to the withdrawal of the Saudi ambassador from Washington. In Mali, dressed in police uniforms and riding on motorcycles, three Islamic militants from the Front Azawad, which now controls the upper third of the country, gained entry to a recently established joint U.S.-French military base and blew themselves up, killing two American Green Berets, three American contractors, and two French soldiers, while wounding several members of Mali’s presidential guard. In Iraq, as 2024 ended, the city of Tal Afar — already “liberated” twice since the 2003 invasion of that country, first by American troops in 2005 and then by American-backed Iraqi troops in 2017 — fell to the Sunni militants of the Global Islamic State. Though now besieged by the forces of the Republic of Southern Iraq backed by the U.S. Air Force, it remains in their hands………</a:t>
            </a:r>
            <a:endParaRPr lang="es-ES" dirty="0"/>
          </a:p>
        </p:txBody>
      </p:sp>
      <p:sp>
        <p:nvSpPr>
          <p:cNvPr id="11" name="Rectángulo 10"/>
          <p:cNvSpPr/>
          <p:nvPr/>
        </p:nvSpPr>
        <p:spPr>
          <a:xfrm>
            <a:off x="12192" y="3326202"/>
            <a:ext cx="5715000" cy="78779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dirty="0">
                <a:hlinkClick r:id="rId4" action="ppaction://hlinkfile"/>
              </a:rPr>
              <a:t>ABRIL 2018\War\Empire of madness, by Tom </a:t>
            </a:r>
            <a:r>
              <a:rPr lang="en-US" dirty="0" err="1">
                <a:hlinkClick r:id="rId4" action="ppaction://hlinkfile"/>
              </a:rPr>
              <a:t>Engelhardt</a:t>
            </a:r>
            <a:r>
              <a:rPr lang="en-US" dirty="0">
                <a:hlinkClick r:id="rId4" action="ppaction://hlinkfile"/>
              </a:rPr>
              <a:t> (Le Monde </a:t>
            </a:r>
            <a:r>
              <a:rPr lang="en-US" dirty="0" err="1">
                <a:hlinkClick r:id="rId4" action="ppaction://hlinkfile"/>
              </a:rPr>
              <a:t>diplomatique</a:t>
            </a:r>
            <a:r>
              <a:rPr lang="en-US" dirty="0">
                <a:hlinkClick r:id="rId4" action="ppaction://hlinkfile"/>
              </a:rPr>
              <a:t> - English edition, September 2017).html</a:t>
            </a:r>
            <a:r>
              <a:rPr lang="en-US" dirty="0"/>
              <a:t> </a:t>
            </a:r>
            <a:r>
              <a:rPr lang="en-US" sz="1400" dirty="0"/>
              <a:t>(</a:t>
            </a:r>
            <a:r>
              <a:rPr lang="en-US" sz="1400" dirty="0">
                <a:hlinkClick r:id="rId5"/>
              </a:rPr>
              <a:t>https://en.wikipedia.org/wiki/Tom_Engelhardt</a:t>
            </a:r>
            <a:r>
              <a:rPr lang="en-US" dirty="0"/>
              <a:t>)</a:t>
            </a:r>
            <a:endParaRPr lang="es-ES" dirty="0"/>
          </a:p>
        </p:txBody>
      </p:sp>
    </p:spTree>
    <p:extLst>
      <p:ext uri="{BB962C8B-B14F-4D97-AF65-F5344CB8AC3E}">
        <p14:creationId xmlns:p14="http://schemas.microsoft.com/office/powerpoint/2010/main" val="2725526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39775" y="-8872"/>
            <a:ext cx="10515600" cy="489398"/>
          </a:xfrm>
        </p:spPr>
        <p:style>
          <a:lnRef idx="3">
            <a:schemeClr val="lt1"/>
          </a:lnRef>
          <a:fillRef idx="1">
            <a:schemeClr val="accent1"/>
          </a:fillRef>
          <a:effectRef idx="1">
            <a:schemeClr val="accent1"/>
          </a:effectRef>
          <a:fontRef idx="minor">
            <a:schemeClr val="lt1"/>
          </a:fontRef>
        </p:style>
        <p:txBody>
          <a:bodyPr>
            <a:normAutofit/>
          </a:bodyPr>
          <a:lstStyle/>
          <a:p>
            <a:r>
              <a:rPr lang="es-ES" sz="2400" dirty="0"/>
              <a:t>Nuevos conceptos de seguridad</a:t>
            </a:r>
          </a:p>
        </p:txBody>
      </p:sp>
      <p:sp>
        <p:nvSpPr>
          <p:cNvPr id="3" name="Marcador de texto 2"/>
          <p:cNvSpPr>
            <a:spLocks noGrp="1"/>
          </p:cNvSpPr>
          <p:nvPr>
            <p:ph type="body" idx="1"/>
          </p:nvPr>
        </p:nvSpPr>
        <p:spPr>
          <a:xfrm>
            <a:off x="839788" y="782198"/>
            <a:ext cx="5157787" cy="572877"/>
          </a:xfrm>
        </p:spPr>
        <p:txBody>
          <a:bodyPr>
            <a:normAutofit fontScale="85000" lnSpcReduction="20000"/>
          </a:bodyPr>
          <a:lstStyle/>
          <a:p>
            <a:r>
              <a:rPr lang="es-ES" sz="1800" i="1" dirty="0"/>
              <a:t>Seguridad compartida </a:t>
            </a:r>
            <a:r>
              <a:rPr lang="es-ES" sz="1800" dirty="0"/>
              <a:t>(Cap. Por Mary </a:t>
            </a:r>
            <a:r>
              <a:rPr lang="es-ES" sz="1800" dirty="0" err="1"/>
              <a:t>Kaldor</a:t>
            </a:r>
            <a:r>
              <a:rPr lang="es-ES" sz="1800" dirty="0"/>
              <a:t>)</a:t>
            </a:r>
          </a:p>
          <a:p>
            <a:r>
              <a:rPr lang="es-ES" sz="1800" dirty="0"/>
              <a:t>Informe de </a:t>
            </a:r>
            <a:r>
              <a:rPr lang="es-ES" sz="2100" dirty="0"/>
              <a:t>Seguridad</a:t>
            </a:r>
            <a:r>
              <a:rPr lang="es-ES" sz="1800" dirty="0"/>
              <a:t> Humana ( ONU 2005)</a:t>
            </a:r>
          </a:p>
        </p:txBody>
      </p:sp>
      <p:graphicFrame>
        <p:nvGraphicFramePr>
          <p:cNvPr id="7" name="Marcador de contenido 6"/>
          <p:cNvGraphicFramePr>
            <a:graphicFrameLocks noGrp="1"/>
          </p:cNvGraphicFramePr>
          <p:nvPr>
            <p:ph sz="half" idx="2"/>
            <p:extLst>
              <p:ext uri="{D42A27DB-BD31-4B8C-83A1-F6EECF244321}">
                <p14:modId xmlns:p14="http://schemas.microsoft.com/office/powerpoint/2010/main" val="1447630835"/>
              </p:ext>
            </p:extLst>
          </p:nvPr>
        </p:nvGraphicFramePr>
        <p:xfrm>
          <a:off x="839788" y="1480449"/>
          <a:ext cx="5157787" cy="4709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Marcador de contenido 5"/>
          <p:cNvSpPr>
            <a:spLocks noGrp="1"/>
          </p:cNvSpPr>
          <p:nvPr>
            <p:ph sz="quarter" idx="4"/>
          </p:nvPr>
        </p:nvSpPr>
        <p:spPr>
          <a:xfrm>
            <a:off x="6172200" y="1355075"/>
            <a:ext cx="5867878" cy="5365214"/>
          </a:xfrm>
        </p:spPr>
        <p:style>
          <a:lnRef idx="1">
            <a:schemeClr val="accent2"/>
          </a:lnRef>
          <a:fillRef idx="2">
            <a:schemeClr val="accent2"/>
          </a:fillRef>
          <a:effectRef idx="1">
            <a:schemeClr val="accent2"/>
          </a:effectRef>
          <a:fontRef idx="minor">
            <a:schemeClr val="dk1"/>
          </a:fontRef>
        </p:style>
        <p:txBody>
          <a:bodyPr>
            <a:normAutofit/>
          </a:bodyPr>
          <a:lstStyle/>
          <a:p>
            <a:pPr marL="0" indent="0">
              <a:buNone/>
            </a:pPr>
            <a:r>
              <a:rPr lang="es-ES" sz="1800" dirty="0"/>
              <a:t>Guerras sin principios, finales, objetivos ni límites claros</a:t>
            </a:r>
          </a:p>
          <a:p>
            <a:pPr marL="0" indent="0">
              <a:buNone/>
            </a:pPr>
            <a:r>
              <a:rPr lang="es-ES" sz="1800" dirty="0"/>
              <a:t>Fuentes de inseguridad confusas, complejas</a:t>
            </a:r>
          </a:p>
          <a:p>
            <a:pPr marL="0" indent="0">
              <a:buNone/>
            </a:pPr>
            <a:r>
              <a:rPr lang="es-ES" sz="1800" dirty="0"/>
              <a:t>Ejércitos con misiones desfasadas para nuevas amenazas</a:t>
            </a:r>
          </a:p>
          <a:p>
            <a:pPr marL="0" indent="0">
              <a:buNone/>
            </a:pPr>
            <a:r>
              <a:rPr lang="es-ES" sz="1800" dirty="0"/>
              <a:t>Diferencias difuminadas entre actores estatales y no estatales</a:t>
            </a:r>
          </a:p>
          <a:p>
            <a:pPr marL="0" indent="0">
              <a:buNone/>
            </a:pPr>
            <a:r>
              <a:rPr lang="es-ES" sz="1800" dirty="0"/>
              <a:t>Estándares y normas contra los conflictos armados + estrictos x presión de la opinión pública </a:t>
            </a:r>
          </a:p>
          <a:p>
            <a:pPr marL="0" indent="0" algn="ctr">
              <a:buNone/>
            </a:pPr>
            <a:endParaRPr lang="es-ES" sz="1800" dirty="0"/>
          </a:p>
          <a:p>
            <a:pPr marL="0" indent="0" algn="ctr">
              <a:buNone/>
            </a:pPr>
            <a:endParaRPr lang="es-ES" sz="1800" dirty="0"/>
          </a:p>
          <a:p>
            <a:pPr marL="0" indent="0">
              <a:buNone/>
            </a:pPr>
            <a:r>
              <a:rPr lang="es-ES" sz="1800" dirty="0"/>
              <a:t>Más difícil ganar guerras sólo por medio militares</a:t>
            </a:r>
          </a:p>
          <a:p>
            <a:pPr marL="0" indent="0">
              <a:buNone/>
            </a:pPr>
            <a:r>
              <a:rPr lang="es-ES" sz="1800" dirty="0"/>
              <a:t>Cada vez más vacíos de seguridad en vez de victorias</a:t>
            </a:r>
          </a:p>
          <a:p>
            <a:pPr marL="0" indent="0" algn="ctr">
              <a:buNone/>
            </a:pPr>
            <a:endParaRPr lang="es-ES" sz="1800" dirty="0"/>
          </a:p>
          <a:p>
            <a:pPr marL="0" indent="0" algn="ctr">
              <a:buNone/>
            </a:pPr>
            <a:endParaRPr lang="es-ES" sz="1800" dirty="0"/>
          </a:p>
          <a:p>
            <a:pPr marL="0" indent="0" algn="ctr">
              <a:buNone/>
            </a:pPr>
            <a:r>
              <a:rPr lang="es-ES" sz="1800" dirty="0">
                <a:solidFill>
                  <a:schemeClr val="tx1"/>
                </a:solidFill>
              </a:rPr>
              <a:t>SEGURIDAD HUMANA</a:t>
            </a:r>
          </a:p>
        </p:txBody>
      </p:sp>
      <p:sp>
        <p:nvSpPr>
          <p:cNvPr id="8" name="Marcador de texto 7"/>
          <p:cNvSpPr>
            <a:spLocks noGrp="1"/>
          </p:cNvSpPr>
          <p:nvPr>
            <p:ph type="body" sz="quarter" idx="3"/>
          </p:nvPr>
        </p:nvSpPr>
        <p:spPr>
          <a:xfrm>
            <a:off x="6172200" y="782199"/>
            <a:ext cx="5183188" cy="462708"/>
          </a:xfrm>
        </p:spPr>
        <p:txBody>
          <a:bodyPr>
            <a:normAutofit/>
          </a:bodyPr>
          <a:lstStyle/>
          <a:p>
            <a:pPr algn="ctr"/>
            <a:r>
              <a:rPr lang="es-ES" dirty="0">
                <a:solidFill>
                  <a:srgbClr val="FF0000"/>
                </a:solidFill>
              </a:rPr>
              <a:t>Retos</a:t>
            </a:r>
          </a:p>
        </p:txBody>
      </p:sp>
      <p:sp>
        <p:nvSpPr>
          <p:cNvPr id="9" name="Flecha abajo 8"/>
          <p:cNvSpPr/>
          <p:nvPr/>
        </p:nvSpPr>
        <p:spPr>
          <a:xfrm>
            <a:off x="8521478" y="3679634"/>
            <a:ext cx="484632" cy="5046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Flecha abajo 9"/>
          <p:cNvSpPr/>
          <p:nvPr/>
        </p:nvSpPr>
        <p:spPr>
          <a:xfrm>
            <a:off x="8621507" y="5183436"/>
            <a:ext cx="484632" cy="5377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699944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p:cNvSpPr>
            <a:spLocks noGrp="1"/>
          </p:cNvSpPr>
          <p:nvPr>
            <p:ph type="title"/>
          </p:nvPr>
        </p:nvSpPr>
        <p:spPr>
          <a:xfrm>
            <a:off x="540744" y="88136"/>
            <a:ext cx="10515600" cy="363556"/>
          </a:xfrm>
        </p:spPr>
        <p:style>
          <a:lnRef idx="3">
            <a:schemeClr val="lt1"/>
          </a:lnRef>
          <a:fillRef idx="1">
            <a:schemeClr val="accent1"/>
          </a:fillRef>
          <a:effectRef idx="1">
            <a:schemeClr val="accent1"/>
          </a:effectRef>
          <a:fontRef idx="minor">
            <a:schemeClr val="lt1"/>
          </a:fontRef>
        </p:style>
        <p:txBody>
          <a:bodyPr>
            <a:noAutofit/>
          </a:bodyPr>
          <a:lstStyle/>
          <a:p>
            <a:r>
              <a:rPr lang="es-ES" sz="2400" dirty="0"/>
              <a:t>La seguridad humana					La seguridad tradicional</a:t>
            </a:r>
          </a:p>
        </p:txBody>
      </p:sp>
      <p:sp>
        <p:nvSpPr>
          <p:cNvPr id="8" name="Marcador de contenido 7"/>
          <p:cNvSpPr>
            <a:spLocks noGrp="1"/>
          </p:cNvSpPr>
          <p:nvPr>
            <p:ph idx="1"/>
          </p:nvPr>
        </p:nvSpPr>
        <p:spPr>
          <a:xfrm>
            <a:off x="77118" y="550843"/>
            <a:ext cx="12019402" cy="5626120"/>
          </a:xfrm>
        </p:spPr>
        <p:txBody>
          <a:bodyPr>
            <a:normAutofit/>
          </a:bodyPr>
          <a:lstStyle/>
          <a:p>
            <a:pPr marL="0" indent="0" algn="ctr">
              <a:buNone/>
            </a:pPr>
            <a:r>
              <a:rPr lang="es-ES" sz="2000" dirty="0">
                <a:solidFill>
                  <a:schemeClr val="accent1">
                    <a:lumMod val="75000"/>
                  </a:schemeClr>
                </a:solidFill>
              </a:rPr>
              <a:t>PRIORIDAD</a:t>
            </a:r>
          </a:p>
          <a:p>
            <a:pPr marL="0" indent="0">
              <a:buNone/>
            </a:pPr>
            <a:r>
              <a:rPr lang="es-ES" sz="2000" dirty="0"/>
              <a:t>	La persona, el individuo						El Estado  </a:t>
            </a:r>
          </a:p>
          <a:p>
            <a:pPr marL="0" indent="0" algn="ctr">
              <a:buNone/>
            </a:pPr>
            <a:r>
              <a:rPr lang="es-ES" sz="2000" dirty="0">
                <a:solidFill>
                  <a:schemeClr val="accent1"/>
                </a:solidFill>
              </a:rPr>
              <a:t>ESPACIO</a:t>
            </a:r>
          </a:p>
          <a:p>
            <a:pPr marL="0" indent="0">
              <a:buNone/>
            </a:pPr>
            <a:r>
              <a:rPr lang="es-ES" sz="2000" dirty="0"/>
              <a:t>	Sin fronteras							El territorio </a:t>
            </a:r>
          </a:p>
          <a:p>
            <a:pPr marL="0" indent="0" algn="ctr">
              <a:buNone/>
            </a:pPr>
            <a:r>
              <a:rPr lang="es-ES" sz="2000" dirty="0">
                <a:solidFill>
                  <a:schemeClr val="accent1"/>
                </a:solidFill>
              </a:rPr>
              <a:t>CAPACIDADES</a:t>
            </a:r>
          </a:p>
          <a:p>
            <a:pPr marL="0" indent="0">
              <a:buNone/>
            </a:pPr>
            <a:r>
              <a:rPr lang="es-ES" sz="2000" dirty="0">
                <a:solidFill>
                  <a:schemeClr val="accent1"/>
                </a:solidFill>
              </a:rPr>
              <a:t>	</a:t>
            </a:r>
            <a:r>
              <a:rPr lang="es-ES" sz="2000" dirty="0"/>
              <a:t>Todos 								Soldados </a:t>
            </a:r>
          </a:p>
          <a:p>
            <a:pPr marL="0" indent="0" algn="ctr">
              <a:buNone/>
            </a:pPr>
            <a:r>
              <a:rPr lang="es-ES" sz="2000" dirty="0">
                <a:solidFill>
                  <a:schemeClr val="accent1"/>
                </a:solidFill>
              </a:rPr>
              <a:t>MÉTODO</a:t>
            </a:r>
          </a:p>
          <a:p>
            <a:pPr marL="0" indent="0">
              <a:buNone/>
            </a:pPr>
            <a:r>
              <a:rPr lang="es-ES" sz="2000" dirty="0">
                <a:solidFill>
                  <a:schemeClr val="accent1"/>
                </a:solidFill>
              </a:rPr>
              <a:t>	</a:t>
            </a:r>
            <a:r>
              <a:rPr lang="es-ES" sz="2000" dirty="0"/>
              <a:t>Protección							Imposición</a:t>
            </a:r>
          </a:p>
          <a:p>
            <a:pPr marL="0" indent="0" algn="ctr">
              <a:buNone/>
            </a:pPr>
            <a:r>
              <a:rPr lang="es-ES" sz="2000" dirty="0">
                <a:solidFill>
                  <a:schemeClr val="accent1"/>
                </a:solidFill>
              </a:rPr>
              <a:t>INSTRUMENTO</a:t>
            </a:r>
          </a:p>
          <a:p>
            <a:pPr marL="0" indent="0">
              <a:buNone/>
            </a:pPr>
            <a:r>
              <a:rPr lang="es-ES" sz="2000" dirty="0">
                <a:solidFill>
                  <a:schemeClr val="accent1"/>
                </a:solidFill>
              </a:rPr>
              <a:t>	</a:t>
            </a:r>
            <a:r>
              <a:rPr lang="es-ES" sz="2000" dirty="0"/>
              <a:t>Militares, civiles y el derecho					La fuerza</a:t>
            </a:r>
          </a:p>
          <a:p>
            <a:pPr marL="0" indent="0" algn="ctr">
              <a:buNone/>
            </a:pPr>
            <a:r>
              <a:rPr lang="es-ES" sz="2000" dirty="0">
                <a:solidFill>
                  <a:schemeClr val="accent1"/>
                </a:solidFill>
              </a:rPr>
              <a:t>FASES</a:t>
            </a:r>
          </a:p>
          <a:p>
            <a:pPr marL="0" indent="0">
              <a:buNone/>
            </a:pPr>
            <a:r>
              <a:rPr lang="es-ES" sz="2000" dirty="0">
                <a:solidFill>
                  <a:schemeClr val="accent1"/>
                </a:solidFill>
              </a:rPr>
              <a:t>	</a:t>
            </a:r>
            <a:r>
              <a:rPr lang="es-ES" sz="2000" dirty="0"/>
              <a:t>Integradas (prevención, intervención y </a:t>
            </a:r>
          </a:p>
          <a:p>
            <a:pPr marL="0" indent="0">
              <a:buNone/>
            </a:pPr>
            <a:r>
              <a:rPr lang="es-ES" sz="2000" dirty="0">
                <a:solidFill>
                  <a:schemeClr val="accent1"/>
                </a:solidFill>
              </a:rPr>
              <a:t>		      </a:t>
            </a:r>
            <a:r>
              <a:rPr lang="es-ES" sz="2000" dirty="0"/>
              <a:t>reconstrucción)					Separadas</a:t>
            </a:r>
          </a:p>
          <a:p>
            <a:pPr marL="0" indent="0">
              <a:buNone/>
            </a:pPr>
            <a:r>
              <a:rPr lang="es-ES" sz="2000" dirty="0">
                <a:solidFill>
                  <a:schemeClr val="accent1"/>
                </a:solidFill>
              </a:rPr>
              <a:t>	</a:t>
            </a:r>
          </a:p>
          <a:p>
            <a:pPr marL="0" indent="0">
              <a:buNone/>
            </a:pPr>
            <a:endParaRPr lang="es-ES" sz="2000" dirty="0">
              <a:solidFill>
                <a:schemeClr val="accent1"/>
              </a:solidFill>
            </a:endParaRPr>
          </a:p>
        </p:txBody>
      </p:sp>
      <p:cxnSp>
        <p:nvCxnSpPr>
          <p:cNvPr id="10" name="Conector recto de flecha 9"/>
          <p:cNvCxnSpPr/>
          <p:nvPr/>
        </p:nvCxnSpPr>
        <p:spPr>
          <a:xfrm flipH="1">
            <a:off x="3602516" y="738130"/>
            <a:ext cx="1861850" cy="4516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a:off x="6709272" y="738130"/>
            <a:ext cx="1674564" cy="4516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ector recto de flecha 13"/>
          <p:cNvCxnSpPr/>
          <p:nvPr/>
        </p:nvCxnSpPr>
        <p:spPr>
          <a:xfrm flipH="1">
            <a:off x="2511846" y="1564395"/>
            <a:ext cx="3106756" cy="3855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p:cNvCxnSpPr/>
          <p:nvPr/>
        </p:nvCxnSpPr>
        <p:spPr>
          <a:xfrm>
            <a:off x="6566053" y="1564395"/>
            <a:ext cx="1817783" cy="3855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p:cNvCxnSpPr/>
          <p:nvPr/>
        </p:nvCxnSpPr>
        <p:spPr>
          <a:xfrm flipH="1">
            <a:off x="1938969" y="2335576"/>
            <a:ext cx="3382178" cy="4186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a:off x="6907576" y="2335576"/>
            <a:ext cx="1476260" cy="3745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ector recto de flecha 22"/>
          <p:cNvCxnSpPr/>
          <p:nvPr/>
        </p:nvCxnSpPr>
        <p:spPr>
          <a:xfrm flipH="1">
            <a:off x="2357610" y="3150824"/>
            <a:ext cx="3183874" cy="3966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p:cNvCxnSpPr/>
          <p:nvPr/>
        </p:nvCxnSpPr>
        <p:spPr>
          <a:xfrm>
            <a:off x="6709272" y="3128790"/>
            <a:ext cx="1674564" cy="3966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p:cNvCxnSpPr/>
          <p:nvPr/>
        </p:nvCxnSpPr>
        <p:spPr>
          <a:xfrm flipH="1">
            <a:off x="4054207" y="3944038"/>
            <a:ext cx="1189822" cy="3966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p:nvPr/>
        </p:nvCxnSpPr>
        <p:spPr>
          <a:xfrm>
            <a:off x="6907576" y="3988106"/>
            <a:ext cx="1476260" cy="352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ector recto de flecha 35"/>
          <p:cNvCxnSpPr/>
          <p:nvPr/>
        </p:nvCxnSpPr>
        <p:spPr>
          <a:xfrm flipH="1">
            <a:off x="5089793" y="4748270"/>
            <a:ext cx="627961" cy="3194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ector recto de flecha 37"/>
          <p:cNvCxnSpPr/>
          <p:nvPr/>
        </p:nvCxnSpPr>
        <p:spPr>
          <a:xfrm>
            <a:off x="6466901" y="4792336"/>
            <a:ext cx="1707614" cy="7050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28972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1082" y="133772"/>
            <a:ext cx="10515600" cy="339954"/>
          </a:xfrm>
        </p:spPr>
        <p:style>
          <a:lnRef idx="3">
            <a:schemeClr val="lt1"/>
          </a:lnRef>
          <a:fillRef idx="1">
            <a:schemeClr val="accent1"/>
          </a:fillRef>
          <a:effectRef idx="1">
            <a:schemeClr val="accent1"/>
          </a:effectRef>
          <a:fontRef idx="minor">
            <a:schemeClr val="lt1"/>
          </a:fontRef>
        </p:style>
        <p:txBody>
          <a:bodyPr>
            <a:noAutofit/>
          </a:bodyPr>
          <a:lstStyle/>
          <a:p>
            <a:r>
              <a:rPr lang="es-ES" sz="2400" dirty="0"/>
              <a:t>Principios de la seguridad humana</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3564426493"/>
              </p:ext>
            </p:extLst>
          </p:nvPr>
        </p:nvGraphicFramePr>
        <p:xfrm>
          <a:off x="-1" y="627961"/>
          <a:ext cx="12074487" cy="55490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4507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0"/>
            <a:ext cx="10515600" cy="363557"/>
          </a:xfrm>
        </p:spPr>
        <p:style>
          <a:lnRef idx="3">
            <a:schemeClr val="lt1"/>
          </a:lnRef>
          <a:fillRef idx="1">
            <a:schemeClr val="accent1"/>
          </a:fillRef>
          <a:effectRef idx="1">
            <a:schemeClr val="accent1"/>
          </a:effectRef>
          <a:fontRef idx="minor">
            <a:schemeClr val="lt1"/>
          </a:fontRef>
        </p:style>
        <p:txBody>
          <a:bodyPr>
            <a:normAutofit fontScale="90000"/>
          </a:bodyPr>
          <a:lstStyle/>
          <a:p>
            <a:r>
              <a:rPr lang="es-ES" sz="2400" dirty="0"/>
              <a:t>Paz y conflicto en la historia</a:t>
            </a:r>
          </a:p>
        </p:txBody>
      </p:sp>
      <p:sp>
        <p:nvSpPr>
          <p:cNvPr id="3" name="Marcador de contenido 2"/>
          <p:cNvSpPr>
            <a:spLocks noGrp="1"/>
          </p:cNvSpPr>
          <p:nvPr>
            <p:ph idx="1"/>
          </p:nvPr>
        </p:nvSpPr>
        <p:spPr>
          <a:xfrm>
            <a:off x="88135" y="495759"/>
            <a:ext cx="12044190" cy="5648153"/>
          </a:xfrm>
        </p:spPr>
        <p:txBody>
          <a:bodyPr>
            <a:normAutofit/>
          </a:bodyPr>
          <a:lstStyle/>
          <a:p>
            <a:pPr marL="0" indent="0" algn="ctr">
              <a:buNone/>
            </a:pPr>
            <a:r>
              <a:rPr lang="es-ES" sz="2400" dirty="0">
                <a:solidFill>
                  <a:schemeClr val="accent1"/>
                </a:solidFill>
              </a:rPr>
              <a:t>PAZ</a:t>
            </a:r>
          </a:p>
          <a:p>
            <a:pPr marL="0" indent="0">
              <a:buNone/>
            </a:pPr>
            <a:endParaRPr lang="es-ES" sz="2400" dirty="0">
              <a:solidFill>
                <a:schemeClr val="accent1"/>
              </a:solidFill>
            </a:endParaRPr>
          </a:p>
          <a:p>
            <a:pPr marL="0" indent="0">
              <a:lnSpc>
                <a:spcPct val="100000"/>
              </a:lnSpc>
              <a:spcBef>
                <a:spcPts val="0"/>
              </a:spcBef>
              <a:buNone/>
            </a:pPr>
            <a:r>
              <a:rPr lang="es-ES" sz="2400" dirty="0"/>
              <a:t>Ausencia de guerra</a:t>
            </a:r>
          </a:p>
          <a:p>
            <a:pPr marL="0" indent="0">
              <a:lnSpc>
                <a:spcPct val="100000"/>
              </a:lnSpc>
              <a:spcBef>
                <a:spcPts val="0"/>
              </a:spcBef>
              <a:buNone/>
            </a:pPr>
            <a:r>
              <a:rPr lang="es-ES" sz="2400" dirty="0">
                <a:solidFill>
                  <a:srgbClr val="FF0000"/>
                </a:solidFill>
              </a:rPr>
              <a:t>Comedia de Aristófanes </a:t>
            </a:r>
            <a:r>
              <a:rPr lang="es-ES" sz="2400" dirty="0"/>
              <a:t>(prisionera de la guerra)</a:t>
            </a:r>
          </a:p>
          <a:p>
            <a:pPr marL="0" indent="0">
              <a:lnSpc>
                <a:spcPct val="100000"/>
              </a:lnSpc>
              <a:spcBef>
                <a:spcPts val="0"/>
              </a:spcBef>
              <a:buNone/>
            </a:pPr>
            <a:r>
              <a:rPr lang="es-ES" sz="2400" dirty="0"/>
              <a:t>Estado (</a:t>
            </a:r>
            <a:r>
              <a:rPr lang="es-ES" sz="2400" dirty="0">
                <a:solidFill>
                  <a:srgbClr val="FF0000"/>
                </a:solidFill>
              </a:rPr>
              <a:t>seguridad de todos/</a:t>
            </a:r>
            <a:r>
              <a:rPr lang="es-ES" sz="2400" i="1" dirty="0" err="1">
                <a:solidFill>
                  <a:srgbClr val="FF0000"/>
                </a:solidFill>
              </a:rPr>
              <a:t>pax</a:t>
            </a:r>
            <a:r>
              <a:rPr lang="es-ES" sz="2400" i="1" dirty="0">
                <a:solidFill>
                  <a:srgbClr val="FF0000"/>
                </a:solidFill>
              </a:rPr>
              <a:t> </a:t>
            </a:r>
            <a:r>
              <a:rPr lang="es-ES" sz="2400" i="1" dirty="0" err="1">
                <a:solidFill>
                  <a:srgbClr val="FF0000"/>
                </a:solidFill>
              </a:rPr>
              <a:t>omnium</a:t>
            </a:r>
            <a:r>
              <a:rPr lang="es-ES" sz="2400" i="1" dirty="0">
                <a:solidFill>
                  <a:srgbClr val="FF0000"/>
                </a:solidFill>
              </a:rPr>
              <a:t> </a:t>
            </a:r>
            <a:r>
              <a:rPr lang="es-ES" sz="2400" dirty="0"/>
              <a:t>&amp; estado de la naturaleza o guerra de Hobbes)</a:t>
            </a:r>
          </a:p>
          <a:p>
            <a:pPr marL="0" indent="0">
              <a:lnSpc>
                <a:spcPct val="100000"/>
              </a:lnSpc>
              <a:spcBef>
                <a:spcPts val="0"/>
              </a:spcBef>
              <a:buNone/>
            </a:pPr>
            <a:r>
              <a:rPr lang="es-ES" sz="2400" dirty="0"/>
              <a:t>Bien (</a:t>
            </a:r>
            <a:r>
              <a:rPr lang="es-ES" sz="2400" i="1" dirty="0">
                <a:solidFill>
                  <a:srgbClr val="FF0000"/>
                </a:solidFill>
              </a:rPr>
              <a:t>El precio de la paz</a:t>
            </a:r>
            <a:r>
              <a:rPr lang="es-ES" sz="2400" i="1" dirty="0"/>
              <a:t> </a:t>
            </a:r>
            <a:r>
              <a:rPr lang="es-ES" sz="2400" dirty="0"/>
              <a:t>de Keynes)</a:t>
            </a:r>
          </a:p>
          <a:p>
            <a:pPr marL="0" indent="0">
              <a:lnSpc>
                <a:spcPct val="100000"/>
              </a:lnSpc>
              <a:spcBef>
                <a:spcPts val="0"/>
              </a:spcBef>
              <a:buNone/>
            </a:pPr>
            <a:r>
              <a:rPr lang="es-ES" sz="2400" dirty="0"/>
              <a:t>Destino (</a:t>
            </a:r>
            <a:r>
              <a:rPr lang="es-ES" sz="2400" i="1" dirty="0">
                <a:solidFill>
                  <a:srgbClr val="FF0000"/>
                </a:solidFill>
              </a:rPr>
              <a:t>Hacia la paz mundial </a:t>
            </a:r>
            <a:r>
              <a:rPr lang="es-ES" sz="2400" dirty="0"/>
              <a:t>de Henry Wallace, 1948)</a:t>
            </a:r>
          </a:p>
          <a:p>
            <a:pPr marL="0" indent="0">
              <a:lnSpc>
                <a:spcPct val="100000"/>
              </a:lnSpc>
              <a:spcBef>
                <a:spcPts val="0"/>
              </a:spcBef>
              <a:buNone/>
            </a:pPr>
            <a:r>
              <a:rPr lang="es-ES" sz="2400" dirty="0"/>
              <a:t>Pausa o suspensión de violencia (</a:t>
            </a:r>
            <a:r>
              <a:rPr lang="es-ES" sz="2400" i="1" dirty="0">
                <a:solidFill>
                  <a:srgbClr val="FF0000"/>
                </a:solidFill>
              </a:rPr>
              <a:t>Paz y guerra entre las naciones</a:t>
            </a:r>
            <a:r>
              <a:rPr lang="es-ES" sz="2400" dirty="0"/>
              <a:t>, de </a:t>
            </a:r>
            <a:r>
              <a:rPr lang="es-ES" sz="2400" dirty="0" err="1"/>
              <a:t>Raymon</a:t>
            </a:r>
            <a:r>
              <a:rPr lang="es-ES" sz="2400" dirty="0"/>
              <a:t> Aron…Montesquieu)</a:t>
            </a:r>
          </a:p>
          <a:p>
            <a:pPr marL="0" indent="0">
              <a:lnSpc>
                <a:spcPct val="100000"/>
              </a:lnSpc>
              <a:spcBef>
                <a:spcPts val="0"/>
              </a:spcBef>
              <a:buNone/>
            </a:pPr>
            <a:r>
              <a:rPr lang="es-ES" sz="2400" dirty="0"/>
              <a:t>Fortaleza imposible sin la defensa (</a:t>
            </a:r>
            <a:r>
              <a:rPr lang="es-ES" sz="2400" dirty="0">
                <a:solidFill>
                  <a:srgbClr val="FF0000"/>
                </a:solidFill>
              </a:rPr>
              <a:t>La paz armada </a:t>
            </a:r>
            <a:r>
              <a:rPr lang="es-ES" sz="2400" dirty="0"/>
              <a:t>de </a:t>
            </a:r>
            <a:r>
              <a:rPr lang="es-ES" sz="2400" dirty="0" err="1"/>
              <a:t>Hugh</a:t>
            </a:r>
            <a:r>
              <a:rPr lang="es-ES" sz="2400" dirty="0"/>
              <a:t> Thomas)</a:t>
            </a:r>
          </a:p>
          <a:p>
            <a:pPr marL="0" indent="0">
              <a:lnSpc>
                <a:spcPct val="100000"/>
              </a:lnSpc>
              <a:spcBef>
                <a:spcPts val="0"/>
              </a:spcBef>
              <a:buNone/>
            </a:pPr>
            <a:r>
              <a:rPr lang="es-ES" sz="2400" dirty="0"/>
              <a:t>Ideal (</a:t>
            </a:r>
            <a:r>
              <a:rPr lang="es-ES" sz="2400" i="1" dirty="0">
                <a:solidFill>
                  <a:srgbClr val="FF0000"/>
                </a:solidFill>
              </a:rPr>
              <a:t>La paz perpetua </a:t>
            </a:r>
            <a:r>
              <a:rPr lang="es-ES" sz="2400" dirty="0"/>
              <a:t>de Kant)</a:t>
            </a:r>
          </a:p>
          <a:p>
            <a:pPr marL="0" indent="0">
              <a:lnSpc>
                <a:spcPct val="100000"/>
              </a:lnSpc>
              <a:spcBef>
                <a:spcPts val="0"/>
              </a:spcBef>
              <a:buNone/>
            </a:pPr>
            <a:r>
              <a:rPr lang="es-ES" sz="2400" dirty="0"/>
              <a:t>Paz = sistema dominante: </a:t>
            </a:r>
            <a:r>
              <a:rPr lang="es-ES" sz="2400" dirty="0" err="1"/>
              <a:t>pax</a:t>
            </a:r>
            <a:r>
              <a:rPr lang="es-ES" sz="2400" dirty="0"/>
              <a:t> </a:t>
            </a:r>
            <a:r>
              <a:rPr lang="es-ES" sz="2400" dirty="0">
                <a:solidFill>
                  <a:srgbClr val="FF0000"/>
                </a:solidFill>
              </a:rPr>
              <a:t>romana</a:t>
            </a:r>
            <a:r>
              <a:rPr lang="es-ES" sz="2400" dirty="0"/>
              <a:t>, </a:t>
            </a:r>
            <a:r>
              <a:rPr lang="es-ES" sz="2400" dirty="0">
                <a:solidFill>
                  <a:srgbClr val="FF0000"/>
                </a:solidFill>
              </a:rPr>
              <a:t>germánica</a:t>
            </a:r>
            <a:r>
              <a:rPr lang="es-ES" sz="2400" dirty="0"/>
              <a:t>, </a:t>
            </a:r>
            <a:r>
              <a:rPr lang="es-ES" sz="2400" dirty="0">
                <a:solidFill>
                  <a:srgbClr val="FF0000"/>
                </a:solidFill>
              </a:rPr>
              <a:t>británica</a:t>
            </a:r>
            <a:r>
              <a:rPr lang="es-ES" sz="2400" dirty="0"/>
              <a:t>, </a:t>
            </a:r>
            <a:r>
              <a:rPr lang="es-ES" sz="2400" dirty="0">
                <a:solidFill>
                  <a:srgbClr val="FF0000"/>
                </a:solidFill>
              </a:rPr>
              <a:t>cristiana</a:t>
            </a:r>
            <a:r>
              <a:rPr lang="es-ES" sz="2400" dirty="0"/>
              <a:t>, </a:t>
            </a:r>
            <a:r>
              <a:rPr lang="es-ES" sz="2400" dirty="0">
                <a:solidFill>
                  <a:srgbClr val="FF0000"/>
                </a:solidFill>
              </a:rPr>
              <a:t>soviética</a:t>
            </a:r>
            <a:r>
              <a:rPr lang="es-ES" sz="2400" dirty="0"/>
              <a:t>, </a:t>
            </a:r>
            <a:r>
              <a:rPr lang="es-ES" sz="2400" dirty="0">
                <a:solidFill>
                  <a:srgbClr val="FF0000"/>
                </a:solidFill>
              </a:rPr>
              <a:t>americana</a:t>
            </a:r>
            <a:r>
              <a:rPr lang="es-ES" sz="2400" dirty="0"/>
              <a:t>…)</a:t>
            </a:r>
          </a:p>
          <a:p>
            <a:pPr marL="0" indent="0">
              <a:lnSpc>
                <a:spcPct val="100000"/>
              </a:lnSpc>
              <a:spcBef>
                <a:spcPts val="0"/>
              </a:spcBef>
              <a:buNone/>
            </a:pPr>
            <a:r>
              <a:rPr lang="es-ES" sz="2400" dirty="0"/>
              <a:t>	Pacifismo: primer movimiento pacifista (el </a:t>
            </a:r>
            <a:r>
              <a:rPr lang="es-ES" sz="2400" dirty="0">
                <a:solidFill>
                  <a:srgbClr val="FF0000"/>
                </a:solidFill>
              </a:rPr>
              <a:t>budismo</a:t>
            </a:r>
            <a:r>
              <a:rPr lang="es-ES" sz="2400" dirty="0"/>
              <a:t>) Otros: el estoicismo griego…</a:t>
            </a:r>
          </a:p>
          <a:p>
            <a:pPr marL="0" indent="0">
              <a:lnSpc>
                <a:spcPct val="100000"/>
              </a:lnSpc>
              <a:spcBef>
                <a:spcPts val="0"/>
              </a:spcBef>
              <a:buNone/>
            </a:pPr>
            <a:endParaRPr lang="es-ES" sz="1800" dirty="0"/>
          </a:p>
          <a:p>
            <a:pPr marL="0" indent="0">
              <a:lnSpc>
                <a:spcPct val="100000"/>
              </a:lnSpc>
              <a:spcBef>
                <a:spcPts val="0"/>
              </a:spcBef>
              <a:buNone/>
            </a:pPr>
            <a:endParaRPr lang="es-ES" sz="1800" dirty="0"/>
          </a:p>
          <a:p>
            <a:pPr marL="0" indent="0">
              <a:lnSpc>
                <a:spcPct val="100000"/>
              </a:lnSpc>
              <a:spcBef>
                <a:spcPts val="0"/>
              </a:spcBef>
              <a:buNone/>
            </a:pPr>
            <a:endParaRPr lang="es-ES" sz="1800" dirty="0"/>
          </a:p>
          <a:p>
            <a:pPr marL="0" indent="0">
              <a:lnSpc>
                <a:spcPct val="150000"/>
              </a:lnSpc>
              <a:spcBef>
                <a:spcPts val="600"/>
              </a:spcBef>
              <a:buNone/>
            </a:pPr>
            <a:endParaRPr lang="es-ES" sz="1800" dirty="0"/>
          </a:p>
          <a:p>
            <a:pPr marL="0" indent="0">
              <a:lnSpc>
                <a:spcPct val="150000"/>
              </a:lnSpc>
              <a:buNone/>
            </a:pPr>
            <a:endParaRPr lang="es-ES" sz="1800" dirty="0"/>
          </a:p>
          <a:p>
            <a:pPr marL="0" indent="0">
              <a:buNone/>
            </a:pPr>
            <a:endParaRPr lang="es-ES" sz="1800" dirty="0"/>
          </a:p>
        </p:txBody>
      </p:sp>
      <p:cxnSp>
        <p:nvCxnSpPr>
          <p:cNvPr id="5" name="Conector recto de flecha 4"/>
          <p:cNvCxnSpPr/>
          <p:nvPr/>
        </p:nvCxnSpPr>
        <p:spPr>
          <a:xfrm flipH="1">
            <a:off x="352697" y="4976949"/>
            <a:ext cx="26126" cy="1698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p:cNvCxnSpPr/>
          <p:nvPr/>
        </p:nvCxnSpPr>
        <p:spPr>
          <a:xfrm flipV="1">
            <a:off x="391886" y="5185954"/>
            <a:ext cx="666205" cy="130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78135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88135"/>
            <a:ext cx="10515600" cy="341523"/>
          </a:xfrm>
        </p:spPr>
        <p:style>
          <a:lnRef idx="3">
            <a:schemeClr val="lt1"/>
          </a:lnRef>
          <a:fillRef idx="1">
            <a:schemeClr val="accent1"/>
          </a:fillRef>
          <a:effectRef idx="1">
            <a:schemeClr val="accent1"/>
          </a:effectRef>
          <a:fontRef idx="minor">
            <a:schemeClr val="lt1"/>
          </a:fontRef>
        </p:style>
        <p:txBody>
          <a:bodyPr>
            <a:noAutofit/>
          </a:bodyPr>
          <a:lstStyle/>
          <a:p>
            <a:r>
              <a:rPr lang="es-ES" sz="2400" dirty="0"/>
              <a:t>Paz y conflicto en la historia: clases de paz y de guerra</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2596491355"/>
              </p:ext>
            </p:extLst>
          </p:nvPr>
        </p:nvGraphicFramePr>
        <p:xfrm>
          <a:off x="0" y="386947"/>
          <a:ext cx="12192000" cy="64710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ángulo 4"/>
          <p:cNvSpPr/>
          <p:nvPr/>
        </p:nvSpPr>
        <p:spPr>
          <a:xfrm>
            <a:off x="0" y="738131"/>
            <a:ext cx="4384712" cy="250082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dirty="0">
                <a:solidFill>
                  <a:schemeClr val="tx1"/>
                </a:solidFill>
              </a:rPr>
              <a:t>El derecho, anclado en binomios de guerra justa / injusta, legal / ilegal…. (estatales)</a:t>
            </a:r>
          </a:p>
          <a:p>
            <a:r>
              <a:rPr lang="es-ES" dirty="0">
                <a:solidFill>
                  <a:schemeClr val="tx1"/>
                </a:solidFill>
              </a:rPr>
              <a:t>Pocas guerras estatales en la actualidad</a:t>
            </a:r>
          </a:p>
          <a:p>
            <a:r>
              <a:rPr lang="es-ES" dirty="0">
                <a:solidFill>
                  <a:schemeClr val="tx1"/>
                </a:solidFill>
              </a:rPr>
              <a:t>Paz perpetua / guerra total</a:t>
            </a:r>
          </a:p>
        </p:txBody>
      </p:sp>
      <p:sp>
        <p:nvSpPr>
          <p:cNvPr id="6" name="Rectángulo 5"/>
          <p:cNvSpPr/>
          <p:nvPr/>
        </p:nvSpPr>
        <p:spPr>
          <a:xfrm>
            <a:off x="7282150" y="738131"/>
            <a:ext cx="4501309" cy="250082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a:t>Cuerpos de Paz (1961)</a:t>
            </a:r>
          </a:p>
          <a:p>
            <a:pPr algn="ctr"/>
            <a:r>
              <a:rPr lang="es-ES" dirty="0"/>
              <a:t>Dividendo de la paz </a:t>
            </a:r>
          </a:p>
          <a:p>
            <a:pPr algn="ctr"/>
            <a:r>
              <a:rPr lang="es-ES" dirty="0"/>
              <a:t>Misiones de paz: </a:t>
            </a:r>
          </a:p>
          <a:p>
            <a:pPr algn="ctr"/>
            <a:r>
              <a:rPr lang="es-ES" dirty="0"/>
              <a:t>ONU: 1945-2017 (72) // desde 1990:  +2/3</a:t>
            </a:r>
          </a:p>
          <a:p>
            <a:pPr algn="ctr"/>
            <a:r>
              <a:rPr lang="es-ES" dirty="0"/>
              <a:t>Activas: 17-18 </a:t>
            </a:r>
            <a:r>
              <a:rPr lang="es-ES" dirty="0">
                <a:hlinkClick r:id="rId8"/>
              </a:rPr>
              <a:t>http://www.irenees.net/bdf_fiche-analyse-702_fr.html</a:t>
            </a:r>
            <a:r>
              <a:rPr lang="es-ES" dirty="0"/>
              <a:t> (Diapositiva siguiente)</a:t>
            </a:r>
          </a:p>
        </p:txBody>
      </p:sp>
      <p:sp>
        <p:nvSpPr>
          <p:cNvPr id="7" name="Elipse 6"/>
          <p:cNvSpPr/>
          <p:nvPr/>
        </p:nvSpPr>
        <p:spPr>
          <a:xfrm>
            <a:off x="5638800" y="72847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2"/>
          <p:cNvSpPr/>
          <p:nvPr/>
        </p:nvSpPr>
        <p:spPr>
          <a:xfrm>
            <a:off x="0" y="5449824"/>
            <a:ext cx="12192000" cy="140817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dirty="0">
                <a:solidFill>
                  <a:schemeClr val="tx1"/>
                </a:solidFill>
              </a:rPr>
              <a:t>		LOS CASCOS AZULES: de la Guerra Fría al Siglo XXI</a:t>
            </a:r>
          </a:p>
          <a:p>
            <a:endParaRPr lang="es-ES" dirty="0">
              <a:solidFill>
                <a:schemeClr val="tx1"/>
              </a:solidFill>
            </a:endParaRPr>
          </a:p>
          <a:p>
            <a:r>
              <a:rPr lang="es-ES" sz="1600" dirty="0">
                <a:solidFill>
                  <a:schemeClr val="accent1">
                    <a:lumMod val="75000"/>
                  </a:schemeClr>
                </a:solidFill>
              </a:rPr>
              <a:t>Los cascos azules cumplen 70 años ante las dudas sobre su eficacia real. Viajamos tras sus pasos desde</a:t>
            </a:r>
          </a:p>
          <a:p>
            <a:r>
              <a:rPr lang="es-ES" sz="1600" dirty="0">
                <a:solidFill>
                  <a:schemeClr val="accent1">
                    <a:lumMod val="75000"/>
                  </a:schemeClr>
                </a:solidFill>
              </a:rPr>
              <a:t>Líbano hasta la sede de la ONU en Nueva York  elpais.com70 años de los cascos azules de la #ONU: </a:t>
            </a:r>
          </a:p>
          <a:p>
            <a:r>
              <a:rPr lang="es-ES" sz="1600" dirty="0">
                <a:solidFill>
                  <a:schemeClr val="accent1">
                    <a:lumMod val="75000"/>
                  </a:schemeClr>
                </a:solidFill>
              </a:rPr>
              <a:t>balance desigual </a:t>
            </a:r>
            <a:r>
              <a:rPr lang="es-ES" sz="1600" dirty="0">
                <a:solidFill>
                  <a:schemeClr val="accent1">
                    <a:lumMod val="75000"/>
                  </a:schemeClr>
                </a:solidFill>
                <a:hlinkClick r:id="rId9"/>
              </a:rPr>
              <a:t>http://ow.ly/O6Up30jWET9</a:t>
            </a:r>
            <a:r>
              <a:rPr lang="es-ES" sz="1600" dirty="0">
                <a:solidFill>
                  <a:schemeClr val="accent1">
                    <a:lumMod val="75000"/>
                  </a:schemeClr>
                </a:solidFill>
              </a:rPr>
              <a:t>    v @</a:t>
            </a:r>
            <a:r>
              <a:rPr lang="es-ES" sz="1600" dirty="0" err="1">
                <a:solidFill>
                  <a:schemeClr val="accent1">
                    <a:lumMod val="75000"/>
                  </a:schemeClr>
                </a:solidFill>
              </a:rPr>
              <a:t>elpaissemanal</a:t>
            </a:r>
            <a:r>
              <a:rPr lang="es-ES" sz="1600" dirty="0">
                <a:solidFill>
                  <a:schemeClr val="accent1">
                    <a:lumMod val="75000"/>
                  </a:schemeClr>
                </a:solidFill>
              </a:rPr>
              <a:t>  15:16 - 13 </a:t>
            </a:r>
            <a:r>
              <a:rPr lang="es-ES" sz="1600" dirty="0" err="1">
                <a:solidFill>
                  <a:schemeClr val="accent1">
                    <a:lumMod val="75000"/>
                  </a:schemeClr>
                </a:solidFill>
              </a:rPr>
              <a:t>may</a:t>
            </a:r>
            <a:r>
              <a:rPr lang="es-ES" sz="1600" dirty="0">
                <a:solidFill>
                  <a:schemeClr val="accent1">
                    <a:lumMod val="75000"/>
                  </a:schemeClr>
                </a:solidFill>
              </a:rPr>
              <a:t>. </a:t>
            </a:r>
            <a:r>
              <a:rPr lang="es-ES" dirty="0">
                <a:solidFill>
                  <a:schemeClr val="accent1">
                    <a:lumMod val="75000"/>
                  </a:schemeClr>
                </a:solidFill>
              </a:rPr>
              <a:t>2018</a:t>
            </a:r>
          </a:p>
        </p:txBody>
      </p:sp>
      <p:sp>
        <p:nvSpPr>
          <p:cNvPr id="8" name="Rectángulo 7"/>
          <p:cNvSpPr/>
          <p:nvPr/>
        </p:nvSpPr>
        <p:spPr>
          <a:xfrm>
            <a:off x="8666226" y="5449824"/>
            <a:ext cx="3525774" cy="140817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pic>
        <p:nvPicPr>
          <p:cNvPr id="9" name="Imagen 8"/>
          <p:cNvPicPr>
            <a:picLocks noChangeAspect="1"/>
          </p:cNvPicPr>
          <p:nvPr/>
        </p:nvPicPr>
        <p:blipFill>
          <a:blip r:embed="rId10"/>
          <a:stretch>
            <a:fillRect/>
          </a:stretch>
        </p:blipFill>
        <p:spPr>
          <a:xfrm>
            <a:off x="8666226" y="5449824"/>
            <a:ext cx="3525774" cy="1408176"/>
          </a:xfrm>
          <a:prstGeom prst="rect">
            <a:avLst/>
          </a:prstGeom>
        </p:spPr>
      </p:pic>
    </p:spTree>
    <p:extLst>
      <p:ext uri="{BB962C8B-B14F-4D97-AF65-F5344CB8AC3E}">
        <p14:creationId xmlns:p14="http://schemas.microsoft.com/office/powerpoint/2010/main" val="26935409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07265"/>
            <a:ext cx="10515600" cy="573024"/>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Misiones de paz desde 1988</a:t>
            </a:r>
          </a:p>
        </p:txBody>
      </p:sp>
      <p:sp>
        <p:nvSpPr>
          <p:cNvPr id="3" name="Marcador de contenido 2"/>
          <p:cNvSpPr>
            <a:spLocks noGrp="1"/>
          </p:cNvSpPr>
          <p:nvPr>
            <p:ph idx="1"/>
          </p:nvPr>
        </p:nvSpPr>
        <p:spPr>
          <a:xfrm>
            <a:off x="0" y="1278294"/>
            <a:ext cx="12111135" cy="5085334"/>
          </a:xfrm>
        </p:spPr>
        <p:txBody>
          <a:bodyPr>
            <a:normAutofit fontScale="62500" lnSpcReduction="20000"/>
          </a:bodyPr>
          <a:lstStyle/>
          <a:p>
            <a:pPr marL="0" indent="0">
              <a:buNone/>
            </a:pPr>
            <a:r>
              <a:rPr lang="en-US" dirty="0"/>
              <a:t>The main characteristics of these missions are:</a:t>
            </a:r>
          </a:p>
          <a:p>
            <a:endParaRPr lang="en-US" dirty="0"/>
          </a:p>
          <a:p>
            <a:r>
              <a:rPr lang="en-US" dirty="0"/>
              <a:t>1. Multidimensionality/complexity: In addition to control of violence (peacekeeping), peacebuilding tasks and sometimes even executive mandates to govern a country have been added to the missions.</a:t>
            </a:r>
          </a:p>
          <a:p>
            <a:endParaRPr lang="en-US" dirty="0"/>
          </a:p>
          <a:p>
            <a:r>
              <a:rPr lang="en-US" dirty="0"/>
              <a:t>2. Heavier armament of the peacekeeping force, and license to use these weapons not only in </a:t>
            </a:r>
            <a:r>
              <a:rPr lang="en-US" dirty="0" err="1"/>
              <a:t>self-defence</a:t>
            </a:r>
            <a:r>
              <a:rPr lang="en-US" dirty="0"/>
              <a:t>, but to make sure that the mission’s mandate can be carried out (so-called robust peacekeeping) (3).</a:t>
            </a:r>
          </a:p>
          <a:p>
            <a:endParaRPr lang="en-US" dirty="0"/>
          </a:p>
          <a:p>
            <a:r>
              <a:rPr lang="en-US" dirty="0"/>
              <a:t>3. A new interpretation of impartiality as not meaning equidistance between the parties in conflict (4).</a:t>
            </a:r>
          </a:p>
          <a:p>
            <a:endParaRPr lang="en-US" dirty="0"/>
          </a:p>
          <a:p>
            <a:r>
              <a:rPr lang="en-US" dirty="0"/>
              <a:t>4. Participation in peacekeeping missions by powerful states (including the USA and the nuclear powers of Western Europe and Russia – the se countries formerly were not asked to play a role because of their real and perceived interests related to the Cold War.</a:t>
            </a:r>
          </a:p>
          <a:p>
            <a:endParaRPr lang="en-US" dirty="0"/>
          </a:p>
          <a:p>
            <a:r>
              <a:rPr lang="en-US" dirty="0"/>
              <a:t>5. Military take-over of more and more humanitarian aid and peace-building tasks on the ground.</a:t>
            </a:r>
          </a:p>
          <a:p>
            <a:endParaRPr lang="en-US" dirty="0"/>
          </a:p>
          <a:p>
            <a:pPr marL="0" indent="0">
              <a:buNone/>
            </a:pPr>
            <a:r>
              <a:rPr lang="es-ES" dirty="0">
                <a:solidFill>
                  <a:schemeClr val="accent5"/>
                </a:solidFill>
              </a:rPr>
              <a:t>http://www.irenees.net/bdf_fiche-analyse-702_fr.html</a:t>
            </a:r>
          </a:p>
        </p:txBody>
      </p:sp>
      <p:sp>
        <p:nvSpPr>
          <p:cNvPr id="4" name="Rectángulo 3"/>
          <p:cNvSpPr/>
          <p:nvPr/>
        </p:nvSpPr>
        <p:spPr>
          <a:xfrm>
            <a:off x="6376416" y="6059424"/>
            <a:ext cx="5815584" cy="7985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6376416" y="6027753"/>
            <a:ext cx="5815584" cy="861917"/>
          </a:xfrm>
          <a:prstGeom prst="rect">
            <a:avLst/>
          </a:prstGeom>
        </p:spPr>
      </p:pic>
    </p:spTree>
    <p:extLst>
      <p:ext uri="{BB962C8B-B14F-4D97-AF65-F5344CB8AC3E}">
        <p14:creationId xmlns:p14="http://schemas.microsoft.com/office/powerpoint/2010/main" val="22989945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11015"/>
            <a:ext cx="10515600" cy="647115"/>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Positive and </a:t>
            </a:r>
            <a:r>
              <a:rPr lang="es-ES" sz="2800" dirty="0" err="1"/>
              <a:t>negative</a:t>
            </a:r>
            <a:r>
              <a:rPr lang="es-ES" sz="2800" dirty="0"/>
              <a:t> </a:t>
            </a:r>
            <a:r>
              <a:rPr lang="es-ES" sz="2800" dirty="0" err="1"/>
              <a:t>peace</a:t>
            </a:r>
            <a:endParaRPr lang="es-ES" sz="2800" dirty="0"/>
          </a:p>
        </p:txBody>
      </p:sp>
      <p:sp>
        <p:nvSpPr>
          <p:cNvPr id="3" name="Marcador de contenido 2"/>
          <p:cNvSpPr>
            <a:spLocks noGrp="1"/>
          </p:cNvSpPr>
          <p:nvPr>
            <p:ph idx="1"/>
          </p:nvPr>
        </p:nvSpPr>
        <p:spPr>
          <a:xfrm>
            <a:off x="22274" y="1167618"/>
            <a:ext cx="12169726" cy="5584873"/>
          </a:xfrm>
        </p:spPr>
        <p:txBody>
          <a:bodyPr>
            <a:normAutofit/>
          </a:bodyPr>
          <a:lstStyle/>
          <a:p>
            <a:pPr marL="0" indent="0">
              <a:buNone/>
            </a:pPr>
            <a:r>
              <a:rPr lang="en-US" sz="2000" dirty="0"/>
              <a:t>An introduction to Positive Peace</a:t>
            </a:r>
          </a:p>
          <a:p>
            <a:pPr marL="0" indent="0">
              <a:buNone/>
            </a:pPr>
            <a:r>
              <a:rPr lang="en-US" sz="2000" dirty="0"/>
              <a:t>Positive Peace provides us with a framework to first understand, and then to address the multiple and complex challenges the world faces.</a:t>
            </a:r>
          </a:p>
          <a:p>
            <a:pPr marL="0" indent="0">
              <a:buNone/>
            </a:pPr>
            <a:r>
              <a:rPr lang="en-US" sz="2000" dirty="0"/>
              <a:t>Humanity is now facing challenges unparalleled in its history. These problems, which include climate change, ever decreasing biodiversity, and over-population, are global in nature; they call for global solutions and require cooperation on a scale unprecedented in human history. In a </a:t>
            </a:r>
            <a:r>
              <a:rPr lang="en-US" sz="2000" dirty="0" err="1"/>
              <a:t>globalised</a:t>
            </a:r>
            <a:r>
              <a:rPr lang="en-US" sz="2000" dirty="0"/>
              <a:t> world, the sources of many of these challenges are multidimensional, increasingly complex and span national borders. For this reason, finding solutions fundamentally requires new ways of thinking. </a:t>
            </a:r>
          </a:p>
          <a:p>
            <a:pPr marL="0" indent="0">
              <a:buNone/>
            </a:pPr>
            <a:r>
              <a:rPr lang="en-US" sz="2000" dirty="0"/>
              <a:t>…. </a:t>
            </a:r>
            <a:r>
              <a:rPr lang="en-US" sz="2000" dirty="0" err="1"/>
              <a:t>Seguir</a:t>
            </a:r>
            <a:r>
              <a:rPr lang="en-US" sz="2000" dirty="0"/>
              <a:t> </a:t>
            </a:r>
            <a:r>
              <a:rPr lang="en-US" sz="2000" dirty="0" err="1"/>
              <a:t>leyendo</a:t>
            </a:r>
            <a:r>
              <a:rPr lang="en-US" sz="2000" dirty="0"/>
              <a:t> </a:t>
            </a:r>
          </a:p>
          <a:p>
            <a:pPr marL="0" indent="0">
              <a:buNone/>
            </a:pPr>
            <a:endParaRPr lang="en-US" sz="2000" dirty="0"/>
          </a:p>
          <a:p>
            <a:pPr marL="0" indent="0" algn="r">
              <a:buNone/>
            </a:pPr>
            <a:r>
              <a:rPr lang="en-US" sz="2000" dirty="0"/>
              <a:t>Global Peace </a:t>
            </a:r>
            <a:r>
              <a:rPr lang="en-US" sz="2000" dirty="0" err="1"/>
              <a:t>Index@GlobPeaceIndex</a:t>
            </a:r>
            <a:endParaRPr lang="en-US" sz="2000" dirty="0"/>
          </a:p>
          <a:p>
            <a:pPr marL="0" indent="0" algn="r">
              <a:buNone/>
            </a:pPr>
            <a:r>
              <a:rPr lang="en-US" sz="2000" dirty="0"/>
              <a:t> A free and independent media is essential for well-informed citizens</a:t>
            </a:r>
          </a:p>
          <a:p>
            <a:pPr marL="0" indent="0" algn="r">
              <a:buNone/>
            </a:pPr>
            <a:r>
              <a:rPr lang="en-US" sz="2000" dirty="0"/>
              <a:t>Learn more about the elements of peaceful societies: http://bit.ly/2GLgHxB </a:t>
            </a:r>
          </a:p>
          <a:p>
            <a:pPr marL="0" indent="0" algn="r">
              <a:buNone/>
            </a:pPr>
            <a:r>
              <a:rPr lang="en-US" sz="2000" dirty="0"/>
              <a:t>9:27 - 1 ago. 2018</a:t>
            </a:r>
            <a:endParaRPr lang="es-ES" sz="2000" dirty="0"/>
          </a:p>
        </p:txBody>
      </p:sp>
      <p:sp>
        <p:nvSpPr>
          <p:cNvPr id="4" name="Rectángulo 3"/>
          <p:cNvSpPr/>
          <p:nvPr/>
        </p:nvSpPr>
        <p:spPr>
          <a:xfrm>
            <a:off x="168812" y="4192172"/>
            <a:ext cx="4093699" cy="25603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pic>
        <p:nvPicPr>
          <p:cNvPr id="5" name="Imagen 4"/>
          <p:cNvPicPr>
            <a:picLocks noChangeAspect="1"/>
          </p:cNvPicPr>
          <p:nvPr/>
        </p:nvPicPr>
        <p:blipFill>
          <a:blip r:embed="rId2"/>
          <a:stretch>
            <a:fillRect/>
          </a:stretch>
        </p:blipFill>
        <p:spPr>
          <a:xfrm>
            <a:off x="168812" y="4192171"/>
            <a:ext cx="4093699" cy="2560320"/>
          </a:xfrm>
          <a:prstGeom prst="rect">
            <a:avLst/>
          </a:prstGeom>
        </p:spPr>
      </p:pic>
    </p:spTree>
    <p:extLst>
      <p:ext uri="{BB962C8B-B14F-4D97-AF65-F5344CB8AC3E}">
        <p14:creationId xmlns:p14="http://schemas.microsoft.com/office/powerpoint/2010/main" val="40654503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94575" y="0"/>
            <a:ext cx="10515600" cy="540913"/>
          </a:xfrm>
        </p:spPr>
        <p:style>
          <a:lnRef idx="3">
            <a:schemeClr val="lt1"/>
          </a:lnRef>
          <a:fillRef idx="1">
            <a:schemeClr val="accent1"/>
          </a:fillRef>
          <a:effectRef idx="1">
            <a:schemeClr val="accent1"/>
          </a:effectRef>
          <a:fontRef idx="minor">
            <a:schemeClr val="lt1"/>
          </a:fontRef>
        </p:style>
        <p:txBody>
          <a:bodyPr>
            <a:noAutofit/>
          </a:bodyPr>
          <a:lstStyle/>
          <a:p>
            <a:r>
              <a:rPr lang="es-ES" sz="2400" dirty="0"/>
              <a:t>Guerra y conflicto: conceptos y clases</a:t>
            </a:r>
          </a:p>
        </p:txBody>
      </p:sp>
      <p:sp>
        <p:nvSpPr>
          <p:cNvPr id="3" name="Marcador de contenido 2"/>
          <p:cNvSpPr>
            <a:spLocks noGrp="1"/>
          </p:cNvSpPr>
          <p:nvPr>
            <p:ph sz="half" idx="1"/>
          </p:nvPr>
        </p:nvSpPr>
        <p:spPr>
          <a:xfrm>
            <a:off x="0" y="888643"/>
            <a:ext cx="5293217" cy="6078827"/>
          </a:xfrm>
        </p:spPr>
        <p:txBody>
          <a:bodyPr/>
          <a:lstStyle/>
          <a:p>
            <a:pPr marL="0" indent="0">
              <a:buNone/>
            </a:pPr>
            <a:r>
              <a:rPr lang="es-ES" sz="2000" dirty="0">
                <a:solidFill>
                  <a:srgbClr val="FF0000"/>
                </a:solidFill>
              </a:rPr>
              <a:t>Guerra</a:t>
            </a:r>
            <a:r>
              <a:rPr lang="es-ES" sz="2000" dirty="0"/>
              <a:t>: enfrentamiento armado</a:t>
            </a:r>
          </a:p>
          <a:p>
            <a:pPr marL="0" indent="0">
              <a:buNone/>
            </a:pPr>
            <a:r>
              <a:rPr lang="es-ES" sz="1800" dirty="0"/>
              <a:t>La historia de la humanidad, un viaje interminable de guerra en guerra, de conflicto en conflicto. La mayoría en paz la mayor parte del tiempo. </a:t>
            </a:r>
          </a:p>
          <a:p>
            <a:pPr marL="0" indent="0">
              <a:buNone/>
            </a:pPr>
            <a:r>
              <a:rPr lang="es-ES" sz="1800" dirty="0"/>
              <a:t>La mayor parte de los conflictos, previsibles, amenazas leves y mucho tiempo para responder</a:t>
            </a:r>
          </a:p>
          <a:p>
            <a:pPr marL="0" indent="0">
              <a:buNone/>
            </a:pPr>
            <a:r>
              <a:rPr lang="es-ES" sz="1800" dirty="0"/>
              <a:t>Cuanto menos grave y más tiempo, más respuestas burocráticas y menos necesidad de liderazgo</a:t>
            </a:r>
          </a:p>
          <a:p>
            <a:pPr marL="0" indent="0">
              <a:buNone/>
            </a:pPr>
            <a:endParaRPr lang="es-ES" sz="1800" dirty="0"/>
          </a:p>
          <a:p>
            <a:pPr marL="0" indent="0">
              <a:buNone/>
            </a:pPr>
            <a:endParaRPr lang="es-ES" sz="1800" dirty="0"/>
          </a:p>
          <a:p>
            <a:pPr marL="0" indent="0">
              <a:buNone/>
            </a:pPr>
            <a:endParaRPr lang="es-ES" sz="1800" dirty="0"/>
          </a:p>
          <a:p>
            <a:pPr marL="0" indent="0" algn="ctr">
              <a:buNone/>
            </a:pPr>
            <a:endParaRPr lang="es-ES" sz="2000" dirty="0"/>
          </a:p>
          <a:p>
            <a:pPr marL="0" indent="0" algn="ctr">
              <a:buNone/>
            </a:pPr>
            <a:endParaRPr lang="es-ES" sz="2000" dirty="0">
              <a:solidFill>
                <a:srgbClr val="FF0000"/>
              </a:solidFill>
            </a:endParaRPr>
          </a:p>
          <a:p>
            <a:pPr marL="0" indent="0" algn="ctr">
              <a:buNone/>
            </a:pPr>
            <a:endParaRPr lang="es-ES" sz="2000" dirty="0"/>
          </a:p>
          <a:p>
            <a:pPr marL="0" indent="0">
              <a:buNone/>
            </a:pPr>
            <a:endParaRPr lang="es-ES" dirty="0"/>
          </a:p>
          <a:p>
            <a:pPr marL="0" indent="0">
              <a:buNone/>
            </a:pPr>
            <a:endParaRPr lang="es-ES" sz="1800" dirty="0"/>
          </a:p>
        </p:txBody>
      </p:sp>
      <p:sp>
        <p:nvSpPr>
          <p:cNvPr id="15" name="Marcador de contenido 14"/>
          <p:cNvSpPr>
            <a:spLocks noGrp="1"/>
          </p:cNvSpPr>
          <p:nvPr>
            <p:ph sz="half" idx="2"/>
          </p:nvPr>
        </p:nvSpPr>
        <p:spPr>
          <a:xfrm>
            <a:off x="6172200" y="888642"/>
            <a:ext cx="5895304" cy="5834129"/>
          </a:xfrm>
        </p:spPr>
        <p:txBody>
          <a:bodyPr/>
          <a:lstStyle/>
          <a:p>
            <a:r>
              <a:rPr lang="es-ES" sz="2000" dirty="0">
                <a:solidFill>
                  <a:srgbClr val="FF0000"/>
                </a:solidFill>
              </a:rPr>
              <a:t>Conflicto</a:t>
            </a:r>
            <a:r>
              <a:rPr lang="es-ES" sz="2000" dirty="0"/>
              <a:t>: Condición provocada por actores con objetivos incompatibles, toda colisión de intereses</a:t>
            </a:r>
          </a:p>
          <a:p>
            <a:pPr marL="0" indent="0" algn="ctr">
              <a:buNone/>
            </a:pPr>
            <a:r>
              <a:rPr lang="es-ES" dirty="0"/>
              <a:t>	</a:t>
            </a:r>
            <a:endParaRPr lang="es-ES" sz="2000" dirty="0">
              <a:solidFill>
                <a:srgbClr val="FF0000"/>
              </a:solidFill>
            </a:endParaRPr>
          </a:p>
        </p:txBody>
      </p:sp>
      <p:graphicFrame>
        <p:nvGraphicFramePr>
          <p:cNvPr id="17" name="Diagrama 16"/>
          <p:cNvGraphicFramePr/>
          <p:nvPr>
            <p:extLst>
              <p:ext uri="{D42A27DB-BD31-4B8C-83A1-F6EECF244321}">
                <p14:modId xmlns:p14="http://schemas.microsoft.com/office/powerpoint/2010/main" val="731620080"/>
              </p:ext>
            </p:extLst>
          </p:nvPr>
        </p:nvGraphicFramePr>
        <p:xfrm>
          <a:off x="6297769" y="1867437"/>
          <a:ext cx="5731099" cy="48553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9" name="Diagrama 18"/>
          <p:cNvGraphicFramePr/>
          <p:nvPr>
            <p:extLst>
              <p:ext uri="{D42A27DB-BD31-4B8C-83A1-F6EECF244321}">
                <p14:modId xmlns:p14="http://schemas.microsoft.com/office/powerpoint/2010/main" val="2961533376"/>
              </p:ext>
            </p:extLst>
          </p:nvPr>
        </p:nvGraphicFramePr>
        <p:xfrm>
          <a:off x="218941" y="3451538"/>
          <a:ext cx="5576552" cy="287198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3111114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ctrTitle"/>
          </p:nvPr>
        </p:nvSpPr>
        <p:spPr>
          <a:xfrm>
            <a:off x="0" y="-283334"/>
            <a:ext cx="10668000" cy="669700"/>
          </a:xfrm>
        </p:spPr>
        <p:style>
          <a:lnRef idx="3">
            <a:schemeClr val="lt1"/>
          </a:lnRef>
          <a:fillRef idx="1">
            <a:schemeClr val="accent1"/>
          </a:fillRef>
          <a:effectRef idx="1">
            <a:schemeClr val="accent1"/>
          </a:effectRef>
          <a:fontRef idx="minor">
            <a:schemeClr val="lt1"/>
          </a:fontRef>
        </p:style>
        <p:txBody>
          <a:bodyPr>
            <a:normAutofit/>
          </a:bodyPr>
          <a:lstStyle/>
          <a:p>
            <a:pPr algn="l"/>
            <a:r>
              <a:rPr lang="es-ES" sz="2400" dirty="0"/>
              <a:t>Condiciones para la guerra</a:t>
            </a:r>
          </a:p>
        </p:txBody>
      </p:sp>
      <p:graphicFrame>
        <p:nvGraphicFramePr>
          <p:cNvPr id="7" name="Diagrama 6"/>
          <p:cNvGraphicFramePr/>
          <p:nvPr>
            <p:extLst>
              <p:ext uri="{D42A27DB-BD31-4B8C-83A1-F6EECF244321}">
                <p14:modId xmlns:p14="http://schemas.microsoft.com/office/powerpoint/2010/main" val="2058870299"/>
              </p:ext>
            </p:extLst>
          </p:nvPr>
        </p:nvGraphicFramePr>
        <p:xfrm>
          <a:off x="-102766" y="489397"/>
          <a:ext cx="6933126" cy="50227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7"/>
          <p:cNvSpPr/>
          <p:nvPr/>
        </p:nvSpPr>
        <p:spPr>
          <a:xfrm>
            <a:off x="-4292" y="5512158"/>
            <a:ext cx="12192000" cy="134584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 sz="1600" dirty="0"/>
          </a:p>
          <a:p>
            <a:pPr algn="ctr"/>
            <a:r>
              <a:rPr lang="es-ES" sz="1600" dirty="0"/>
              <a:t>https://books.google.es/books?id=sn1AhQbfh9EC&amp;pg=PA53&amp;lpg=PA53&amp;dq=Jean-Louis+Dufour,+Les+vrais+guerres,+La+Manufacture,+Lyon+1990&amp;source=bl&amp;ots=enBo4a9UtR&amp;sig=wwrUwhs2jggi5ZwIEinl1BrZqoc&amp;hl=es&amp;sa=X&amp;ved=0ahUKEwiEzKroyOHaAhVC1RQKHbUTApoQ6AEINjAC#v=onepage&amp;q=Jean-Louis%20Dufour%2C%20Les%20vrais%20guerres%2C%20La%20Manufacture%2C%20Lyon%201990&amp;f=false </a:t>
            </a:r>
          </a:p>
          <a:p>
            <a:pPr algn="ctr"/>
            <a:endParaRPr lang="es-ES" dirty="0"/>
          </a:p>
        </p:txBody>
      </p:sp>
      <p:sp>
        <p:nvSpPr>
          <p:cNvPr id="2" name="Rectángulo 1">
            <a:hlinkClick r:id="rId7" action="ppaction://hlinkfile"/>
          </p:cNvPr>
          <p:cNvSpPr/>
          <p:nvPr/>
        </p:nvSpPr>
        <p:spPr>
          <a:xfrm>
            <a:off x="6830360" y="1650577"/>
            <a:ext cx="5258874" cy="364353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fr-FR" dirty="0"/>
              <a:t>Jean-Louis Dufour, </a:t>
            </a:r>
          </a:p>
          <a:p>
            <a:r>
              <a:rPr lang="fr-FR" dirty="0"/>
              <a:t>Les vrais guerres,</a:t>
            </a:r>
          </a:p>
          <a:p>
            <a:r>
              <a:rPr lang="fr-FR" dirty="0"/>
              <a:t>La Manufacture,</a:t>
            </a:r>
          </a:p>
          <a:p>
            <a:r>
              <a:rPr lang="fr-FR" dirty="0"/>
              <a:t>Lyon 1990,  p. 16</a:t>
            </a:r>
          </a:p>
          <a:p>
            <a:r>
              <a:rPr lang="fr-FR" dirty="0"/>
              <a:t>----------------------</a:t>
            </a:r>
          </a:p>
          <a:p>
            <a:r>
              <a:rPr lang="fr-FR" dirty="0"/>
              <a:t>« </a:t>
            </a:r>
            <a:r>
              <a:rPr lang="fr-FR" dirty="0" err="1"/>
              <a:t>Factores</a:t>
            </a:r>
            <a:r>
              <a:rPr lang="fr-FR" dirty="0"/>
              <a:t> de </a:t>
            </a:r>
            <a:r>
              <a:rPr lang="fr-FR" dirty="0" err="1"/>
              <a:t>conflictividad</a:t>
            </a:r>
            <a:endParaRPr lang="es-ES" dirty="0"/>
          </a:p>
          <a:p>
            <a:r>
              <a:rPr lang="es-ES" dirty="0"/>
              <a:t>en el nuevo siglo” Felipe </a:t>
            </a:r>
          </a:p>
          <a:p>
            <a:r>
              <a:rPr lang="es-ES" dirty="0"/>
              <a:t>Sahagún En IRAK EN CLAVE</a:t>
            </a:r>
          </a:p>
          <a:p>
            <a:r>
              <a:rPr lang="es-ES" dirty="0"/>
              <a:t>GLOBAL. </a:t>
            </a:r>
            <a:r>
              <a:rPr lang="es-ES" dirty="0" err="1"/>
              <a:t>Univ</a:t>
            </a:r>
            <a:r>
              <a:rPr lang="es-ES" dirty="0"/>
              <a:t> C-La Mancha</a:t>
            </a:r>
          </a:p>
          <a:p>
            <a:r>
              <a:rPr lang="es-ES" dirty="0"/>
              <a:t>Coord. José Miguel Ortega</a:t>
            </a:r>
          </a:p>
          <a:p>
            <a:r>
              <a:rPr lang="es-ES" dirty="0"/>
              <a:t>Cuenca 2004</a:t>
            </a:r>
            <a:endParaRPr lang="fr-FR" dirty="0"/>
          </a:p>
        </p:txBody>
      </p:sp>
      <p:sp>
        <p:nvSpPr>
          <p:cNvPr id="3" name="Rectángulo 2"/>
          <p:cNvSpPr/>
          <p:nvPr/>
        </p:nvSpPr>
        <p:spPr>
          <a:xfrm>
            <a:off x="6830360" y="489397"/>
            <a:ext cx="5127178" cy="77669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a:t>??????????????????????????????????</a:t>
            </a:r>
          </a:p>
        </p:txBody>
      </p:sp>
      <p:pic>
        <p:nvPicPr>
          <p:cNvPr id="4" name="Imagen 3"/>
          <p:cNvPicPr>
            <a:picLocks noChangeAspect="1"/>
          </p:cNvPicPr>
          <p:nvPr/>
        </p:nvPicPr>
        <p:blipFill>
          <a:blip r:embed="rId8"/>
          <a:stretch>
            <a:fillRect/>
          </a:stretch>
        </p:blipFill>
        <p:spPr>
          <a:xfrm>
            <a:off x="9523828" y="1650576"/>
            <a:ext cx="2565406" cy="3643531"/>
          </a:xfrm>
          <a:prstGeom prst="rect">
            <a:avLst/>
          </a:prstGeom>
        </p:spPr>
      </p:pic>
    </p:spTree>
    <p:extLst>
      <p:ext uri="{BB962C8B-B14F-4D97-AF65-F5344CB8AC3E}">
        <p14:creationId xmlns:p14="http://schemas.microsoft.com/office/powerpoint/2010/main" val="733493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11211"/>
            <a:ext cx="10515600" cy="640314"/>
          </a:xfrm>
        </p:spPr>
        <p:style>
          <a:lnRef idx="3">
            <a:schemeClr val="lt1"/>
          </a:lnRef>
          <a:fillRef idx="1">
            <a:schemeClr val="accent1"/>
          </a:fillRef>
          <a:effectRef idx="1">
            <a:schemeClr val="accent1"/>
          </a:effectRef>
          <a:fontRef idx="minor">
            <a:schemeClr val="lt1"/>
          </a:fontRef>
        </p:style>
        <p:txBody>
          <a:bodyPr>
            <a:noAutofit/>
          </a:bodyPr>
          <a:lstStyle/>
          <a:p>
            <a:r>
              <a:rPr lang="es-ES" sz="2400" dirty="0"/>
              <a:t>Guerras en la historia</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55944" y="903042"/>
            <a:ext cx="2515103" cy="1934287"/>
          </a:xfrm>
        </p:spPr>
      </p:pic>
      <p:sp>
        <p:nvSpPr>
          <p:cNvPr id="8" name="Rectángulo 7"/>
          <p:cNvSpPr/>
          <p:nvPr/>
        </p:nvSpPr>
        <p:spPr>
          <a:xfrm>
            <a:off x="4047565" y="903042"/>
            <a:ext cx="4639235" cy="1100570"/>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ES" dirty="0"/>
              <a:t>Desde  1816 hasta el fin de la Guerra Fría</a:t>
            </a:r>
          </a:p>
          <a:p>
            <a:pPr algn="ctr"/>
            <a:r>
              <a:rPr lang="es-ES" dirty="0"/>
              <a:t>181 guerras</a:t>
            </a:r>
          </a:p>
        </p:txBody>
      </p:sp>
      <p:pic>
        <p:nvPicPr>
          <p:cNvPr id="11" name="Imagen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5741" y="903042"/>
            <a:ext cx="2398059" cy="1934287"/>
          </a:xfrm>
          <a:prstGeom prst="rect">
            <a:avLst/>
          </a:prstGeom>
        </p:spPr>
      </p:pic>
      <p:sp>
        <p:nvSpPr>
          <p:cNvPr id="12" name="Rectángulo 11"/>
          <p:cNvSpPr/>
          <p:nvPr/>
        </p:nvSpPr>
        <p:spPr>
          <a:xfrm>
            <a:off x="3939988" y="2124635"/>
            <a:ext cx="4908176" cy="71269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a:t>En esa lista, con los criterios tradicionales, muchas de las invasiones e intervenciones militares de los EE.UU., </a:t>
            </a:r>
            <a:r>
              <a:rPr lang="es-ES" dirty="0" err="1"/>
              <a:t>incluídas</a:t>
            </a:r>
            <a:r>
              <a:rPr lang="es-ES" dirty="0"/>
              <a:t> </a:t>
            </a:r>
            <a:r>
              <a:rPr lang="es-ES" dirty="0" err="1"/>
              <a:t>Grenada</a:t>
            </a:r>
            <a:r>
              <a:rPr lang="es-ES" dirty="0"/>
              <a:t> y Panamá, no estarían</a:t>
            </a:r>
          </a:p>
        </p:txBody>
      </p:sp>
      <p:pic>
        <p:nvPicPr>
          <p:cNvPr id="14" name="Imagen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5943" y="2988847"/>
            <a:ext cx="2515103" cy="1973118"/>
          </a:xfrm>
          <a:prstGeom prst="rect">
            <a:avLst/>
          </a:prstGeom>
        </p:spPr>
      </p:pic>
      <p:sp>
        <p:nvSpPr>
          <p:cNvPr id="15" name="Rectángulo 14"/>
          <p:cNvSpPr/>
          <p:nvPr/>
        </p:nvSpPr>
        <p:spPr>
          <a:xfrm>
            <a:off x="3899648" y="3188044"/>
            <a:ext cx="4908176" cy="1210962"/>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s-ES" dirty="0"/>
              <a:t>Con los criterios tradicionales (SIPRI), entre 1945 y 1988 hubo 269 guerras, en las que participaron 591 estados</a:t>
            </a:r>
          </a:p>
        </p:txBody>
      </p:sp>
      <p:pic>
        <p:nvPicPr>
          <p:cNvPr id="21" name="Imagen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6083" y="3035293"/>
            <a:ext cx="2317374" cy="1759783"/>
          </a:xfrm>
          <a:prstGeom prst="rect">
            <a:avLst/>
          </a:prstGeom>
        </p:spPr>
      </p:pic>
      <p:sp>
        <p:nvSpPr>
          <p:cNvPr id="22" name="Rectángulo 21"/>
          <p:cNvSpPr/>
          <p:nvPr/>
        </p:nvSpPr>
        <p:spPr>
          <a:xfrm>
            <a:off x="0" y="4704312"/>
            <a:ext cx="12192000" cy="209414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a:t>Paul Shaw y </a:t>
            </a:r>
            <a:r>
              <a:rPr lang="es-ES" dirty="0" err="1"/>
              <a:t>Yuwa</a:t>
            </a:r>
            <a:r>
              <a:rPr lang="es-ES" dirty="0"/>
              <a:t> Wong han identificado más de </a:t>
            </a:r>
            <a:r>
              <a:rPr lang="es-ES" sz="2000" dirty="0"/>
              <a:t>14.500 guerras </a:t>
            </a:r>
            <a:r>
              <a:rPr lang="es-ES" dirty="0"/>
              <a:t>en los </a:t>
            </a:r>
            <a:r>
              <a:rPr lang="es-ES" sz="2000" dirty="0"/>
              <a:t>5.600 años de historia </a:t>
            </a:r>
            <a:r>
              <a:rPr lang="es-ES" dirty="0"/>
              <a:t>conocida o documentada de la humanidad</a:t>
            </a:r>
          </a:p>
          <a:p>
            <a:pPr algn="ctr"/>
            <a:r>
              <a:rPr lang="es-ES" dirty="0"/>
              <a:t>En ellas habrían muerto </a:t>
            </a:r>
            <a:r>
              <a:rPr lang="es-ES" sz="2000" dirty="0"/>
              <a:t>más de 3.500 millones </a:t>
            </a:r>
            <a:r>
              <a:rPr lang="es-ES" dirty="0"/>
              <a:t>de personas</a:t>
            </a:r>
          </a:p>
          <a:p>
            <a:pPr algn="ctr"/>
            <a:r>
              <a:rPr lang="es-ES" dirty="0"/>
              <a:t>El mundo habría vivido en guerra </a:t>
            </a:r>
            <a:r>
              <a:rPr lang="es-ES" sz="2000" dirty="0"/>
              <a:t>96 de cada 100 años </a:t>
            </a:r>
            <a:r>
              <a:rPr lang="es-ES" dirty="0"/>
              <a:t>y en paz </a:t>
            </a:r>
            <a:r>
              <a:rPr lang="es-ES" sz="2000" dirty="0"/>
              <a:t>sólo un 8 por ciento </a:t>
            </a:r>
            <a:r>
              <a:rPr lang="es-ES" dirty="0"/>
              <a:t>de todas la historia de la humanidad</a:t>
            </a:r>
          </a:p>
          <a:p>
            <a:pPr algn="ctr"/>
            <a:endParaRPr lang="es-ES" dirty="0"/>
          </a:p>
          <a:p>
            <a:r>
              <a:rPr lang="es-ES" sz="1100" dirty="0"/>
              <a:t>FUENTE: NESTER, William. International </a:t>
            </a:r>
            <a:r>
              <a:rPr lang="es-ES" sz="1100" dirty="0" err="1"/>
              <a:t>Relations</a:t>
            </a:r>
            <a:r>
              <a:rPr lang="es-ES" sz="1100" dirty="0"/>
              <a:t>. </a:t>
            </a:r>
            <a:r>
              <a:rPr lang="es-ES" sz="1100" dirty="0" err="1"/>
              <a:t>Politics</a:t>
            </a:r>
            <a:r>
              <a:rPr lang="es-ES" sz="1100" dirty="0"/>
              <a:t> and </a:t>
            </a:r>
            <a:r>
              <a:rPr lang="es-ES" sz="1100" dirty="0" err="1"/>
              <a:t>Economics</a:t>
            </a:r>
            <a:r>
              <a:rPr lang="es-ES" sz="1100" dirty="0"/>
              <a:t> of the 21st Century </a:t>
            </a:r>
            <a:r>
              <a:rPr lang="es-ES" sz="1100" dirty="0" err="1"/>
              <a:t>Wadsworth</a:t>
            </a:r>
            <a:r>
              <a:rPr lang="es-ES" sz="1100" dirty="0"/>
              <a:t>/Thomson </a:t>
            </a:r>
            <a:r>
              <a:rPr lang="es-ES" sz="1100" dirty="0" err="1"/>
              <a:t>Learning.Belmont</a:t>
            </a:r>
            <a:r>
              <a:rPr lang="es-ES" sz="1100" dirty="0"/>
              <a:t> CA USA 2001, p, 285. Datos obtenidos por </a:t>
            </a:r>
            <a:r>
              <a:rPr lang="es-ES" sz="1100" dirty="0" err="1"/>
              <a:t>Nester</a:t>
            </a:r>
            <a:r>
              <a:rPr lang="es-ES" sz="1100" dirty="0"/>
              <a:t> en la obra de Shaw y </a:t>
            </a:r>
            <a:r>
              <a:rPr lang="es-ES" sz="1100" dirty="0" err="1"/>
              <a:t>Wong:Cenetics</a:t>
            </a:r>
            <a:r>
              <a:rPr lang="es-ES" sz="1100" dirty="0"/>
              <a:t> sedes of </a:t>
            </a:r>
            <a:r>
              <a:rPr lang="es-ES" sz="1100" dirty="0" err="1"/>
              <a:t>warfare</a:t>
            </a:r>
            <a:r>
              <a:rPr lang="es-ES" sz="1100" dirty="0"/>
              <a:t>: </a:t>
            </a:r>
            <a:r>
              <a:rPr lang="es-ES" sz="1100" dirty="0" err="1"/>
              <a:t>evolution</a:t>
            </a:r>
            <a:r>
              <a:rPr lang="es-ES" sz="1100" dirty="0"/>
              <a:t>, </a:t>
            </a:r>
            <a:r>
              <a:rPr lang="es-ES" sz="1100" dirty="0" err="1"/>
              <a:t>nationalism</a:t>
            </a:r>
            <a:r>
              <a:rPr lang="es-ES" sz="1100" dirty="0"/>
              <a:t> and </a:t>
            </a:r>
            <a:r>
              <a:rPr lang="es-ES" sz="1100" dirty="0" err="1"/>
              <a:t>patriotism</a:t>
            </a:r>
            <a:r>
              <a:rPr lang="es-ES" sz="1100" dirty="0"/>
              <a:t>. </a:t>
            </a:r>
            <a:r>
              <a:rPr lang="es-ES" sz="1100" dirty="0" err="1"/>
              <a:t>Unwin</a:t>
            </a:r>
            <a:r>
              <a:rPr lang="es-ES" sz="1100" dirty="0"/>
              <a:t> </a:t>
            </a:r>
            <a:r>
              <a:rPr lang="es-ES" sz="1100" dirty="0" err="1"/>
              <a:t>Hyman</a:t>
            </a:r>
            <a:r>
              <a:rPr lang="es-ES" sz="1100" dirty="0"/>
              <a:t>. Boston 1989</a:t>
            </a:r>
          </a:p>
          <a:p>
            <a:pPr algn="ctr"/>
            <a:endParaRPr lang="es-ES" dirty="0"/>
          </a:p>
        </p:txBody>
      </p:sp>
    </p:spTree>
    <p:extLst>
      <p:ext uri="{BB962C8B-B14F-4D97-AF65-F5344CB8AC3E}">
        <p14:creationId xmlns:p14="http://schemas.microsoft.com/office/powerpoint/2010/main" val="25452560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94129"/>
            <a:ext cx="10515600" cy="416859"/>
          </a:xfrm>
        </p:spPr>
        <p:style>
          <a:lnRef idx="3">
            <a:schemeClr val="lt1"/>
          </a:lnRef>
          <a:fillRef idx="1">
            <a:schemeClr val="accent1"/>
          </a:fillRef>
          <a:effectRef idx="1">
            <a:schemeClr val="accent1"/>
          </a:effectRef>
          <a:fontRef idx="minor">
            <a:schemeClr val="lt1"/>
          </a:fontRef>
        </p:style>
        <p:txBody>
          <a:bodyPr>
            <a:noAutofit/>
          </a:bodyPr>
          <a:lstStyle/>
          <a:p>
            <a:r>
              <a:rPr lang="es-ES" sz="2400" dirty="0"/>
              <a:t>Tendencias en las guerras</a:t>
            </a:r>
          </a:p>
        </p:txBody>
      </p:sp>
      <p:sp>
        <p:nvSpPr>
          <p:cNvPr id="3" name="Marcador de contenido 2"/>
          <p:cNvSpPr>
            <a:spLocks noGrp="1"/>
          </p:cNvSpPr>
          <p:nvPr>
            <p:ph idx="1"/>
          </p:nvPr>
        </p:nvSpPr>
        <p:spPr>
          <a:xfrm>
            <a:off x="0" y="658906"/>
            <a:ext cx="12088906" cy="6199094"/>
          </a:xfrm>
        </p:spPr>
        <p:txBody>
          <a:bodyPr>
            <a:normAutofit fontScale="25000" lnSpcReduction="20000"/>
          </a:bodyPr>
          <a:lstStyle/>
          <a:p>
            <a:pPr marL="0" indent="0" algn="ctr">
              <a:buNone/>
            </a:pPr>
            <a:r>
              <a:rPr lang="es-ES" sz="9600" dirty="0">
                <a:solidFill>
                  <a:srgbClr val="FF0000"/>
                </a:solidFill>
              </a:rPr>
              <a:t>Las tendencias son mucho más importantes que los números</a:t>
            </a:r>
          </a:p>
          <a:p>
            <a:pPr marL="0" indent="0" algn="ctr">
              <a:buNone/>
            </a:pPr>
            <a:endParaRPr lang="es-ES" sz="5000" dirty="0">
              <a:solidFill>
                <a:srgbClr val="FF0000"/>
              </a:solidFill>
            </a:endParaRPr>
          </a:p>
          <a:p>
            <a:pPr marL="0" indent="0">
              <a:buNone/>
            </a:pPr>
            <a:r>
              <a:rPr lang="es-ES" sz="8000" dirty="0"/>
              <a:t>Guerras entre </a:t>
            </a:r>
            <a:r>
              <a:rPr lang="es-ES" sz="8000" dirty="0">
                <a:solidFill>
                  <a:srgbClr val="FF0000"/>
                </a:solidFill>
              </a:rPr>
              <a:t>grandes potencias </a:t>
            </a:r>
            <a:r>
              <a:rPr lang="es-ES" sz="8000" dirty="0"/>
              <a:t>en la era moderna y contemporánea</a:t>
            </a:r>
          </a:p>
          <a:p>
            <a:pPr marL="0" indent="0">
              <a:buNone/>
            </a:pPr>
            <a:r>
              <a:rPr lang="es-ES" sz="8000" dirty="0"/>
              <a:t>El nº de </a:t>
            </a:r>
            <a:r>
              <a:rPr lang="es-ES" sz="8000" dirty="0">
                <a:solidFill>
                  <a:srgbClr val="FF0000"/>
                </a:solidFill>
              </a:rPr>
              <a:t>países y de soldados</a:t>
            </a:r>
            <a:r>
              <a:rPr lang="es-ES" sz="8000" dirty="0"/>
              <a:t>, de </a:t>
            </a:r>
            <a:r>
              <a:rPr lang="es-ES" sz="8000" dirty="0">
                <a:solidFill>
                  <a:srgbClr val="FF0000"/>
                </a:solidFill>
              </a:rPr>
              <a:t>víctimas y de daños </a:t>
            </a:r>
            <a:r>
              <a:rPr lang="es-ES" sz="8000" dirty="0"/>
              <a:t>materiales causados en cada guerra </a:t>
            </a:r>
          </a:p>
          <a:p>
            <a:pPr marL="0" indent="0">
              <a:buNone/>
            </a:pPr>
            <a:endParaRPr lang="es-ES" sz="5000" dirty="0"/>
          </a:p>
          <a:p>
            <a:pPr marL="0" indent="0">
              <a:buNone/>
            </a:pPr>
            <a:r>
              <a:rPr lang="es-ES" sz="8000" dirty="0"/>
              <a:t>Hasta 1800 participaba en la guerra alrededor del </a:t>
            </a:r>
            <a:r>
              <a:rPr lang="es-ES" sz="8000" dirty="0">
                <a:solidFill>
                  <a:srgbClr val="FF0000"/>
                </a:solidFill>
              </a:rPr>
              <a:t>3 x 1000 </a:t>
            </a:r>
            <a:r>
              <a:rPr lang="es-ES" sz="8000" dirty="0"/>
              <a:t>de los habitantes del país implicado. En la IGM, el </a:t>
            </a:r>
            <a:r>
              <a:rPr lang="es-ES" sz="8000" dirty="0">
                <a:solidFill>
                  <a:srgbClr val="FF0000"/>
                </a:solidFill>
              </a:rPr>
              <a:t>14%</a:t>
            </a:r>
            <a:r>
              <a:rPr lang="es-ES" sz="8000" dirty="0"/>
              <a:t>. A comienzos del siglo XXI, la población civil es la víctima principal</a:t>
            </a:r>
          </a:p>
          <a:p>
            <a:pPr marL="0" indent="0">
              <a:buNone/>
            </a:pPr>
            <a:r>
              <a:rPr lang="es-ES" sz="8000" dirty="0"/>
              <a:t>Desde 1500, </a:t>
            </a:r>
            <a:r>
              <a:rPr lang="es-ES" sz="8000" dirty="0">
                <a:solidFill>
                  <a:srgbClr val="FF0000"/>
                </a:solidFill>
              </a:rPr>
              <a:t>más de 600 guerras y entre 150 millones y 200 millones de muertes </a:t>
            </a:r>
            <a:r>
              <a:rPr lang="es-ES" sz="8000" dirty="0"/>
              <a:t>en conflictos bélicos</a:t>
            </a:r>
          </a:p>
          <a:p>
            <a:pPr marL="0" indent="0">
              <a:buNone/>
            </a:pPr>
            <a:r>
              <a:rPr lang="es-ES" sz="8000" dirty="0"/>
              <a:t>En el </a:t>
            </a:r>
            <a:r>
              <a:rPr lang="es-ES" sz="8000" dirty="0">
                <a:solidFill>
                  <a:srgbClr val="FF0000"/>
                </a:solidFill>
              </a:rPr>
              <a:t>siglo XX, más muertos </a:t>
            </a:r>
            <a:r>
              <a:rPr lang="es-ES" sz="8000" dirty="0"/>
              <a:t>en guerras que en los 400 años anteriores</a:t>
            </a:r>
          </a:p>
          <a:p>
            <a:pPr marL="0" indent="0">
              <a:buNone/>
            </a:pPr>
            <a:r>
              <a:rPr lang="es-ES" sz="8000" dirty="0"/>
              <a:t>Entre 1495 y 1985 </a:t>
            </a:r>
            <a:r>
              <a:rPr lang="es-ES" sz="8000" dirty="0">
                <a:solidFill>
                  <a:srgbClr val="FF0000"/>
                </a:solidFill>
              </a:rPr>
              <a:t>los que iniciaban las guerras las ganaban </a:t>
            </a:r>
            <a:r>
              <a:rPr lang="es-ES" sz="8000" dirty="0"/>
              <a:t>casi un 60% de las veces. Desde entonces, el 18%</a:t>
            </a:r>
          </a:p>
          <a:p>
            <a:pPr marL="0" indent="0">
              <a:buNone/>
            </a:pPr>
            <a:r>
              <a:rPr lang="es-ES" sz="8000" dirty="0"/>
              <a:t>Hace un siglo el 90% de </a:t>
            </a:r>
            <a:r>
              <a:rPr lang="es-ES" sz="8000" dirty="0">
                <a:solidFill>
                  <a:srgbClr val="FF0000"/>
                </a:solidFill>
              </a:rPr>
              <a:t>las víctimas </a:t>
            </a:r>
            <a:r>
              <a:rPr lang="es-ES" sz="8000" dirty="0"/>
              <a:t>eran soldados uniformados. Hoy, menos del 10%.</a:t>
            </a:r>
          </a:p>
          <a:p>
            <a:pPr marL="0" indent="0">
              <a:buNone/>
            </a:pPr>
            <a:r>
              <a:rPr lang="es-ES" sz="8000" dirty="0"/>
              <a:t>Hasta 1945 </a:t>
            </a:r>
            <a:r>
              <a:rPr lang="es-ES" sz="8000" dirty="0">
                <a:solidFill>
                  <a:srgbClr val="FF0000"/>
                </a:solidFill>
              </a:rPr>
              <a:t>los países más belicosos </a:t>
            </a:r>
            <a:r>
              <a:rPr lang="es-ES" sz="8000" dirty="0"/>
              <a:t>eran los + industrializados (entre sí y contra los -). Desde entonces ninguna guerra directa entre ellos: “la larga paz” de John </a:t>
            </a:r>
            <a:r>
              <a:rPr lang="es-ES" sz="8000" dirty="0" err="1"/>
              <a:t>Gaddis</a:t>
            </a:r>
            <a:endParaRPr lang="es-ES" sz="8000" dirty="0"/>
          </a:p>
          <a:p>
            <a:pPr marL="0" indent="0">
              <a:buNone/>
            </a:pPr>
            <a:r>
              <a:rPr lang="es-ES" sz="8000" dirty="0"/>
              <a:t>Desde 1945 </a:t>
            </a:r>
            <a:r>
              <a:rPr lang="es-ES" sz="8000" dirty="0">
                <a:solidFill>
                  <a:srgbClr val="FF0000"/>
                </a:solidFill>
              </a:rPr>
              <a:t>ninguna guerra entre los 50 países más ricos </a:t>
            </a:r>
            <a:r>
              <a:rPr lang="es-ES" sz="8000" dirty="0"/>
              <a:t>del planeta. Para un marxista, “no es rentable”.</a:t>
            </a:r>
          </a:p>
          <a:p>
            <a:pPr marL="0" indent="0">
              <a:buNone/>
            </a:pPr>
            <a:r>
              <a:rPr lang="es-ES" sz="8000" dirty="0"/>
              <a:t>Desde 1945 hasta 1990 casi todas las guerras interestatales y todas las civiles han tenido lugar en el </a:t>
            </a:r>
            <a:r>
              <a:rPr lang="es-ES" sz="8000" dirty="0">
                <a:solidFill>
                  <a:srgbClr val="FF0000"/>
                </a:solidFill>
              </a:rPr>
              <a:t>T. </a:t>
            </a:r>
            <a:r>
              <a:rPr lang="es-ES" sz="8000" dirty="0" err="1">
                <a:solidFill>
                  <a:srgbClr val="FF0000"/>
                </a:solidFill>
              </a:rPr>
              <a:t>Mund</a:t>
            </a:r>
            <a:endParaRPr lang="es-ES" sz="8000" dirty="0">
              <a:solidFill>
                <a:srgbClr val="FF0000"/>
              </a:solidFill>
            </a:endParaRPr>
          </a:p>
          <a:p>
            <a:pPr marL="0" indent="0">
              <a:buNone/>
            </a:pPr>
            <a:r>
              <a:rPr lang="es-ES" sz="8000" dirty="0"/>
              <a:t>Hasta 1945 el 80% de las guerras eran </a:t>
            </a:r>
            <a:r>
              <a:rPr lang="es-ES" sz="8000" dirty="0">
                <a:solidFill>
                  <a:srgbClr val="FF0000"/>
                </a:solidFill>
              </a:rPr>
              <a:t>convencionales</a:t>
            </a:r>
            <a:r>
              <a:rPr lang="es-ES" sz="8000" dirty="0"/>
              <a:t>. Durante la G. Fría fueron reduciéndose y aumentado las guerras </a:t>
            </a:r>
            <a:r>
              <a:rPr lang="es-ES" sz="8000" dirty="0">
                <a:solidFill>
                  <a:srgbClr val="FF0000"/>
                </a:solidFill>
              </a:rPr>
              <a:t>de guerrilla </a:t>
            </a:r>
            <a:r>
              <a:rPr lang="es-ES" sz="8000" dirty="0"/>
              <a:t>y de </a:t>
            </a:r>
            <a:r>
              <a:rPr lang="es-ES" sz="8000" dirty="0">
                <a:solidFill>
                  <a:srgbClr val="FF0000"/>
                </a:solidFill>
              </a:rPr>
              <a:t>baja intensidad</a:t>
            </a:r>
            <a:r>
              <a:rPr lang="es-ES" sz="8000" dirty="0"/>
              <a:t>. Hoy casi todas son guerras </a:t>
            </a:r>
            <a:r>
              <a:rPr lang="es-ES" sz="8000" dirty="0">
                <a:solidFill>
                  <a:srgbClr val="FF0000"/>
                </a:solidFill>
              </a:rPr>
              <a:t>híbridas</a:t>
            </a:r>
            <a:r>
              <a:rPr lang="es-ES" sz="8000" dirty="0"/>
              <a:t>. </a:t>
            </a:r>
          </a:p>
          <a:p>
            <a:pPr marL="0" indent="0">
              <a:buNone/>
            </a:pPr>
            <a:r>
              <a:rPr lang="es-ES" sz="8000" dirty="0"/>
              <a:t>El países que ha participado en más guerras desde 1945: EE.UU. (En más de 300, 5 x año de media en 60 años)</a:t>
            </a:r>
          </a:p>
          <a:p>
            <a:pPr marL="0" indent="0">
              <a:buNone/>
            </a:pPr>
            <a:r>
              <a:rPr lang="es-ES" sz="8000" dirty="0"/>
              <a:t>¿Más común la guerra que la paz en últimos 2 siglos? ¿Norma o excepción en la historia? En el último medio siglo reducción gradual de actores estatales involucrados en guerras</a:t>
            </a:r>
          </a:p>
          <a:p>
            <a:pPr marL="0" indent="0">
              <a:buNone/>
            </a:pPr>
            <a:endParaRPr lang="es-ES" sz="2000" dirty="0"/>
          </a:p>
          <a:p>
            <a:pPr marL="0" indent="0">
              <a:buNone/>
            </a:pPr>
            <a:endParaRPr lang="es-ES" sz="2000" dirty="0"/>
          </a:p>
          <a:p>
            <a:pPr marL="0" indent="0">
              <a:buNone/>
            </a:pPr>
            <a:r>
              <a:rPr lang="es-ES" sz="2000" dirty="0"/>
              <a:t> </a:t>
            </a:r>
          </a:p>
          <a:p>
            <a:pPr marL="0" indent="0">
              <a:buNone/>
            </a:pPr>
            <a:endParaRPr lang="es-ES" sz="2000" dirty="0"/>
          </a:p>
          <a:p>
            <a:pPr marL="0" indent="0">
              <a:buNone/>
            </a:pPr>
            <a:endParaRPr lang="es-ES" sz="2000" dirty="0"/>
          </a:p>
          <a:p>
            <a:pPr marL="0" indent="0">
              <a:buNone/>
            </a:pPr>
            <a:endParaRPr lang="es-ES" sz="2000" dirty="0"/>
          </a:p>
          <a:p>
            <a:pPr marL="0" indent="0">
              <a:buNone/>
            </a:pPr>
            <a:endParaRPr lang="es-ES" sz="2000" dirty="0"/>
          </a:p>
          <a:p>
            <a:pPr marL="0" indent="0">
              <a:buNone/>
            </a:pPr>
            <a:endParaRPr lang="es-ES" sz="2000" dirty="0"/>
          </a:p>
          <a:p>
            <a:pPr marL="0" indent="0">
              <a:buNone/>
            </a:pPr>
            <a:endParaRPr lang="es-ES" sz="2000" dirty="0"/>
          </a:p>
          <a:p>
            <a:pPr marL="0" indent="0">
              <a:buNone/>
            </a:pPr>
            <a:endParaRPr lang="es-ES" sz="2000" dirty="0"/>
          </a:p>
        </p:txBody>
      </p:sp>
      <p:sp>
        <p:nvSpPr>
          <p:cNvPr id="4" name="Flecha abajo 3"/>
          <p:cNvSpPr/>
          <p:nvPr/>
        </p:nvSpPr>
        <p:spPr>
          <a:xfrm>
            <a:off x="7315201" y="1223493"/>
            <a:ext cx="484632" cy="2704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Flecha arriba 4"/>
          <p:cNvSpPr/>
          <p:nvPr/>
        </p:nvSpPr>
        <p:spPr>
          <a:xfrm>
            <a:off x="9350062" y="1493950"/>
            <a:ext cx="484632" cy="29621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5549101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flipH="1">
            <a:off x="838198" y="128790"/>
            <a:ext cx="10515601" cy="5151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dirty="0"/>
              <a:t>Origen de los conflictos</a:t>
            </a:r>
          </a:p>
        </p:txBody>
      </p:sp>
      <p:graphicFrame>
        <p:nvGraphicFramePr>
          <p:cNvPr id="11" name="Marcador de contenido 10"/>
          <p:cNvGraphicFramePr>
            <a:graphicFrameLocks noGrp="1"/>
          </p:cNvGraphicFramePr>
          <p:nvPr>
            <p:ph idx="1"/>
            <p:extLst>
              <p:ext uri="{D42A27DB-BD31-4B8C-83A1-F6EECF244321}">
                <p14:modId xmlns:p14="http://schemas.microsoft.com/office/powerpoint/2010/main" val="30628775"/>
              </p:ext>
            </p:extLst>
          </p:nvPr>
        </p:nvGraphicFramePr>
        <p:xfrm>
          <a:off x="0" y="814388"/>
          <a:ext cx="7418230" cy="6043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4" name="Rectángulo 13"/>
          <p:cNvSpPr/>
          <p:nvPr/>
        </p:nvSpPr>
        <p:spPr>
          <a:xfrm>
            <a:off x="8256430" y="1210614"/>
            <a:ext cx="3935570" cy="564738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a:solidFill>
                  <a:srgbClr val="0070C0"/>
                </a:solidFill>
              </a:rPr>
              <a:t>Actores, instrumentos, emisores, mensajes y receptores</a:t>
            </a:r>
          </a:p>
          <a:p>
            <a:pPr algn="ctr"/>
            <a:endParaRPr lang="es-ES" dirty="0"/>
          </a:p>
          <a:p>
            <a:pPr algn="ctr"/>
            <a:r>
              <a:rPr lang="es-ES" sz="2000" dirty="0"/>
              <a:t>Armas de paz/guerra</a:t>
            </a:r>
          </a:p>
          <a:p>
            <a:pPr algn="ctr"/>
            <a:r>
              <a:rPr lang="es-ES" sz="2000" dirty="0"/>
              <a:t>Filtros</a:t>
            </a:r>
          </a:p>
          <a:p>
            <a:pPr algn="ctr"/>
            <a:r>
              <a:rPr lang="es-ES" sz="2000" dirty="0"/>
              <a:t>Defensores, fiscales, jueces, Legitimadores</a:t>
            </a:r>
          </a:p>
          <a:p>
            <a:pPr algn="ctr"/>
            <a:r>
              <a:rPr lang="es-ES" sz="2000" dirty="0"/>
              <a:t>Combatientes</a:t>
            </a:r>
          </a:p>
          <a:p>
            <a:pPr algn="ctr"/>
            <a:r>
              <a:rPr lang="es-ES" sz="2000" dirty="0"/>
              <a:t>Faros de alerta</a:t>
            </a:r>
          </a:p>
          <a:p>
            <a:pPr algn="ctr"/>
            <a:r>
              <a:rPr lang="es-ES" sz="2000" dirty="0"/>
              <a:t>Torres de control</a:t>
            </a:r>
          </a:p>
          <a:p>
            <a:pPr algn="ctr"/>
            <a:r>
              <a:rPr lang="es-ES" sz="2000" dirty="0"/>
              <a:t>Creadores de valores y creencias</a:t>
            </a:r>
          </a:p>
          <a:p>
            <a:pPr algn="ctr"/>
            <a:r>
              <a:rPr lang="es-ES" sz="2000" dirty="0"/>
              <a:t>Fuentes de estereotipos, mitos, tabúes</a:t>
            </a:r>
          </a:p>
          <a:p>
            <a:pPr algn="ctr"/>
            <a:r>
              <a:rPr lang="es-ES" sz="2000" dirty="0"/>
              <a:t>Fábricas de verdades y mentiras</a:t>
            </a:r>
          </a:p>
          <a:p>
            <a:pPr algn="ctr"/>
            <a:r>
              <a:rPr lang="es-ES" sz="2000" dirty="0"/>
              <a:t>Generadores de comprensión/odio</a:t>
            </a:r>
          </a:p>
          <a:p>
            <a:pPr algn="ctr"/>
            <a:endParaRPr lang="es-ES" dirty="0"/>
          </a:p>
          <a:p>
            <a:pPr algn="ctr"/>
            <a:endParaRPr lang="es-ES" dirty="0"/>
          </a:p>
        </p:txBody>
      </p:sp>
      <p:sp>
        <p:nvSpPr>
          <p:cNvPr id="15" name="Flecha derecha 14"/>
          <p:cNvSpPr/>
          <p:nvPr/>
        </p:nvSpPr>
        <p:spPr>
          <a:xfrm>
            <a:off x="6086475" y="3836194"/>
            <a:ext cx="1957388" cy="11462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3661922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12109361" cy="360607"/>
          </a:xfrm>
        </p:spPr>
        <p:style>
          <a:lnRef idx="3">
            <a:schemeClr val="lt1"/>
          </a:lnRef>
          <a:fillRef idx="1">
            <a:schemeClr val="accent1"/>
          </a:fillRef>
          <a:effectRef idx="1">
            <a:schemeClr val="accent1"/>
          </a:effectRef>
          <a:fontRef idx="minor">
            <a:schemeClr val="lt1"/>
          </a:fontRef>
        </p:style>
        <p:txBody>
          <a:bodyPr>
            <a:noAutofit/>
          </a:bodyPr>
          <a:lstStyle/>
          <a:p>
            <a:r>
              <a:rPr lang="es-ES" sz="2400" dirty="0"/>
              <a:t>Raíces de los conflictos</a:t>
            </a:r>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3004311204"/>
              </p:ext>
            </p:extLst>
          </p:nvPr>
        </p:nvGraphicFramePr>
        <p:xfrm>
          <a:off x="1" y="476518"/>
          <a:ext cx="9787943" cy="62799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ángulo 3"/>
          <p:cNvSpPr/>
          <p:nvPr/>
        </p:nvSpPr>
        <p:spPr>
          <a:xfrm>
            <a:off x="0" y="6568225"/>
            <a:ext cx="10586434" cy="32750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ES" dirty="0"/>
              <a:t>Alberto </a:t>
            </a:r>
            <a:r>
              <a:rPr lang="es-ES" dirty="0" err="1"/>
              <a:t>Piris</a:t>
            </a:r>
            <a:r>
              <a:rPr lang="es-ES" dirty="0"/>
              <a:t>, unidades didácticas para el CIP (Centro de Investigación para la Paz) Anuario COP 1996 pp. 21-39</a:t>
            </a:r>
          </a:p>
        </p:txBody>
      </p:sp>
      <p:sp>
        <p:nvSpPr>
          <p:cNvPr id="7" name="Rectángulo 6"/>
          <p:cNvSpPr/>
          <p:nvPr/>
        </p:nvSpPr>
        <p:spPr>
          <a:xfrm>
            <a:off x="8203842" y="566672"/>
            <a:ext cx="3696237" cy="75985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a:t>Pocos conflictos/guerras obedecen a una sola causa o tienen un único origen</a:t>
            </a:r>
          </a:p>
        </p:txBody>
      </p:sp>
      <p:sp>
        <p:nvSpPr>
          <p:cNvPr id="8" name="Rectángulo 7"/>
          <p:cNvSpPr/>
          <p:nvPr/>
        </p:nvSpPr>
        <p:spPr>
          <a:xfrm>
            <a:off x="8203841" y="1442436"/>
            <a:ext cx="3696237" cy="86288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a:t>¿Cuál es el origen de la Guerra Fría?</a:t>
            </a:r>
          </a:p>
        </p:txBody>
      </p:sp>
      <p:sp>
        <p:nvSpPr>
          <p:cNvPr id="9" name="Rectángulo 8"/>
          <p:cNvSpPr/>
          <p:nvPr/>
        </p:nvSpPr>
        <p:spPr>
          <a:xfrm>
            <a:off x="8203840" y="2444538"/>
            <a:ext cx="3696237" cy="9144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a:t>¿Dónde empieza el irredentismo y termina la ambición?</a:t>
            </a:r>
          </a:p>
        </p:txBody>
      </p:sp>
      <p:sp>
        <p:nvSpPr>
          <p:cNvPr id="10" name="Rectángulo 9"/>
          <p:cNvSpPr/>
          <p:nvPr/>
        </p:nvSpPr>
        <p:spPr>
          <a:xfrm>
            <a:off x="8203840" y="3485278"/>
            <a:ext cx="3696237" cy="108672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a:t>¿Cómo avanzar en las soluciones?</a:t>
            </a:r>
          </a:p>
          <a:p>
            <a:pPr algn="ctr"/>
            <a:r>
              <a:rPr lang="es-ES" dirty="0"/>
              <a:t>¿Cuáles son más eficaces? </a:t>
            </a:r>
          </a:p>
          <a:p>
            <a:pPr algn="ctr"/>
            <a:r>
              <a:rPr lang="es-ES" dirty="0"/>
              <a:t>¿Prevención, intervención o reconstrucción?</a:t>
            </a:r>
          </a:p>
        </p:txBody>
      </p:sp>
    </p:spTree>
    <p:extLst>
      <p:ext uri="{BB962C8B-B14F-4D97-AF65-F5344CB8AC3E}">
        <p14:creationId xmlns:p14="http://schemas.microsoft.com/office/powerpoint/2010/main" val="4143710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21024"/>
            <a:ext cx="10515600" cy="578224"/>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Margaret </a:t>
            </a:r>
            <a:r>
              <a:rPr lang="es-ES" sz="2800" dirty="0" err="1"/>
              <a:t>MacMillan</a:t>
            </a:r>
            <a:r>
              <a:rPr lang="es-ES" sz="2800" dirty="0"/>
              <a:t>: </a:t>
            </a:r>
            <a:r>
              <a:rPr lang="es-ES" sz="2800" dirty="0" err="1"/>
              <a:t>learning</a:t>
            </a:r>
            <a:r>
              <a:rPr lang="es-ES" sz="2800" dirty="0"/>
              <a:t> </a:t>
            </a:r>
            <a:r>
              <a:rPr lang="es-ES" sz="2800" dirty="0" err="1"/>
              <a:t>from</a:t>
            </a:r>
            <a:r>
              <a:rPr lang="es-ES" sz="2800" dirty="0"/>
              <a:t> the </a:t>
            </a:r>
            <a:r>
              <a:rPr lang="es-ES" sz="2800" dirty="0" err="1"/>
              <a:t>past</a:t>
            </a:r>
            <a:r>
              <a:rPr lang="es-ES" sz="2800" dirty="0"/>
              <a:t> (GUARDIAN)</a:t>
            </a:r>
          </a:p>
        </p:txBody>
      </p:sp>
      <p:pic>
        <p:nvPicPr>
          <p:cNvPr id="4" name="Marcador de contenido 3"/>
          <p:cNvPicPr>
            <a:picLocks noGrp="1" noChangeAspect="1"/>
          </p:cNvPicPr>
          <p:nvPr>
            <p:ph idx="1"/>
          </p:nvPr>
        </p:nvPicPr>
        <p:blipFill>
          <a:blip r:embed="rId2"/>
          <a:stretch>
            <a:fillRect/>
          </a:stretch>
        </p:blipFill>
        <p:spPr>
          <a:xfrm>
            <a:off x="0" y="847164"/>
            <a:ext cx="5063362" cy="3173506"/>
          </a:xfrm>
          <a:prstGeom prst="rect">
            <a:avLst/>
          </a:prstGeom>
        </p:spPr>
      </p:pic>
      <p:sp>
        <p:nvSpPr>
          <p:cNvPr id="5" name="Rectángulo 4"/>
          <p:cNvSpPr/>
          <p:nvPr/>
        </p:nvSpPr>
        <p:spPr>
          <a:xfrm>
            <a:off x="0" y="4208928"/>
            <a:ext cx="5063362" cy="10219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sz="1600" dirty="0"/>
              <a:t> </a:t>
            </a:r>
            <a:r>
              <a:rPr lang="en-US" sz="1600" i="1" dirty="0"/>
              <a:t>Margaret MacMillan: ‘War is making one of those technological leaps that it has made so often in the past.’ Photograph: Richard Ansett/BBC/Richard Ansett (Guardian)  </a:t>
            </a:r>
            <a:endParaRPr lang="es-ES" sz="1600" i="1" dirty="0"/>
          </a:p>
        </p:txBody>
      </p:sp>
      <p:sp>
        <p:nvSpPr>
          <p:cNvPr id="6" name="Rectángulo 5"/>
          <p:cNvSpPr/>
          <p:nvPr/>
        </p:nvSpPr>
        <p:spPr>
          <a:xfrm>
            <a:off x="0" y="5351929"/>
            <a:ext cx="5063362" cy="141194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solidFill>
                  <a:srgbClr val="FF0000"/>
                </a:solidFill>
              </a:rPr>
              <a:t>The distinguished historian, this year’s Reith lecturer, argues we can never be complacent about global conflict</a:t>
            </a:r>
            <a:endParaRPr lang="es-ES" sz="2400" dirty="0">
              <a:solidFill>
                <a:srgbClr val="FF0000"/>
              </a:solidFill>
            </a:endParaRPr>
          </a:p>
        </p:txBody>
      </p:sp>
      <p:sp>
        <p:nvSpPr>
          <p:cNvPr id="7" name="Rectángulo 6"/>
          <p:cNvSpPr/>
          <p:nvPr/>
        </p:nvSpPr>
        <p:spPr>
          <a:xfrm>
            <a:off x="5217459" y="699248"/>
            <a:ext cx="6974541" cy="615875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1600" dirty="0"/>
              <a:t>Many of us – and as a Canadian I certainly include myself – have lived so long in what historians are starting to call the Long Peace that we have come to assume that war is an abnormality. Something that may afflict others, from different cultures in far-off places. War for us, we think, belongs firmly in the past. And it is true that large parts of the world have not had to endure state-to-state wars for decades. The majority of the world’s nations have also been spared the scourge of civil wars, although many have known violence from revolutionary insurrection. Stephen Pinker and others have also argued that we are conducting our internal affairs with greater civility and point to declining levels of homicide and physical assault around the globe. (His own country, the United States, is an outlier here with much higher murder rates than in Canada or Europe.)</a:t>
            </a:r>
          </a:p>
          <a:p>
            <a:endParaRPr lang="en-US" sz="1600" dirty="0"/>
          </a:p>
          <a:p>
            <a:r>
              <a:rPr lang="en-US" sz="1600" dirty="0"/>
              <a:t>In my BBC Reith Lectures, I am arguing that we should be careful not to assume that the peaceful parts of the world are particularly virtuous or that they represent a clear trend for humanity’s moving away from war. We have been fighting each other for a very long time – as far as we can tell, from the moment we started to </a:t>
            </a:r>
            <a:r>
              <a:rPr lang="en-US" sz="1600" dirty="0" err="1"/>
              <a:t>organise</a:t>
            </a:r>
            <a:r>
              <a:rPr lang="en-US" sz="1600" dirty="0"/>
              <a:t> ourselves and settle down as agriculturalists. And much of the world today is at war: in Afghanistan, Syria, Yemen, the great lakes district of Africa or Sudan. There are also the “frozen” conflicts so </a:t>
            </a:r>
            <a:r>
              <a:rPr lang="en-US" sz="1600" dirty="0" err="1"/>
              <a:t>favoured</a:t>
            </a:r>
            <a:r>
              <a:rPr lang="en-US" sz="1600" dirty="0"/>
              <a:t> by Vladimir Putin’s regime – in eastern Ukraine, for example – that at any moment could ignite wider struggles.</a:t>
            </a:r>
          </a:p>
          <a:p>
            <a:endParaRPr lang="en-US" sz="1600" dirty="0">
              <a:solidFill>
                <a:schemeClr val="tx2"/>
              </a:solidFill>
            </a:endParaRPr>
          </a:p>
          <a:p>
            <a:r>
              <a:rPr lang="es-ES" sz="1600" dirty="0">
                <a:solidFill>
                  <a:schemeClr val="tx2"/>
                </a:solidFill>
                <a:hlinkClick r:id="rId3"/>
              </a:rPr>
              <a:t>https://www.theguardian.com/commentisfree/2018/jun/24/stupid-to-think-we-have-moved-on-from-war-look-around-reith-lectures</a:t>
            </a:r>
            <a:r>
              <a:rPr lang="es-ES" sz="1600" dirty="0">
                <a:solidFill>
                  <a:schemeClr val="tx2"/>
                </a:solidFill>
              </a:rPr>
              <a:t> </a:t>
            </a:r>
            <a:r>
              <a:rPr lang="fi-FI" sz="1600" dirty="0">
                <a:solidFill>
                  <a:schemeClr val="tx2"/>
                </a:solidFill>
              </a:rPr>
              <a:t>Sun 24 Jun 2018 12.00 BST</a:t>
            </a:r>
            <a:endParaRPr lang="es-ES" sz="1600" dirty="0">
              <a:solidFill>
                <a:schemeClr val="tx2"/>
              </a:solidFill>
            </a:endParaRPr>
          </a:p>
          <a:p>
            <a:endParaRPr lang="es-ES" sz="1600" dirty="0"/>
          </a:p>
        </p:txBody>
      </p:sp>
    </p:spTree>
    <p:extLst>
      <p:ext uri="{BB962C8B-B14F-4D97-AF65-F5344CB8AC3E}">
        <p14:creationId xmlns:p14="http://schemas.microsoft.com/office/powerpoint/2010/main" val="1039634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47919"/>
            <a:ext cx="10515600" cy="564776"/>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Margaret </a:t>
            </a:r>
            <a:r>
              <a:rPr lang="es-ES" sz="2800" dirty="0" err="1"/>
              <a:t>MacMillan’s</a:t>
            </a:r>
            <a:r>
              <a:rPr lang="es-ES" sz="2800" dirty="0"/>
              <a:t> </a:t>
            </a:r>
            <a:r>
              <a:rPr lang="es-ES" sz="2800" dirty="0" err="1"/>
              <a:t>Reith</a:t>
            </a:r>
            <a:r>
              <a:rPr lang="es-ES" sz="2800" dirty="0"/>
              <a:t> </a:t>
            </a:r>
            <a:r>
              <a:rPr lang="es-ES" sz="2800" dirty="0" err="1"/>
              <a:t>Lectures</a:t>
            </a:r>
            <a:r>
              <a:rPr lang="es-ES" sz="2800" dirty="0"/>
              <a:t> </a:t>
            </a:r>
            <a:r>
              <a:rPr lang="es-ES" sz="2800" dirty="0" err="1"/>
              <a:t>on</a:t>
            </a:r>
            <a:r>
              <a:rPr lang="es-ES" sz="2800" dirty="0"/>
              <a:t> </a:t>
            </a:r>
            <a:r>
              <a:rPr lang="es-ES" sz="2800" dirty="0" err="1"/>
              <a:t>War</a:t>
            </a:r>
            <a:endParaRPr lang="es-ES" sz="2800" dirty="0"/>
          </a:p>
        </p:txBody>
      </p:sp>
      <p:pic>
        <p:nvPicPr>
          <p:cNvPr id="4" name="Marcador de contenido 3"/>
          <p:cNvPicPr>
            <a:picLocks noGrp="1" noChangeAspect="1"/>
          </p:cNvPicPr>
          <p:nvPr>
            <p:ph idx="1"/>
          </p:nvPr>
        </p:nvPicPr>
        <p:blipFill>
          <a:blip r:embed="rId2"/>
          <a:stretch>
            <a:fillRect/>
          </a:stretch>
        </p:blipFill>
        <p:spPr>
          <a:xfrm>
            <a:off x="3810000" y="885964"/>
            <a:ext cx="4572000" cy="3526491"/>
          </a:xfrm>
          <a:prstGeom prst="rect">
            <a:avLst/>
          </a:prstGeom>
        </p:spPr>
      </p:pic>
      <p:sp>
        <p:nvSpPr>
          <p:cNvPr id="5" name="Rectángulo 4"/>
          <p:cNvSpPr/>
          <p:nvPr/>
        </p:nvSpPr>
        <p:spPr>
          <a:xfrm>
            <a:off x="188259" y="885964"/>
            <a:ext cx="3415553" cy="35264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sz="2800" b="1" dirty="0"/>
              <a:t>Margaret MacMillan</a:t>
            </a:r>
          </a:p>
          <a:p>
            <a:r>
              <a:rPr lang="en-US" sz="2800" b="1" dirty="0"/>
              <a:t>The Reith Lectures</a:t>
            </a:r>
          </a:p>
          <a:p>
            <a:r>
              <a:rPr lang="en-US" dirty="0"/>
              <a:t>Historian Margaret MacMillan explores the tangled history of war and society.</a:t>
            </a:r>
          </a:p>
          <a:p>
            <a:endParaRPr lang="en-US" dirty="0"/>
          </a:p>
          <a:p>
            <a:r>
              <a:rPr lang="en-US" i="1" dirty="0"/>
              <a:t>https://www.bbc.co.uk/programmes/b0b9951v</a:t>
            </a:r>
          </a:p>
          <a:p>
            <a:endParaRPr lang="en-US" dirty="0"/>
          </a:p>
        </p:txBody>
      </p:sp>
      <p:sp>
        <p:nvSpPr>
          <p:cNvPr id="6" name="Rectángulo 5"/>
          <p:cNvSpPr/>
          <p:nvPr/>
        </p:nvSpPr>
        <p:spPr>
          <a:xfrm>
            <a:off x="188259" y="4585724"/>
            <a:ext cx="8193741" cy="227227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sz="2800" b="1" dirty="0"/>
              <a:t>War's Fatal Attraction</a:t>
            </a:r>
          </a:p>
          <a:p>
            <a:r>
              <a:rPr lang="en-US" dirty="0"/>
              <a:t>The Reith Lectures, Margaret MacMillan</a:t>
            </a:r>
          </a:p>
          <a:p>
            <a:endParaRPr lang="en-US" dirty="0"/>
          </a:p>
          <a:p>
            <a:r>
              <a:rPr lang="en-US" dirty="0"/>
              <a:t>Historian Margaret MacMillan looks at representations of war: can we really create beauty from horror and death? Speaking at the Canadian War Museum, she discusses the paradox of commemoration. She questions attempts to capture the essence and meaning of war through art. The </a:t>
            </a:r>
            <a:r>
              <a:rPr lang="en-US" dirty="0" err="1"/>
              <a:t>programme</a:t>
            </a:r>
            <a:r>
              <a:rPr lang="en-US" dirty="0"/>
              <a:t> is presented by Anita </a:t>
            </a:r>
            <a:r>
              <a:rPr lang="en-US" dirty="0" err="1"/>
              <a:t>Anand</a:t>
            </a:r>
            <a:r>
              <a:rPr lang="en-US" dirty="0"/>
              <a:t> in front of an audience and includes a question and answer session.</a:t>
            </a:r>
            <a:endParaRPr lang="es-ES" dirty="0"/>
          </a:p>
        </p:txBody>
      </p:sp>
      <p:sp>
        <p:nvSpPr>
          <p:cNvPr id="7" name="Rectángulo 6"/>
          <p:cNvSpPr/>
          <p:nvPr/>
        </p:nvSpPr>
        <p:spPr>
          <a:xfrm>
            <a:off x="8754035" y="926305"/>
            <a:ext cx="3437965" cy="59720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sz="2800" b="1" dirty="0"/>
              <a:t>Managing the Unmanageable</a:t>
            </a:r>
          </a:p>
          <a:p>
            <a:r>
              <a:rPr lang="en-US" sz="1600" dirty="0"/>
              <a:t>The Reith Lectures, Margaret MacMillan</a:t>
            </a:r>
          </a:p>
          <a:p>
            <a:endParaRPr lang="en-US" sz="1600" dirty="0"/>
          </a:p>
          <a:p>
            <a:r>
              <a:rPr lang="en-US" sz="1600" dirty="0"/>
              <a:t>Historian Margaret MacMillan assesses how the law and international agreements have attempted to address conflict. Speaking to an audience at the Northern Irish Parliament Buildings at Stormont in Belfast, Professor MacMillan outlines how both states and the people have sought to justify warfare - from </a:t>
            </a:r>
            <a:r>
              <a:rPr lang="en-US" sz="1600" dirty="0" err="1"/>
              <a:t>self-defence</a:t>
            </a:r>
            <a:r>
              <a:rPr lang="en-US" sz="1600" dirty="0"/>
              <a:t> to civil war - focusing on examples from Irish and British history. The </a:t>
            </a:r>
            <a:r>
              <a:rPr lang="en-US" sz="1600" dirty="0" err="1"/>
              <a:t>programme</a:t>
            </a:r>
            <a:r>
              <a:rPr lang="en-US" sz="1600" dirty="0"/>
              <a:t>, including a question and answer session, is presented by Anita </a:t>
            </a:r>
            <a:r>
              <a:rPr lang="en-US" sz="1600" dirty="0" err="1"/>
              <a:t>Anand</a:t>
            </a:r>
            <a:r>
              <a:rPr lang="en-US" sz="1600" dirty="0"/>
              <a:t>.</a:t>
            </a:r>
          </a:p>
          <a:p>
            <a:endParaRPr lang="en-US" sz="1600" dirty="0"/>
          </a:p>
          <a:p>
            <a:r>
              <a:rPr lang="en-US" sz="1600" dirty="0"/>
              <a:t>Producer: Jim Frank </a:t>
            </a:r>
          </a:p>
          <a:p>
            <a:r>
              <a:rPr lang="en-US" sz="1600" dirty="0"/>
              <a:t>Editor: Hugh Levinson.</a:t>
            </a:r>
          </a:p>
          <a:p>
            <a:r>
              <a:rPr lang="en-US" dirty="0"/>
              <a:t>Show more</a:t>
            </a:r>
            <a:endParaRPr lang="es-ES" dirty="0"/>
          </a:p>
        </p:txBody>
      </p:sp>
    </p:spTree>
    <p:extLst>
      <p:ext uri="{BB962C8B-B14F-4D97-AF65-F5344CB8AC3E}">
        <p14:creationId xmlns:p14="http://schemas.microsoft.com/office/powerpoint/2010/main" val="39165071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03032"/>
            <a:ext cx="10515600" cy="437882"/>
          </a:xfrm>
        </p:spPr>
        <p:style>
          <a:lnRef idx="3">
            <a:schemeClr val="lt1"/>
          </a:lnRef>
          <a:fillRef idx="1">
            <a:schemeClr val="accent1"/>
          </a:fillRef>
          <a:effectRef idx="1">
            <a:schemeClr val="accent1"/>
          </a:effectRef>
          <a:fontRef idx="minor">
            <a:schemeClr val="lt1"/>
          </a:fontRef>
        </p:style>
        <p:txBody>
          <a:bodyPr>
            <a:normAutofit/>
          </a:bodyPr>
          <a:lstStyle/>
          <a:p>
            <a:r>
              <a:rPr lang="es-ES" sz="2400" dirty="0"/>
              <a:t>Tipología de conflictos de Michael </a:t>
            </a:r>
            <a:r>
              <a:rPr lang="es-ES" sz="2400" dirty="0" err="1"/>
              <a:t>Klare</a:t>
            </a:r>
            <a:r>
              <a:rPr lang="es-ES" sz="2400" dirty="0"/>
              <a:t>/Mariano Aguirre</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1678858944"/>
              </p:ext>
            </p:extLst>
          </p:nvPr>
        </p:nvGraphicFramePr>
        <p:xfrm>
          <a:off x="-12878" y="537694"/>
          <a:ext cx="8178469" cy="63170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ángulo 4"/>
          <p:cNvSpPr/>
          <p:nvPr/>
        </p:nvSpPr>
        <p:spPr>
          <a:xfrm>
            <a:off x="9144000" y="1411026"/>
            <a:ext cx="2395470" cy="341855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a:t>¿Guerras </a:t>
            </a:r>
            <a:r>
              <a:rPr lang="es-ES" sz="2000" dirty="0"/>
              <a:t>por</a:t>
            </a:r>
            <a:r>
              <a:rPr lang="es-ES" dirty="0"/>
              <a:t> </a:t>
            </a:r>
            <a:r>
              <a:rPr lang="es-ES" sz="2000" dirty="0"/>
              <a:t>la</a:t>
            </a:r>
            <a:r>
              <a:rPr lang="es-ES" dirty="0"/>
              <a:t> </a:t>
            </a:r>
            <a:r>
              <a:rPr lang="es-ES" sz="2400" dirty="0"/>
              <a:t>democracia</a:t>
            </a:r>
            <a:r>
              <a:rPr lang="es-ES" dirty="0"/>
              <a:t>?</a:t>
            </a:r>
          </a:p>
          <a:p>
            <a:pPr algn="ctr"/>
            <a:endParaRPr lang="es-ES" dirty="0"/>
          </a:p>
          <a:p>
            <a:pPr algn="ctr"/>
            <a:r>
              <a:rPr lang="es-ES" dirty="0"/>
              <a:t> </a:t>
            </a:r>
            <a:r>
              <a:rPr lang="es-ES" sz="2400" dirty="0"/>
              <a:t>Anticoloniales</a:t>
            </a:r>
          </a:p>
          <a:p>
            <a:pPr algn="ctr"/>
            <a:endParaRPr lang="es-ES" dirty="0"/>
          </a:p>
          <a:p>
            <a:pPr algn="ctr"/>
            <a:r>
              <a:rPr lang="es-ES" sz="2000" dirty="0"/>
              <a:t>Por reivindicaciones</a:t>
            </a:r>
            <a:r>
              <a:rPr lang="es-ES" dirty="0"/>
              <a:t> </a:t>
            </a:r>
            <a:r>
              <a:rPr lang="es-ES" sz="2400" dirty="0"/>
              <a:t>indígenas</a:t>
            </a:r>
          </a:p>
        </p:txBody>
      </p:sp>
      <p:sp>
        <p:nvSpPr>
          <p:cNvPr id="6" name="Flecha derecha 5"/>
          <p:cNvSpPr/>
          <p:nvPr/>
        </p:nvSpPr>
        <p:spPr>
          <a:xfrm>
            <a:off x="8165592" y="358032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8165592" y="4935072"/>
            <a:ext cx="4026408" cy="192292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marL="285750" indent="-285750">
              <a:buFont typeface="Arial" panose="020B0604020202020204" pitchFamily="34" charset="0"/>
              <a:buChar char="•"/>
            </a:pPr>
            <a:r>
              <a:rPr lang="es-ES" dirty="0" err="1"/>
              <a:t>Klare</a:t>
            </a:r>
            <a:r>
              <a:rPr lang="es-ES" dirty="0"/>
              <a:t>, Michael T. </a:t>
            </a:r>
            <a:r>
              <a:rPr lang="es-ES" i="1" dirty="0" err="1"/>
              <a:t>War</a:t>
            </a:r>
            <a:r>
              <a:rPr lang="es-ES" i="1" dirty="0"/>
              <a:t>, </a:t>
            </a:r>
            <a:r>
              <a:rPr lang="es-ES" i="1" dirty="0" err="1"/>
              <a:t>Confict</a:t>
            </a:r>
            <a:r>
              <a:rPr lang="es-ES" i="1" dirty="0"/>
              <a:t> and </a:t>
            </a:r>
            <a:r>
              <a:rPr lang="es-ES" i="1" dirty="0" err="1"/>
              <a:t>Peace</a:t>
            </a:r>
            <a:r>
              <a:rPr lang="es-ES" i="1" dirty="0"/>
              <a:t> in the Post-</a:t>
            </a:r>
            <a:r>
              <a:rPr lang="es-ES" i="1" dirty="0" err="1"/>
              <a:t>Cold</a:t>
            </a:r>
            <a:r>
              <a:rPr lang="es-ES" i="1" dirty="0"/>
              <a:t> </a:t>
            </a:r>
            <a:r>
              <a:rPr lang="es-ES" i="1" dirty="0" err="1"/>
              <a:t>War</a:t>
            </a:r>
            <a:r>
              <a:rPr lang="es-ES" i="1" dirty="0"/>
              <a:t>. </a:t>
            </a:r>
            <a:r>
              <a:rPr lang="es-ES" dirty="0" err="1"/>
              <a:t>Peace</a:t>
            </a:r>
            <a:r>
              <a:rPr lang="es-ES" dirty="0"/>
              <a:t> &amp; </a:t>
            </a:r>
            <a:r>
              <a:rPr lang="es-ES" dirty="0" err="1"/>
              <a:t>World</a:t>
            </a:r>
            <a:r>
              <a:rPr lang="es-ES" dirty="0"/>
              <a:t> Security </a:t>
            </a:r>
            <a:r>
              <a:rPr lang="es-ES" dirty="0" err="1"/>
              <a:t>Studies</a:t>
            </a:r>
            <a:r>
              <a:rPr lang="es-ES" dirty="0"/>
              <a:t>. A </a:t>
            </a:r>
            <a:r>
              <a:rPr lang="es-ES" dirty="0" err="1"/>
              <a:t>curriculum</a:t>
            </a:r>
            <a:r>
              <a:rPr lang="es-ES" dirty="0"/>
              <a:t> </a:t>
            </a:r>
            <a:r>
              <a:rPr lang="es-ES" dirty="0" err="1"/>
              <a:t>Guide</a:t>
            </a:r>
            <a:r>
              <a:rPr lang="es-ES" dirty="0"/>
              <a:t>. </a:t>
            </a:r>
            <a:r>
              <a:rPr lang="es-ES" dirty="0" err="1"/>
              <a:t>Lynne</a:t>
            </a:r>
            <a:r>
              <a:rPr lang="es-ES" dirty="0"/>
              <a:t> </a:t>
            </a:r>
            <a:r>
              <a:rPr lang="es-ES" dirty="0" err="1"/>
              <a:t>Rienner</a:t>
            </a:r>
            <a:r>
              <a:rPr lang="es-ES" dirty="0"/>
              <a:t>, Londres 1994</a:t>
            </a:r>
          </a:p>
          <a:p>
            <a:pPr marL="285750" indent="-285750">
              <a:buFont typeface="Arial" panose="020B0604020202020204" pitchFamily="34" charset="0"/>
              <a:buChar char="•"/>
            </a:pPr>
            <a:r>
              <a:rPr lang="es-ES" dirty="0"/>
              <a:t>Aguirre, Mariano. </a:t>
            </a:r>
            <a:r>
              <a:rPr lang="es-ES" i="1" dirty="0"/>
              <a:t>Los días del futuro</a:t>
            </a:r>
            <a:r>
              <a:rPr lang="es-ES" dirty="0"/>
              <a:t>, </a:t>
            </a:r>
            <a:r>
              <a:rPr lang="es-ES" dirty="0" err="1"/>
              <a:t>Icaria.Barcelona</a:t>
            </a:r>
            <a:r>
              <a:rPr lang="es-ES" dirty="0"/>
              <a:t> 1995 p. 168-169</a:t>
            </a:r>
          </a:p>
          <a:p>
            <a:pPr algn="ctr"/>
            <a:endParaRPr lang="es-ES" i="1" dirty="0"/>
          </a:p>
        </p:txBody>
      </p:sp>
      <p:sp>
        <p:nvSpPr>
          <p:cNvPr id="8" name="Rectángulo 7"/>
          <p:cNvSpPr/>
          <p:nvPr/>
        </p:nvSpPr>
        <p:spPr>
          <a:xfrm>
            <a:off x="1867437" y="2768959"/>
            <a:ext cx="4143398" cy="162273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sz="2400" dirty="0"/>
              <a:t>EJEMPLOS EN LA HISTORIA</a:t>
            </a:r>
          </a:p>
        </p:txBody>
      </p:sp>
    </p:spTree>
    <p:extLst>
      <p:ext uri="{BB962C8B-B14F-4D97-AF65-F5344CB8AC3E}">
        <p14:creationId xmlns:p14="http://schemas.microsoft.com/office/powerpoint/2010/main" val="30008889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
            <a:ext cx="10515600" cy="360607"/>
          </a:xfrm>
        </p:spPr>
        <p:style>
          <a:lnRef idx="3">
            <a:schemeClr val="lt1"/>
          </a:lnRef>
          <a:fillRef idx="1">
            <a:schemeClr val="accent1"/>
          </a:fillRef>
          <a:effectRef idx="1">
            <a:schemeClr val="accent1"/>
          </a:effectRef>
          <a:fontRef idx="minor">
            <a:schemeClr val="lt1"/>
          </a:fontRef>
        </p:style>
        <p:txBody>
          <a:bodyPr>
            <a:noAutofit/>
          </a:bodyPr>
          <a:lstStyle/>
          <a:p>
            <a:r>
              <a:rPr lang="es-ES" sz="2400" dirty="0"/>
              <a:t>La pista del dinero</a:t>
            </a:r>
          </a:p>
        </p:txBody>
      </p:sp>
      <p:sp>
        <p:nvSpPr>
          <p:cNvPr id="3" name="Marcador de contenido 2"/>
          <p:cNvSpPr>
            <a:spLocks noGrp="1"/>
          </p:cNvSpPr>
          <p:nvPr>
            <p:ph idx="1"/>
          </p:nvPr>
        </p:nvSpPr>
        <p:spPr>
          <a:xfrm>
            <a:off x="1" y="505421"/>
            <a:ext cx="12294712" cy="9471529"/>
          </a:xfrm>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es-ES" sz="2000" dirty="0"/>
              <a:t>		</a:t>
            </a:r>
            <a:r>
              <a:rPr lang="es-ES" sz="2000" dirty="0">
                <a:solidFill>
                  <a:schemeClr val="tx1"/>
                </a:solidFill>
              </a:rPr>
              <a:t>POBREZA</a:t>
            </a:r>
            <a:r>
              <a:rPr lang="es-ES" sz="2000" dirty="0">
                <a:solidFill>
                  <a:srgbClr val="FF0000"/>
                </a:solidFill>
              </a:rPr>
              <a:t> </a:t>
            </a:r>
            <a:r>
              <a:rPr lang="es-ES" sz="2000" dirty="0"/>
              <a:t>                                                      &amp;                                                  GUERRA</a:t>
            </a:r>
          </a:p>
        </p:txBody>
      </p:sp>
      <p:pic>
        <p:nvPicPr>
          <p:cNvPr id="2052" name="Picture 4" descr="Captura de pantalla 2015-07-23 a la(s) 18.36.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351" y="1028256"/>
            <a:ext cx="5115698" cy="5681463"/>
          </a:xfrm>
          <a:prstGeom prst="rect">
            <a:avLst/>
          </a:prstGeom>
          <a:noFill/>
          <a:extLst>
            <a:ext uri="{909E8E84-426E-40DD-AFC4-6F175D3DCCD1}">
              <a14:hiddenFill xmlns:a14="http://schemas.microsoft.com/office/drawing/2010/main">
                <a:solidFill>
                  <a:srgbClr val="FFFFFF"/>
                </a:solidFill>
              </a14:hiddenFill>
            </a:ext>
          </a:extLst>
        </p:spPr>
      </p:pic>
      <p:sp>
        <p:nvSpPr>
          <p:cNvPr id="10" name="Rectángulo 9"/>
          <p:cNvSpPr/>
          <p:nvPr/>
        </p:nvSpPr>
        <p:spPr>
          <a:xfrm>
            <a:off x="5721178" y="1136822"/>
            <a:ext cx="6301946" cy="572117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endParaRPr lang="es-ES" dirty="0"/>
          </a:p>
          <a:p>
            <a:r>
              <a:rPr lang="es-ES" dirty="0">
                <a:solidFill>
                  <a:srgbClr val="FF0000"/>
                </a:solidFill>
              </a:rPr>
              <a:t>				</a:t>
            </a:r>
          </a:p>
          <a:p>
            <a:endParaRPr lang="es-ES" dirty="0"/>
          </a:p>
          <a:p>
            <a:r>
              <a:rPr lang="es-ES" dirty="0"/>
              <a:t>Afganistán: 1-2 millones de muertos                       23.065</a:t>
            </a:r>
          </a:p>
          <a:p>
            <a:r>
              <a:rPr lang="es-ES" dirty="0"/>
              <a:t>Irak…………. 268.000   muertos		13.187</a:t>
            </a:r>
          </a:p>
          <a:p>
            <a:r>
              <a:rPr lang="es-ES" dirty="0"/>
              <a:t>México……. 106.500      “			14.771 	</a:t>
            </a:r>
          </a:p>
          <a:p>
            <a:r>
              <a:rPr lang="es-ES" dirty="0"/>
              <a:t>Siria………….500.000       “			40.000</a:t>
            </a:r>
          </a:p>
          <a:p>
            <a:r>
              <a:rPr lang="es-ES" dirty="0" err="1"/>
              <a:t>Burma</a:t>
            </a:r>
            <a:r>
              <a:rPr lang="es-ES" dirty="0"/>
              <a:t>………130.000-200.000	“		  6.700</a:t>
            </a:r>
          </a:p>
          <a:p>
            <a:r>
              <a:rPr lang="es-ES" dirty="0"/>
              <a:t>Filipinas…….120.000	“		  1.384</a:t>
            </a:r>
          </a:p>
          <a:p>
            <a:r>
              <a:rPr lang="es-ES" dirty="0"/>
              <a:t>Etiopía……….1600-8.900	“		  1.011</a:t>
            </a:r>
          </a:p>
          <a:p>
            <a:r>
              <a:rPr lang="es-ES" dirty="0"/>
              <a:t>Somalia/Kenia 500.000	“		  5.154</a:t>
            </a:r>
          </a:p>
          <a:p>
            <a:r>
              <a:rPr lang="es-ES" dirty="0"/>
              <a:t>Nigeria………17.649		“		  1.097</a:t>
            </a:r>
          </a:p>
          <a:p>
            <a:r>
              <a:rPr lang="es-ES" dirty="0">
                <a:solidFill>
                  <a:srgbClr val="FF0000"/>
                </a:solidFill>
              </a:rPr>
              <a:t>Argelia</a:t>
            </a:r>
          </a:p>
          <a:p>
            <a:r>
              <a:rPr lang="es-ES" dirty="0">
                <a:solidFill>
                  <a:srgbClr val="FF0000"/>
                </a:solidFill>
              </a:rPr>
              <a:t>Burkina Faso</a:t>
            </a:r>
          </a:p>
          <a:p>
            <a:r>
              <a:rPr lang="es-ES" dirty="0">
                <a:solidFill>
                  <a:srgbClr val="FF0000"/>
                </a:solidFill>
              </a:rPr>
              <a:t>Libia</a:t>
            </a:r>
          </a:p>
          <a:p>
            <a:r>
              <a:rPr lang="es-ES" dirty="0">
                <a:solidFill>
                  <a:srgbClr val="FF0000"/>
                </a:solidFill>
              </a:rPr>
              <a:t>Mali</a:t>
            </a:r>
            <a:r>
              <a:rPr lang="es-ES" dirty="0">
                <a:solidFill>
                  <a:schemeClr val="bg1"/>
                </a:solidFill>
              </a:rPr>
              <a:t>……………  </a:t>
            </a:r>
            <a:r>
              <a:rPr lang="es-ES" dirty="0">
                <a:solidFill>
                  <a:schemeClr val="tx1"/>
                </a:solidFill>
              </a:rPr>
              <a:t>17.649	“		  2.835</a:t>
            </a:r>
            <a:r>
              <a:rPr lang="es-ES" dirty="0">
                <a:solidFill>
                  <a:schemeClr val="bg1"/>
                </a:solidFill>
              </a:rPr>
              <a:t>	</a:t>
            </a:r>
          </a:p>
          <a:p>
            <a:r>
              <a:rPr lang="es-ES" dirty="0" err="1">
                <a:solidFill>
                  <a:srgbClr val="FF0000"/>
                </a:solidFill>
              </a:rPr>
              <a:t>Niger</a:t>
            </a:r>
            <a:endParaRPr lang="es-ES" dirty="0">
              <a:solidFill>
                <a:srgbClr val="FF0000"/>
              </a:solidFill>
            </a:endParaRPr>
          </a:p>
          <a:p>
            <a:r>
              <a:rPr lang="es-ES" dirty="0">
                <a:solidFill>
                  <a:srgbClr val="FF0000"/>
                </a:solidFill>
              </a:rPr>
              <a:t>Túnez</a:t>
            </a:r>
          </a:p>
          <a:p>
            <a:r>
              <a:rPr lang="es-ES" dirty="0"/>
              <a:t>Sudán…………178.363	“		  1.109</a:t>
            </a:r>
          </a:p>
          <a:p>
            <a:r>
              <a:rPr lang="es-ES" dirty="0"/>
              <a:t>Nigeria    </a:t>
            </a:r>
          </a:p>
          <a:p>
            <a:r>
              <a:rPr lang="es-ES" dirty="0"/>
              <a:t>Camerún </a:t>
            </a:r>
          </a:p>
          <a:p>
            <a:r>
              <a:rPr lang="es-ES" dirty="0"/>
              <a:t>Níger</a:t>
            </a:r>
          </a:p>
          <a:p>
            <a:r>
              <a:rPr lang="es-ES" dirty="0"/>
              <a:t>Chad</a:t>
            </a:r>
          </a:p>
          <a:p>
            <a:r>
              <a:rPr lang="es-ES" dirty="0"/>
              <a:t>Yemen……… 19.266                  “		1.438</a:t>
            </a:r>
          </a:p>
          <a:p>
            <a:endParaRPr lang="es-ES" dirty="0"/>
          </a:p>
          <a:p>
            <a:endParaRPr lang="es-ES" dirty="0"/>
          </a:p>
          <a:p>
            <a:endParaRPr lang="es-ES" dirty="0"/>
          </a:p>
        </p:txBody>
      </p:sp>
      <p:cxnSp>
        <p:nvCxnSpPr>
          <p:cNvPr id="16" name="Conector recto de flecha 15"/>
          <p:cNvCxnSpPr/>
          <p:nvPr/>
        </p:nvCxnSpPr>
        <p:spPr>
          <a:xfrm>
            <a:off x="7092778" y="3917092"/>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p:cNvCxnSpPr/>
          <p:nvPr/>
        </p:nvCxnSpPr>
        <p:spPr>
          <a:xfrm>
            <a:off x="7030995" y="3954162"/>
            <a:ext cx="271848" cy="4324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ector recto de flecha 24"/>
          <p:cNvCxnSpPr/>
          <p:nvPr/>
        </p:nvCxnSpPr>
        <p:spPr>
          <a:xfrm flipV="1">
            <a:off x="6425514" y="4646141"/>
            <a:ext cx="716691" cy="1606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p:cNvCxnSpPr/>
          <p:nvPr/>
        </p:nvCxnSpPr>
        <p:spPr>
          <a:xfrm flipV="1">
            <a:off x="6425514" y="4646141"/>
            <a:ext cx="988540" cy="4324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p:cNvCxnSpPr/>
          <p:nvPr/>
        </p:nvCxnSpPr>
        <p:spPr>
          <a:xfrm>
            <a:off x="6425514" y="4213654"/>
            <a:ext cx="716691" cy="1729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Conector recto de flecha 30"/>
          <p:cNvCxnSpPr/>
          <p:nvPr/>
        </p:nvCxnSpPr>
        <p:spPr>
          <a:xfrm>
            <a:off x="6512011" y="3682314"/>
            <a:ext cx="9020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49" name="Conector recto de flecha 2048"/>
          <p:cNvCxnSpPr/>
          <p:nvPr/>
        </p:nvCxnSpPr>
        <p:spPr>
          <a:xfrm>
            <a:off x="7414054" y="3694670"/>
            <a:ext cx="0" cy="6919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51" name="Rectángulo 2050"/>
          <p:cNvSpPr/>
          <p:nvPr/>
        </p:nvSpPr>
        <p:spPr>
          <a:xfrm>
            <a:off x="6722076" y="5612613"/>
            <a:ext cx="827902" cy="83761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dirty="0"/>
          </a:p>
          <a:p>
            <a:pPr algn="ctr"/>
            <a:r>
              <a:rPr lang="es-ES" dirty="0" err="1"/>
              <a:t>Boko</a:t>
            </a:r>
            <a:r>
              <a:rPr lang="es-ES" dirty="0"/>
              <a:t> </a:t>
            </a:r>
            <a:r>
              <a:rPr lang="es-ES" dirty="0" err="1"/>
              <a:t>Haram</a:t>
            </a:r>
            <a:endParaRPr lang="es-ES" dirty="0"/>
          </a:p>
        </p:txBody>
      </p:sp>
      <p:sp>
        <p:nvSpPr>
          <p:cNvPr id="2053" name="Rectángulo 2052"/>
          <p:cNvSpPr/>
          <p:nvPr/>
        </p:nvSpPr>
        <p:spPr>
          <a:xfrm>
            <a:off x="7698259" y="5820032"/>
            <a:ext cx="1816444" cy="42013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a:t>51.567</a:t>
            </a:r>
          </a:p>
        </p:txBody>
      </p:sp>
      <p:sp>
        <p:nvSpPr>
          <p:cNvPr id="2054" name="Rectángulo 2053"/>
          <p:cNvSpPr/>
          <p:nvPr/>
        </p:nvSpPr>
        <p:spPr>
          <a:xfrm>
            <a:off x="9934832" y="5764427"/>
            <a:ext cx="1418968" cy="475735"/>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 dirty="0"/>
              <a:t>3.110</a:t>
            </a:r>
          </a:p>
        </p:txBody>
      </p:sp>
      <p:cxnSp>
        <p:nvCxnSpPr>
          <p:cNvPr id="2056" name="Conector recto de flecha 2055"/>
          <p:cNvCxnSpPr/>
          <p:nvPr/>
        </p:nvCxnSpPr>
        <p:spPr>
          <a:xfrm flipV="1">
            <a:off x="6240031" y="6240162"/>
            <a:ext cx="482045" cy="210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58" name="Conector recto de flecha 2057"/>
          <p:cNvCxnSpPr/>
          <p:nvPr/>
        </p:nvCxnSpPr>
        <p:spPr>
          <a:xfrm flipV="1">
            <a:off x="6240031" y="6030097"/>
            <a:ext cx="482045" cy="1112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60" name="Conector recto de flecha 2059"/>
          <p:cNvCxnSpPr/>
          <p:nvPr/>
        </p:nvCxnSpPr>
        <p:spPr>
          <a:xfrm>
            <a:off x="6512011" y="5612613"/>
            <a:ext cx="21006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61" name="Rectángulo 2060"/>
          <p:cNvSpPr/>
          <p:nvPr/>
        </p:nvSpPr>
        <p:spPr>
          <a:xfrm>
            <a:off x="6771503" y="840260"/>
            <a:ext cx="2483708" cy="2965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Desde inicio conflicto</a:t>
            </a:r>
          </a:p>
        </p:txBody>
      </p:sp>
      <p:sp>
        <p:nvSpPr>
          <p:cNvPr id="2062" name="Rectángulo 2061"/>
          <p:cNvSpPr/>
          <p:nvPr/>
        </p:nvSpPr>
        <p:spPr>
          <a:xfrm>
            <a:off x="9934832" y="840261"/>
            <a:ext cx="1556952" cy="2965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2017</a:t>
            </a:r>
          </a:p>
        </p:txBody>
      </p:sp>
    </p:spTree>
    <p:extLst>
      <p:ext uri="{BB962C8B-B14F-4D97-AF65-F5344CB8AC3E}">
        <p14:creationId xmlns:p14="http://schemas.microsoft.com/office/powerpoint/2010/main" val="41177839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56032"/>
            <a:ext cx="10515600" cy="560832"/>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Ejemplo: alerta en el </a:t>
            </a:r>
            <a:r>
              <a:rPr lang="es-ES" sz="2800" dirty="0" err="1"/>
              <a:t>Sahel</a:t>
            </a:r>
            <a:endParaRPr lang="es-ES" sz="2800" dirty="0"/>
          </a:p>
        </p:txBody>
      </p:sp>
      <p:pic>
        <p:nvPicPr>
          <p:cNvPr id="4" name="Marcador de contenido 3"/>
          <p:cNvPicPr>
            <a:picLocks noGrp="1" noChangeAspect="1"/>
          </p:cNvPicPr>
          <p:nvPr>
            <p:ph idx="1"/>
          </p:nvPr>
        </p:nvPicPr>
        <p:blipFill>
          <a:blip r:embed="rId2"/>
          <a:stretch>
            <a:fillRect/>
          </a:stretch>
        </p:blipFill>
        <p:spPr>
          <a:xfrm>
            <a:off x="6096000" y="911538"/>
            <a:ext cx="6132577" cy="3657601"/>
          </a:xfrm>
          <a:prstGeom prst="rect">
            <a:avLst/>
          </a:prstGeom>
        </p:spPr>
      </p:pic>
      <p:sp>
        <p:nvSpPr>
          <p:cNvPr id="6" name="Rectángulo 5"/>
          <p:cNvSpPr/>
          <p:nvPr/>
        </p:nvSpPr>
        <p:spPr>
          <a:xfrm>
            <a:off x="0" y="902208"/>
            <a:ext cx="5925312" cy="59557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sz="2400" dirty="0"/>
              <a:t>La ONU alerta de una “grave hambruna” en el </a:t>
            </a:r>
            <a:r>
              <a:rPr lang="es-ES" sz="2400" dirty="0" err="1"/>
              <a:t>Sahel</a:t>
            </a:r>
            <a:r>
              <a:rPr lang="es-ES" sz="2400" dirty="0"/>
              <a:t> (Por José Naranjo, El País, 4/5/2018)</a:t>
            </a:r>
          </a:p>
          <a:p>
            <a:endParaRPr lang="es-ES" sz="2400" dirty="0"/>
          </a:p>
          <a:p>
            <a:r>
              <a:rPr lang="es-ES" dirty="0"/>
              <a:t>La falta de lluvias, el aumento de los precios de la comida, los conflictos y la debilidad de su sistema de respuesta condenan a cinco millones de personas al hambre</a:t>
            </a:r>
          </a:p>
          <a:p>
            <a:endParaRPr lang="es-ES" dirty="0"/>
          </a:p>
          <a:p>
            <a:r>
              <a:rPr lang="es-ES" dirty="0"/>
              <a:t>Una alarmante falta de lluvias el pasado año, el aumento de los precios de los productos de primera necesidad, los conflictos y un débil sistema de respuesta sanitario condenan a unos cinco millones de personas a pasar hambre; y a que 1,6 millones de niños estén en riesgo de sufrir desnutrición aguda grave en seis países de la zona del </a:t>
            </a:r>
            <a:r>
              <a:rPr lang="es-ES" dirty="0" err="1"/>
              <a:t>Sahel</a:t>
            </a:r>
            <a:r>
              <a:rPr lang="es-ES" dirty="0"/>
              <a:t>, desde el norte de Senegal hasta Chad. Así lo han advertido este jueves los directores regionales de Unicef, la FAO (agencia de la ONU para la alimentación y la agricultura) y el Programa Mundial de Alimentos (PMA) en Dakar. Aseguran que si la comunidad internacional no reacciona ya el mundo asistirá a una “grave hambruna”.</a:t>
            </a:r>
          </a:p>
          <a:p>
            <a:endParaRPr lang="es-ES" dirty="0"/>
          </a:p>
        </p:txBody>
      </p:sp>
      <p:sp>
        <p:nvSpPr>
          <p:cNvPr id="7" name="Rectángulo 6"/>
          <p:cNvSpPr/>
          <p:nvPr/>
        </p:nvSpPr>
        <p:spPr>
          <a:xfrm>
            <a:off x="6132577" y="4657344"/>
            <a:ext cx="6096000" cy="22006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sz="1600" dirty="0"/>
              <a:t>En el norte de Malí, el empeoramiento del conflicto que estalló en 2012, que está provocando que las organizaciones de ayuda humanitaria no puedan operar con normalidad en un vasto territorio, se une a la sequía para configurar la tormenta perfecta. Los ataques de grupos yihadistas se han extendido al oeste de Níger y al norte de Burkina Faso, donde prácticamente no hay semana sin que se produzca algún tipo de acción violenta. En la región nigerina de </a:t>
            </a:r>
            <a:r>
              <a:rPr lang="es-ES" sz="1600" dirty="0" err="1"/>
              <a:t>Diffa</a:t>
            </a:r>
            <a:r>
              <a:rPr lang="es-ES" sz="1600" dirty="0"/>
              <a:t>, la falta de alimentos se ceba con los desplazados del conflicto de </a:t>
            </a:r>
            <a:r>
              <a:rPr lang="es-ES" sz="1600" dirty="0" err="1"/>
              <a:t>Boko</a:t>
            </a:r>
            <a:r>
              <a:rPr lang="es-ES" sz="1600" dirty="0"/>
              <a:t> </a:t>
            </a:r>
            <a:r>
              <a:rPr lang="es-ES" sz="1600" dirty="0" err="1"/>
              <a:t>Haram</a:t>
            </a:r>
            <a:r>
              <a:rPr lang="es-ES" sz="1600" dirty="0"/>
              <a:t> mientras en Chad la sequía alcanza registros históricos</a:t>
            </a:r>
          </a:p>
        </p:txBody>
      </p:sp>
    </p:spTree>
    <p:extLst>
      <p:ext uri="{BB962C8B-B14F-4D97-AF65-F5344CB8AC3E}">
        <p14:creationId xmlns:p14="http://schemas.microsoft.com/office/powerpoint/2010/main" val="1856273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44699"/>
            <a:ext cx="10515600" cy="463638"/>
          </a:xfrm>
        </p:spPr>
        <p:style>
          <a:lnRef idx="3">
            <a:schemeClr val="lt1"/>
          </a:lnRef>
          <a:fillRef idx="1">
            <a:schemeClr val="accent1"/>
          </a:fillRef>
          <a:effectRef idx="1">
            <a:schemeClr val="accent1"/>
          </a:effectRef>
          <a:fontRef idx="minor">
            <a:schemeClr val="lt1"/>
          </a:fontRef>
        </p:style>
        <p:txBody>
          <a:bodyPr>
            <a:normAutofit/>
          </a:bodyPr>
          <a:lstStyle/>
          <a:p>
            <a:r>
              <a:rPr lang="es-ES" sz="2400" dirty="0"/>
              <a:t>¿Cuántas guerras de religión?</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7799" y="898773"/>
            <a:ext cx="2735553" cy="3889901"/>
          </a:xfrm>
        </p:spPr>
      </p:pic>
      <p:sp>
        <p:nvSpPr>
          <p:cNvPr id="5" name="Rectángulo 4"/>
          <p:cNvSpPr/>
          <p:nvPr/>
        </p:nvSpPr>
        <p:spPr>
          <a:xfrm>
            <a:off x="2833352" y="850005"/>
            <a:ext cx="9358648" cy="3412903"/>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S" sz="2400" dirty="0"/>
              <a:t> </a:t>
            </a:r>
            <a:r>
              <a:rPr lang="es-ES" sz="2400" b="1" dirty="0"/>
              <a:t>"</a:t>
            </a:r>
            <a:r>
              <a:rPr lang="es-ES" sz="2400" b="1" dirty="0" err="1"/>
              <a:t>Encyclopedia</a:t>
            </a:r>
            <a:r>
              <a:rPr lang="es-ES" sz="2400" b="1" dirty="0"/>
              <a:t> of </a:t>
            </a:r>
            <a:r>
              <a:rPr lang="es-ES" sz="2400" b="1" dirty="0" err="1"/>
              <a:t>Wars</a:t>
            </a:r>
            <a:r>
              <a:rPr lang="es-ES" sz="2400" b="1" dirty="0"/>
              <a:t>", </a:t>
            </a:r>
            <a:r>
              <a:rPr lang="es-ES" sz="2400" dirty="0"/>
              <a:t>de 2004, de Charles Phillips y Alan </a:t>
            </a:r>
            <a:r>
              <a:rPr lang="es-ES" sz="2400" dirty="0" err="1"/>
              <a:t>Axelrod</a:t>
            </a:r>
            <a:r>
              <a:rPr lang="es-ES" sz="2400" dirty="0"/>
              <a:t>, ofrece una lista completa de todas las guerras que se conocen en la historia de la humanidad: 1.763. Ellos mismos seleccionan las que consideran guerras de naturaleza religiosa: hay 123, es decir, menos del 7%...</a:t>
            </a:r>
          </a:p>
          <a:p>
            <a:pPr algn="ctr"/>
            <a:endParaRPr lang="es-ES" sz="2400" dirty="0"/>
          </a:p>
          <a:p>
            <a:pPr algn="ctr"/>
            <a:r>
              <a:rPr lang="es-ES" sz="2400" dirty="0"/>
              <a:t> Si se quitan las guerras que implican a musulmanes, según otras fuentes, quedan solo un 3,2% de guerras de naturaleza religiosa. Y, como veremos, algunas son dudosas. </a:t>
            </a:r>
          </a:p>
        </p:txBody>
      </p:sp>
      <p:sp>
        <p:nvSpPr>
          <p:cNvPr id="6" name="Rectángulo 5"/>
          <p:cNvSpPr/>
          <p:nvPr/>
        </p:nvSpPr>
        <p:spPr>
          <a:xfrm>
            <a:off x="2833352" y="4262908"/>
            <a:ext cx="9358648" cy="259509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endParaRPr lang="es-ES" dirty="0"/>
          </a:p>
          <a:p>
            <a:r>
              <a:rPr lang="es-ES" sz="2000" b="1" dirty="0"/>
              <a:t>Philips y </a:t>
            </a:r>
            <a:r>
              <a:rPr lang="es-ES" sz="2000" b="1" dirty="0" err="1"/>
              <a:t>Axelrod</a:t>
            </a:r>
            <a:r>
              <a:rPr lang="es-ES" sz="2000" dirty="0"/>
              <a:t>, por ejemplo, no consideran el conflicto del Ulster religioso, sino de nacionalismo étnico. La religión aportaría, creen, solo un barniz.</a:t>
            </a:r>
          </a:p>
          <a:p>
            <a:endParaRPr lang="es-ES" sz="2000" dirty="0"/>
          </a:p>
          <a:p>
            <a:r>
              <a:rPr lang="es-ES" sz="2000" b="1" dirty="0"/>
              <a:t>Steven </a:t>
            </a:r>
            <a:r>
              <a:rPr lang="es-ES" sz="2000" b="1" dirty="0" err="1"/>
              <a:t>Pinker</a:t>
            </a:r>
            <a:r>
              <a:rPr lang="es-ES" sz="2000" dirty="0"/>
              <a:t>, un sociólogo bastante hostil a lo religioso, calcula que la religión sólo aporta un "13% de las peores atrocidades de la historia del mundo". </a:t>
            </a:r>
          </a:p>
          <a:p>
            <a:endParaRPr lang="es-ES" sz="2000" dirty="0"/>
          </a:p>
          <a:p>
            <a:r>
              <a:rPr lang="es-ES" sz="2000" b="1" dirty="0"/>
              <a:t>La Enciclopedia de la Guerra de Gordon Martel </a:t>
            </a:r>
            <a:r>
              <a:rPr lang="es-ES" sz="2000" dirty="0"/>
              <a:t>calcula que solo un 6% de las guerras que conocen pueden etiquetarse como religiosas (coincide con Phillips y </a:t>
            </a:r>
            <a:r>
              <a:rPr lang="es-ES" sz="2000" dirty="0" err="1"/>
              <a:t>Axelrod</a:t>
            </a:r>
            <a:r>
              <a:rPr lang="es-ES" sz="2000" dirty="0"/>
              <a:t>).</a:t>
            </a:r>
          </a:p>
        </p:txBody>
      </p:sp>
      <p:sp>
        <p:nvSpPr>
          <p:cNvPr id="8" name="Rectángulo 7"/>
          <p:cNvSpPr/>
          <p:nvPr/>
        </p:nvSpPr>
        <p:spPr>
          <a:xfrm>
            <a:off x="97800" y="4881574"/>
            <a:ext cx="2645400" cy="197642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sz="1400" b="1" dirty="0"/>
              <a:t>Artículo de Pablo J. Ginés/Re </a:t>
            </a:r>
          </a:p>
          <a:p>
            <a:pPr algn="ctr"/>
            <a:r>
              <a:rPr lang="es-ES" sz="1400" b="1" dirty="0"/>
              <a:t>17 de abril de 2018</a:t>
            </a:r>
          </a:p>
          <a:p>
            <a:endParaRPr lang="es-ES" sz="1400" dirty="0"/>
          </a:p>
          <a:p>
            <a:pPr algn="ctr"/>
            <a:r>
              <a:rPr lang="es-ES" sz="1400" dirty="0">
                <a:hlinkClick r:id="rId3"/>
              </a:rPr>
              <a:t>https://www.religionenlibertad.com/cuantas-guerras-han-tenido-una-causa-religiosa-unas-120-menos-del-63679.htm</a:t>
            </a:r>
            <a:r>
              <a:rPr lang="es-ES" sz="1400" dirty="0"/>
              <a:t>  vía @</a:t>
            </a:r>
            <a:r>
              <a:rPr lang="es-ES" sz="1400" dirty="0" err="1"/>
              <a:t>relibertad</a:t>
            </a:r>
            <a:endParaRPr lang="es-ES" sz="1400" dirty="0"/>
          </a:p>
        </p:txBody>
      </p:sp>
    </p:spTree>
    <p:extLst>
      <p:ext uri="{BB962C8B-B14F-4D97-AF65-F5344CB8AC3E}">
        <p14:creationId xmlns:p14="http://schemas.microsoft.com/office/powerpoint/2010/main" val="40919547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33477"/>
            <a:ext cx="10515600" cy="378587"/>
          </a:xfrm>
        </p:spPr>
        <p:style>
          <a:lnRef idx="1">
            <a:schemeClr val="accent1"/>
          </a:lnRef>
          <a:fillRef idx="2">
            <a:schemeClr val="accent1"/>
          </a:fillRef>
          <a:effectRef idx="1">
            <a:schemeClr val="accent1"/>
          </a:effectRef>
          <a:fontRef idx="minor">
            <a:schemeClr val="dk1"/>
          </a:fontRef>
        </p:style>
        <p:txBody>
          <a:bodyPr>
            <a:noAutofit/>
          </a:bodyPr>
          <a:lstStyle/>
          <a:p>
            <a:r>
              <a:rPr lang="es-ES" sz="2800" dirty="0"/>
              <a:t>La guerra de los treinta años </a:t>
            </a:r>
          </a:p>
        </p:txBody>
      </p:sp>
      <p:pic>
        <p:nvPicPr>
          <p:cNvPr id="4" name="Marcador de contenido 3"/>
          <p:cNvPicPr>
            <a:picLocks noGrp="1" noChangeAspect="1"/>
          </p:cNvPicPr>
          <p:nvPr>
            <p:ph idx="1"/>
          </p:nvPr>
        </p:nvPicPr>
        <p:blipFill>
          <a:blip r:embed="rId2"/>
          <a:stretch>
            <a:fillRect/>
          </a:stretch>
        </p:blipFill>
        <p:spPr>
          <a:xfrm>
            <a:off x="6400800" y="658368"/>
            <a:ext cx="5791200" cy="4559808"/>
          </a:xfrm>
          <a:prstGeom prst="rect">
            <a:avLst/>
          </a:prstGeom>
        </p:spPr>
      </p:pic>
      <p:sp>
        <p:nvSpPr>
          <p:cNvPr id="5" name="Rectángulo 4"/>
          <p:cNvSpPr/>
          <p:nvPr/>
        </p:nvSpPr>
        <p:spPr>
          <a:xfrm>
            <a:off x="6400800" y="5364480"/>
            <a:ext cx="5791200" cy="93878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s-ES" sz="1400" i="1" dirty="0"/>
              <a:t>Firma del Tratado de </a:t>
            </a:r>
            <a:r>
              <a:rPr lang="es-ES" sz="1400" i="1" dirty="0" err="1"/>
              <a:t>Münster</a:t>
            </a:r>
            <a:r>
              <a:rPr lang="es-ES" sz="1400" i="1" dirty="0"/>
              <a:t>, 15 de mayo de 1648, que dio lugar con el tratado de </a:t>
            </a:r>
            <a:r>
              <a:rPr lang="es-ES" sz="1400" i="1" dirty="0" err="1"/>
              <a:t>Osnabrück</a:t>
            </a:r>
            <a:r>
              <a:rPr lang="es-ES" sz="1400" i="1" dirty="0"/>
              <a:t> a la Paz de Westfalia. (Óleo sobre lienzo de Gerard ter </a:t>
            </a:r>
            <a:r>
              <a:rPr lang="es-ES" sz="1400" i="1" dirty="0" err="1"/>
              <a:t>Borch</a:t>
            </a:r>
            <a:r>
              <a:rPr lang="es-ES" sz="1400" i="1" dirty="0"/>
              <a:t>, 1617-81, </a:t>
            </a:r>
            <a:r>
              <a:rPr lang="es-ES" sz="1400" i="1" dirty="0" err="1"/>
              <a:t>Rijksmuseum</a:t>
            </a:r>
            <a:r>
              <a:rPr lang="es-ES" sz="1400" i="1" dirty="0"/>
              <a:t>, </a:t>
            </a:r>
            <a:r>
              <a:rPr lang="es-ES" sz="1400" i="1" dirty="0" err="1"/>
              <a:t>Amsterdam</a:t>
            </a:r>
            <a:r>
              <a:rPr lang="es-ES" sz="1400" i="1" dirty="0"/>
              <a:t>). WIKIMEDIA COMMONS (Política Exterior)</a:t>
            </a:r>
          </a:p>
        </p:txBody>
      </p:sp>
      <p:sp>
        <p:nvSpPr>
          <p:cNvPr id="6" name="Rectángulo 5"/>
          <p:cNvSpPr/>
          <p:nvPr/>
        </p:nvSpPr>
        <p:spPr>
          <a:xfrm>
            <a:off x="0" y="658368"/>
            <a:ext cx="6400800" cy="619963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s-ES" sz="1400" dirty="0"/>
              <a:t>Hace cuatro siglos comenzaba la guerra de los Treinta Años. Con un origen religioso, la denominada guerra civil europea pronto se convirtió en una encarnizada lucha por el poder.</a:t>
            </a:r>
          </a:p>
          <a:p>
            <a:pPr algn="just"/>
            <a:endParaRPr lang="es-ES" sz="1400" dirty="0"/>
          </a:p>
          <a:p>
            <a:pPr algn="just"/>
            <a:r>
              <a:rPr lang="es-ES" sz="1400" dirty="0"/>
              <a:t>Los libros de Historia señalan el 23 de mayo de 1618 como el inicio de la guerra de los Treinta Años. En la llamada defenestración de Praga, un grupo de nobles bohemios protestantes arrojó por la ventana a los gobernadores imperiales católicos reunidos en el palacio real. La razón: recelos entre las respectivas confesiones.</a:t>
            </a:r>
          </a:p>
          <a:p>
            <a:pPr algn="just"/>
            <a:endParaRPr lang="es-ES" sz="1400" dirty="0"/>
          </a:p>
          <a:p>
            <a:pPr algn="just"/>
            <a:r>
              <a:rPr lang="es-ES" sz="1400" dirty="0"/>
              <a:t>Se plantea así si la guerra fue una consecuencia directa de la Reforma 100 años antes. La respuesta es no. Con la Paz de Augsburgo de 1555 se había intentado resolver el problema resultante de la Reforma. Incluso existían soluciones internas, como en Francia, con la conversión al catolicismo de Enrique IV (“París bien vale una misa”). La dimensión confesional alimentó y espoleó conflictos tanto internos como de hegemonía continental. De la misma manera, tampoco resultó evidente de inmediato que lo ocurrido en Bohemia originaría una terrible conflagración continental. En el Sacro Imperio, la “paz de las religiones” establecía la obligación de los súbditos a profesar la religión que eligieran sus respectivos príncipes (</a:t>
            </a:r>
            <a:r>
              <a:rPr lang="es-ES" sz="1400" dirty="0" err="1"/>
              <a:t>cuius</a:t>
            </a:r>
            <a:r>
              <a:rPr lang="es-ES" sz="1400" dirty="0"/>
              <a:t> regio, </a:t>
            </a:r>
            <a:r>
              <a:rPr lang="es-ES" sz="1400" dirty="0" err="1"/>
              <a:t>eius</a:t>
            </a:r>
            <a:r>
              <a:rPr lang="es-ES" sz="1400" dirty="0"/>
              <a:t> </a:t>
            </a:r>
            <a:r>
              <a:rPr lang="es-ES" sz="1400" dirty="0" err="1"/>
              <a:t>religio</a:t>
            </a:r>
            <a:r>
              <a:rPr lang="es-ES" sz="1400" dirty="0"/>
              <a:t>). Es cierto que esto no solucionaba por completo la cuestión. Desde hacía décadas, católicos y protestantes se acusaban mutuamente de malévolas distorsiones de lo acordado. Lo sucedido en Praga fue un episodio más.</a:t>
            </a:r>
          </a:p>
          <a:p>
            <a:pPr algn="just"/>
            <a:r>
              <a:rPr lang="es-ES" sz="1400" dirty="0"/>
              <a:t>Guerra y Contrarreforma en el Sacro Imperio</a:t>
            </a:r>
          </a:p>
          <a:p>
            <a:pPr algn="just"/>
            <a:r>
              <a:rPr lang="es-ES" sz="1400" dirty="0"/>
              <a:t>La casa de Austria controlaba en el siglo XVII los dos Estados más importantes del continente: España y el Sacro Imperio. El mantenimiento del estatus religioso perturbaba la cohesión interna del enlace Madrid-Viena. El afán de Fernando II por unificar el Sacro Imperio imponiendo el catolicismo, junto a su rivalidad con varios príncipes que gobernaban sus Estados, fue el factor desencadenante de la guerra. También influyó su deseo de transformar el imperio, electivo, en un sistema hereditario…</a:t>
            </a:r>
          </a:p>
        </p:txBody>
      </p:sp>
    </p:spTree>
    <p:extLst>
      <p:ext uri="{BB962C8B-B14F-4D97-AF65-F5344CB8AC3E}">
        <p14:creationId xmlns:p14="http://schemas.microsoft.com/office/powerpoint/2010/main" val="15542002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87682"/>
            <a:ext cx="10515600" cy="288099"/>
          </a:xfrm>
        </p:spPr>
        <p:style>
          <a:lnRef idx="3">
            <a:schemeClr val="lt1"/>
          </a:lnRef>
          <a:fillRef idx="1">
            <a:schemeClr val="accent1"/>
          </a:fillRef>
          <a:effectRef idx="1">
            <a:schemeClr val="accent1"/>
          </a:effectRef>
          <a:fontRef idx="minor">
            <a:schemeClr val="lt1"/>
          </a:fontRef>
        </p:style>
        <p:txBody>
          <a:bodyPr>
            <a:noAutofit/>
          </a:bodyPr>
          <a:lstStyle/>
          <a:p>
            <a:r>
              <a:rPr lang="es-ES" sz="2400" dirty="0"/>
              <a:t>La pista del dinero</a:t>
            </a:r>
          </a:p>
        </p:txBody>
      </p:sp>
      <p:sp>
        <p:nvSpPr>
          <p:cNvPr id="3" name="Marcador de contenido 2"/>
          <p:cNvSpPr>
            <a:spLocks noGrp="1"/>
          </p:cNvSpPr>
          <p:nvPr>
            <p:ph idx="1"/>
          </p:nvPr>
        </p:nvSpPr>
        <p:spPr>
          <a:xfrm>
            <a:off x="-45929" y="87682"/>
            <a:ext cx="12192000" cy="6770318"/>
          </a:xfrm>
        </p:spPr>
        <p:txBody>
          <a:bodyPr>
            <a:normAutofit fontScale="25000" lnSpcReduction="20000"/>
          </a:bodyPr>
          <a:lstStyle/>
          <a:p>
            <a:pPr marL="0" indent="0" algn="ctr">
              <a:buNone/>
            </a:pPr>
            <a:endParaRPr lang="es-ES" sz="8000" dirty="0">
              <a:solidFill>
                <a:srgbClr val="FF0000"/>
              </a:solidFill>
            </a:endParaRPr>
          </a:p>
          <a:p>
            <a:pPr marL="0" indent="0" algn="ctr">
              <a:buNone/>
            </a:pPr>
            <a:r>
              <a:rPr lang="es-ES" sz="8000" dirty="0">
                <a:solidFill>
                  <a:srgbClr val="FF0000"/>
                </a:solidFill>
              </a:rPr>
              <a:t>Los conflictos, concentrados en los 1.500 millones más pobres de planeta</a:t>
            </a:r>
          </a:p>
          <a:p>
            <a:pPr marL="0" indent="0" algn="ctr">
              <a:buNone/>
            </a:pPr>
            <a:r>
              <a:rPr lang="es-ES" sz="8000" dirty="0">
                <a:solidFill>
                  <a:srgbClr val="FF0000"/>
                </a:solidFill>
              </a:rPr>
              <a:t>Entre 1966 y 1999 hubo 52 guerras civiles importantes: duración media de 7 años y legado de miseria y enfermedades</a:t>
            </a:r>
          </a:p>
          <a:p>
            <a:pPr marL="0" indent="0" algn="ctr">
              <a:buNone/>
            </a:pPr>
            <a:r>
              <a:rPr lang="es-ES" sz="11200" dirty="0"/>
              <a:t>Conclusiones </a:t>
            </a:r>
            <a:endParaRPr lang="es-ES" sz="6000" dirty="0"/>
          </a:p>
          <a:p>
            <a:pPr>
              <a:buFont typeface="Wingdings" panose="05000000000000000000" pitchFamily="2" charset="2"/>
              <a:buChar char="v"/>
            </a:pPr>
            <a:r>
              <a:rPr lang="es-ES" sz="8000" dirty="0"/>
              <a:t>La desigualdad de renta y la diversidad étnico-religiosa no parecen aumentar el riesgo de guerra. Comparen Brasil con Colombia</a:t>
            </a:r>
          </a:p>
          <a:p>
            <a:pPr>
              <a:buFont typeface="Wingdings" panose="05000000000000000000" pitchFamily="2" charset="2"/>
              <a:buChar char="v"/>
            </a:pPr>
            <a:r>
              <a:rPr lang="es-ES" sz="8000" dirty="0"/>
              <a:t>De hecho, reduce ese riesgo, salvo cuando el grupo étnico mayoritario convive con una </a:t>
            </a:r>
            <a:r>
              <a:rPr lang="es-ES" sz="8000" dirty="0" err="1"/>
              <a:t>imp</a:t>
            </a:r>
            <a:r>
              <a:rPr lang="es-ES" sz="8000" dirty="0"/>
              <a:t> minoría: Sri Lanka, Ruanda, Bosnia….</a:t>
            </a:r>
          </a:p>
          <a:p>
            <a:pPr>
              <a:buFont typeface="Wingdings" panose="05000000000000000000" pitchFamily="2" charset="2"/>
              <a:buChar char="v"/>
            </a:pPr>
            <a:r>
              <a:rPr lang="es-ES" sz="8000" dirty="0"/>
              <a:t>Cuando se inicia una guerra, suele durar mucho más si el país cuenta con 2-3 grupos étnicos dominantes</a:t>
            </a:r>
          </a:p>
          <a:p>
            <a:pPr>
              <a:buFont typeface="Wingdings" panose="05000000000000000000" pitchFamily="2" charset="2"/>
              <a:buChar char="v"/>
            </a:pPr>
            <a:r>
              <a:rPr lang="es-ES" sz="8000" dirty="0"/>
              <a:t>Que se enfrente dos grupos étnicos no significa necesariamente que la causa del conflicto sea étnica. Los medios suelen presentarlo así porque los dirigentes tienden a hacer suyo  ese discurso para ganar apoyo y legitimidad entre la población y, ya en guerra, para reforzar la cohesión de sus milicias y conseguir dinero de su diáspora</a:t>
            </a:r>
          </a:p>
          <a:p>
            <a:pPr>
              <a:buFont typeface="Wingdings" panose="05000000000000000000" pitchFamily="2" charset="2"/>
              <a:buChar char="v"/>
            </a:pPr>
            <a:r>
              <a:rPr lang="es-ES" sz="8000" dirty="0"/>
              <a:t>En los países pobres o de bajos ingresos, el riesgo de guerras es </a:t>
            </a:r>
            <a:r>
              <a:rPr lang="es-ES" sz="8000" dirty="0" err="1"/>
              <a:t>indep</a:t>
            </a:r>
            <a:r>
              <a:rPr lang="es-ES" sz="8000" dirty="0"/>
              <a:t> de la democracia</a:t>
            </a:r>
          </a:p>
          <a:p>
            <a:pPr>
              <a:buFont typeface="Wingdings" panose="05000000000000000000" pitchFamily="2" charset="2"/>
              <a:buChar char="v"/>
            </a:pPr>
            <a:r>
              <a:rPr lang="es-ES" sz="8000" dirty="0"/>
              <a:t>Cuanto más joven es una democracia, más riesgo de guerra</a:t>
            </a:r>
          </a:p>
          <a:p>
            <a:pPr>
              <a:buFont typeface="Wingdings" panose="05000000000000000000" pitchFamily="2" charset="2"/>
              <a:buChar char="v"/>
            </a:pPr>
            <a:r>
              <a:rPr lang="es-ES" sz="8000" dirty="0"/>
              <a:t>Cuando un país sufre una guerra civil, aumenta el peligro de que la guerra se reactive</a:t>
            </a:r>
          </a:p>
          <a:p>
            <a:pPr>
              <a:buFont typeface="Wingdings" panose="05000000000000000000" pitchFamily="2" charset="2"/>
              <a:buChar char="v"/>
            </a:pPr>
            <a:r>
              <a:rPr lang="es-ES" sz="8000" dirty="0"/>
              <a:t>Cuanto más se prolonga la paz, menos riesgo de que suceda</a:t>
            </a:r>
          </a:p>
          <a:p>
            <a:pPr>
              <a:buFont typeface="Wingdings" panose="05000000000000000000" pitchFamily="2" charset="2"/>
              <a:buChar char="v"/>
            </a:pPr>
            <a:r>
              <a:rPr lang="es-ES" sz="8000" dirty="0"/>
              <a:t>Las guerras civiles, posiblemente porque cambia el equilibrio de intereses interno, tienen a autoalimentarse y a perpetuarse</a:t>
            </a:r>
          </a:p>
          <a:p>
            <a:pPr>
              <a:buFont typeface="Wingdings" panose="05000000000000000000" pitchFamily="2" charset="2"/>
              <a:buChar char="v"/>
            </a:pPr>
            <a:r>
              <a:rPr lang="es-ES" sz="8000" dirty="0"/>
              <a:t>Cuanto más se prolonga una guerra, más dependen los líderes del negocio de la guerra y más difícil es que acepten la paz</a:t>
            </a:r>
          </a:p>
          <a:p>
            <a:pPr marL="0" indent="0">
              <a:buNone/>
            </a:pPr>
            <a:r>
              <a:rPr lang="en-US" sz="6400" b="1" dirty="0"/>
              <a:t>FUENTE: PAUL COLLIER, “The market for civil war” FOREIGN POLICY May-June 2003, p. 40</a:t>
            </a:r>
          </a:p>
          <a:p>
            <a:pPr>
              <a:buFont typeface="Wingdings" panose="05000000000000000000" pitchFamily="2" charset="2"/>
              <a:buChar char="v"/>
            </a:pPr>
            <a:endParaRPr lang="es-ES" sz="8000" dirty="0"/>
          </a:p>
          <a:p>
            <a:pPr algn="ctr">
              <a:buFont typeface="Wingdings" panose="05000000000000000000" pitchFamily="2" charset="2"/>
              <a:buChar char="v"/>
            </a:pPr>
            <a:endParaRPr lang="es-ES" sz="2000" dirty="0"/>
          </a:p>
          <a:p>
            <a:pPr algn="ctr">
              <a:buFont typeface="Wingdings" panose="05000000000000000000" pitchFamily="2" charset="2"/>
              <a:buChar char="v"/>
            </a:pPr>
            <a:endParaRPr lang="es-ES" sz="2000" dirty="0"/>
          </a:p>
          <a:p>
            <a:pPr marL="0" indent="0" algn="ctr">
              <a:buNone/>
            </a:pPr>
            <a:endParaRPr lang="es-ES" sz="1800" dirty="0"/>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buNone/>
            </a:pPr>
            <a:r>
              <a:rPr lang="en-US" sz="1600" dirty="0"/>
              <a:t>Paul Collier, “The market for Civil War”, Foreign Policy. May-June 2003, p.40-ss</a:t>
            </a:r>
          </a:p>
          <a:p>
            <a:pPr marL="0" indent="0">
              <a:buNone/>
            </a:pPr>
            <a:endParaRPr lang="es-ES" sz="1600" dirty="0"/>
          </a:p>
        </p:txBody>
      </p:sp>
    </p:spTree>
    <p:extLst>
      <p:ext uri="{BB962C8B-B14F-4D97-AF65-F5344CB8AC3E}">
        <p14:creationId xmlns:p14="http://schemas.microsoft.com/office/powerpoint/2010/main" val="4539516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18942"/>
            <a:ext cx="10515600" cy="463640"/>
          </a:xfrm>
        </p:spPr>
        <p:style>
          <a:lnRef idx="3">
            <a:schemeClr val="lt1"/>
          </a:lnRef>
          <a:fillRef idx="1">
            <a:schemeClr val="accent1"/>
          </a:fillRef>
          <a:effectRef idx="1">
            <a:schemeClr val="accent1"/>
          </a:effectRef>
          <a:fontRef idx="minor">
            <a:schemeClr val="lt1"/>
          </a:fontRef>
        </p:style>
        <p:txBody>
          <a:bodyPr>
            <a:normAutofit/>
          </a:bodyPr>
          <a:lstStyle/>
          <a:p>
            <a:r>
              <a:rPr lang="es-ES" sz="2400" dirty="0"/>
              <a:t>La pista del dinero 2</a:t>
            </a:r>
          </a:p>
        </p:txBody>
      </p:sp>
      <p:sp>
        <p:nvSpPr>
          <p:cNvPr id="3" name="Marcador de contenido 2"/>
          <p:cNvSpPr>
            <a:spLocks noGrp="1"/>
          </p:cNvSpPr>
          <p:nvPr>
            <p:ph idx="1"/>
          </p:nvPr>
        </p:nvSpPr>
        <p:spPr>
          <a:xfrm>
            <a:off x="94129" y="849437"/>
            <a:ext cx="11927542" cy="5995115"/>
          </a:xfrm>
        </p:spPr>
        <p:txBody>
          <a:bodyPr>
            <a:normAutofit lnSpcReduction="10000"/>
          </a:bodyPr>
          <a:lstStyle/>
          <a:p>
            <a:pPr>
              <a:buFont typeface="Wingdings" panose="05000000000000000000" pitchFamily="2" charset="2"/>
              <a:buChar char="ü"/>
            </a:pPr>
            <a:r>
              <a:rPr lang="es-ES" sz="2000" dirty="0"/>
              <a:t>Los partidarios de la paz tienden a huir si la guerra se prolonga</a:t>
            </a:r>
          </a:p>
          <a:p>
            <a:pPr>
              <a:buFont typeface="Wingdings" panose="05000000000000000000" pitchFamily="2" charset="2"/>
              <a:buChar char="ü"/>
            </a:pPr>
            <a:r>
              <a:rPr lang="es-ES" sz="2000" dirty="0"/>
              <a:t>La geografía tiene una gran influencia. Difícil que una guerrilla se consolide en zonas  llanas o desérticas</a:t>
            </a:r>
          </a:p>
          <a:p>
            <a:pPr>
              <a:buFont typeface="Wingdings" panose="05000000000000000000" pitchFamily="2" charset="2"/>
              <a:buChar char="ü"/>
            </a:pPr>
            <a:r>
              <a:rPr lang="es-ES" sz="2000" dirty="0"/>
              <a:t>Los </a:t>
            </a:r>
            <a:r>
              <a:rPr lang="es-ES" sz="2000" dirty="0">
                <a:solidFill>
                  <a:srgbClr val="FF0000"/>
                </a:solidFill>
              </a:rPr>
              <a:t>principales incentivos </a:t>
            </a:r>
            <a:r>
              <a:rPr lang="es-ES" sz="2000" dirty="0"/>
              <a:t>de las guerras: hundimiento económico y creciente dependencia </a:t>
            </a:r>
          </a:p>
          <a:p>
            <a:pPr>
              <a:buFont typeface="Wingdings" panose="05000000000000000000" pitchFamily="2" charset="2"/>
              <a:buChar char="ü"/>
            </a:pPr>
            <a:r>
              <a:rPr lang="es-ES" sz="2000" dirty="0"/>
              <a:t>Cada punto adicional de crecimiento de la </a:t>
            </a:r>
            <a:r>
              <a:rPr lang="es-ES" sz="2000" dirty="0">
                <a:solidFill>
                  <a:srgbClr val="FF0000"/>
                </a:solidFill>
              </a:rPr>
              <a:t>renta por habitante </a:t>
            </a:r>
            <a:r>
              <a:rPr lang="es-ES" sz="2000" dirty="0"/>
              <a:t>reduce &amp; 1% el riesgo de conflicto</a:t>
            </a:r>
          </a:p>
          <a:p>
            <a:pPr>
              <a:buFont typeface="Wingdings" panose="05000000000000000000" pitchFamily="2" charset="2"/>
              <a:buChar char="ü"/>
            </a:pPr>
            <a:r>
              <a:rPr lang="es-ES" sz="2000" dirty="0"/>
              <a:t>El </a:t>
            </a:r>
            <a:r>
              <a:rPr lang="es-ES" sz="2000" dirty="0">
                <a:solidFill>
                  <a:srgbClr val="FF0000"/>
                </a:solidFill>
              </a:rPr>
              <a:t>colapso económico</a:t>
            </a:r>
            <a:r>
              <a:rPr lang="es-ES" sz="2000" dirty="0"/>
              <a:t>, las crisis graves multiplican el riesgo de guerra y conflicto: Portugal a mediados de los 70, Indonesia a finales de los 90….</a:t>
            </a:r>
          </a:p>
          <a:p>
            <a:pPr>
              <a:buFont typeface="Wingdings" panose="05000000000000000000" pitchFamily="2" charset="2"/>
              <a:buChar char="ü"/>
            </a:pPr>
            <a:r>
              <a:rPr lang="es-ES" sz="2000" dirty="0"/>
              <a:t>Si la renta por habitante de un país se multiplica por 2, el riesgo de guerra se reduce &amp; a la mitad</a:t>
            </a:r>
          </a:p>
          <a:p>
            <a:pPr>
              <a:buFont typeface="Wingdings" panose="05000000000000000000" pitchFamily="2" charset="2"/>
              <a:buChar char="ü"/>
            </a:pPr>
            <a:r>
              <a:rPr lang="es-ES" sz="2000" dirty="0"/>
              <a:t>En países dependientes de las </a:t>
            </a:r>
            <a:r>
              <a:rPr lang="es-ES" sz="2000" dirty="0">
                <a:solidFill>
                  <a:srgbClr val="FF0000"/>
                </a:solidFill>
              </a:rPr>
              <a:t>exportaciones y recursos naturales</a:t>
            </a:r>
            <a:r>
              <a:rPr lang="es-ES" sz="2000" dirty="0"/>
              <a:t>, los beligerantes siempre tratarán de hacerse con el control de todo o parte de ese comercio para financiar sus </a:t>
            </a:r>
            <a:r>
              <a:rPr lang="es-ES" sz="2000" dirty="0" err="1"/>
              <a:t>operac</a:t>
            </a:r>
            <a:r>
              <a:rPr lang="es-ES" sz="2000" dirty="0"/>
              <a:t> </a:t>
            </a:r>
            <a:r>
              <a:rPr lang="es-ES" sz="2000" dirty="0" err="1"/>
              <a:t>milit</a:t>
            </a:r>
            <a:endParaRPr lang="es-ES" sz="2000" dirty="0"/>
          </a:p>
          <a:p>
            <a:pPr>
              <a:buFont typeface="Wingdings" panose="05000000000000000000" pitchFamily="2" charset="2"/>
              <a:buChar char="ü"/>
            </a:pPr>
            <a:r>
              <a:rPr lang="es-ES" sz="2000" dirty="0"/>
              <a:t>Sin los </a:t>
            </a:r>
            <a:r>
              <a:rPr lang="es-ES" sz="2000" dirty="0">
                <a:solidFill>
                  <a:srgbClr val="FF0000"/>
                </a:solidFill>
              </a:rPr>
              <a:t>diamantes</a:t>
            </a:r>
            <a:r>
              <a:rPr lang="es-ES" sz="2000" dirty="0"/>
              <a:t> no se entenderían conflictos como los de Angola y Sierra Leona. Sin el </a:t>
            </a:r>
            <a:r>
              <a:rPr lang="es-ES" sz="2000" dirty="0">
                <a:solidFill>
                  <a:srgbClr val="FF0000"/>
                </a:solidFill>
              </a:rPr>
              <a:t>petróleo</a:t>
            </a:r>
            <a:r>
              <a:rPr lang="es-ES" sz="2000" dirty="0"/>
              <a:t>, guerras con las de Irak. Sin la </a:t>
            </a:r>
            <a:r>
              <a:rPr lang="es-ES" sz="2000" dirty="0">
                <a:solidFill>
                  <a:srgbClr val="FF0000"/>
                </a:solidFill>
              </a:rPr>
              <a:t>madera</a:t>
            </a:r>
            <a:r>
              <a:rPr lang="es-ES" sz="2000" dirty="0"/>
              <a:t>, locuras como la de Camboya con los </a:t>
            </a:r>
            <a:r>
              <a:rPr lang="es-ES" sz="2000" dirty="0" err="1"/>
              <a:t>Jmeres</a:t>
            </a:r>
            <a:r>
              <a:rPr lang="es-ES" sz="2000" dirty="0"/>
              <a:t> Rojos…</a:t>
            </a:r>
          </a:p>
          <a:p>
            <a:pPr>
              <a:buFont typeface="Wingdings" panose="05000000000000000000" pitchFamily="2" charset="2"/>
              <a:buChar char="ü"/>
            </a:pPr>
            <a:r>
              <a:rPr lang="es-ES" sz="2000" dirty="0"/>
              <a:t>La </a:t>
            </a:r>
            <a:r>
              <a:rPr lang="es-ES" sz="2000" dirty="0">
                <a:solidFill>
                  <a:srgbClr val="FF0000"/>
                </a:solidFill>
              </a:rPr>
              <a:t>esperanza</a:t>
            </a:r>
            <a:r>
              <a:rPr lang="es-ES" sz="2000" dirty="0"/>
              <a:t> de una vida mejor separados explica la presión independentista en muchos lugares</a:t>
            </a:r>
          </a:p>
          <a:p>
            <a:pPr>
              <a:buFont typeface="Wingdings" panose="05000000000000000000" pitchFamily="2" charset="2"/>
              <a:buChar char="ü"/>
            </a:pPr>
            <a:r>
              <a:rPr lang="es-ES" sz="2000" dirty="0"/>
              <a:t>El vínculo </a:t>
            </a:r>
            <a:r>
              <a:rPr lang="es-ES" sz="2000" dirty="0">
                <a:solidFill>
                  <a:srgbClr val="FF0000"/>
                </a:solidFill>
              </a:rPr>
              <a:t>materias primas-guerra </a:t>
            </a:r>
            <a:r>
              <a:rPr lang="es-ES" sz="2000" dirty="0"/>
              <a:t>explica la </a:t>
            </a:r>
            <a:r>
              <a:rPr lang="es-ES" sz="2000" dirty="0" err="1"/>
              <a:t>sit</a:t>
            </a:r>
            <a:r>
              <a:rPr lang="es-ES" sz="2000" dirty="0"/>
              <a:t> en que muchas multinacionales acaban convirtiéndose en financiadores, por voluntad o por chantaje, de los conflictos</a:t>
            </a:r>
          </a:p>
          <a:p>
            <a:pPr>
              <a:buFont typeface="Wingdings" panose="05000000000000000000" pitchFamily="2" charset="2"/>
              <a:buChar char="ü"/>
            </a:pPr>
            <a:r>
              <a:rPr lang="es-ES" sz="2000" dirty="0"/>
              <a:t>La </a:t>
            </a:r>
            <a:r>
              <a:rPr lang="es-ES" sz="2000" dirty="0">
                <a:solidFill>
                  <a:srgbClr val="FF0000"/>
                </a:solidFill>
              </a:rPr>
              <a:t>corrupción</a:t>
            </a:r>
            <a:r>
              <a:rPr lang="es-ES" sz="2000" dirty="0"/>
              <a:t> e </a:t>
            </a:r>
            <a:r>
              <a:rPr lang="es-ES" sz="2000" dirty="0">
                <a:solidFill>
                  <a:srgbClr val="FF0000"/>
                </a:solidFill>
              </a:rPr>
              <a:t>incompetencia</a:t>
            </a:r>
            <a:r>
              <a:rPr lang="es-ES" sz="2000" dirty="0"/>
              <a:t> de la clase dirigente, y la </a:t>
            </a:r>
            <a:r>
              <a:rPr lang="es-ES" sz="2000" dirty="0">
                <a:solidFill>
                  <a:srgbClr val="FF0000"/>
                </a:solidFill>
              </a:rPr>
              <a:t>injerencia externa </a:t>
            </a:r>
            <a:r>
              <a:rPr lang="es-ES" sz="2000" dirty="0"/>
              <a:t>aumentan el riesgo de guerras y, una vez iniciadas, las agravan y prolongan</a:t>
            </a:r>
          </a:p>
          <a:p>
            <a:pPr>
              <a:buFont typeface="Wingdings" panose="05000000000000000000" pitchFamily="2" charset="2"/>
              <a:buChar char="ü"/>
            </a:pPr>
            <a:r>
              <a:rPr lang="es-ES" sz="2000" dirty="0"/>
              <a:t>Las </a:t>
            </a:r>
            <a:r>
              <a:rPr lang="es-ES" sz="2000" dirty="0" err="1">
                <a:solidFill>
                  <a:srgbClr val="FF0000"/>
                </a:solidFill>
              </a:rPr>
              <a:t>fzas</a:t>
            </a:r>
            <a:r>
              <a:rPr lang="es-ES" sz="2000" dirty="0">
                <a:solidFill>
                  <a:srgbClr val="FF0000"/>
                </a:solidFill>
              </a:rPr>
              <a:t> de paz </a:t>
            </a:r>
            <a:r>
              <a:rPr lang="es-ES" sz="2000" dirty="0"/>
              <a:t>ayudan a reducir los conflictos, pero sólo en condiciones y con mandatos creíbles</a:t>
            </a:r>
          </a:p>
          <a:p>
            <a:pPr>
              <a:buFont typeface="Wingdings" panose="05000000000000000000" pitchFamily="2" charset="2"/>
              <a:buChar char="ü"/>
            </a:pPr>
            <a:endParaRPr lang="es-ES" sz="2000" dirty="0"/>
          </a:p>
        </p:txBody>
      </p:sp>
    </p:spTree>
    <p:extLst>
      <p:ext uri="{BB962C8B-B14F-4D97-AF65-F5344CB8AC3E}">
        <p14:creationId xmlns:p14="http://schemas.microsoft.com/office/powerpoint/2010/main" val="11873799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47918"/>
            <a:ext cx="10515600" cy="578224"/>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err="1"/>
              <a:t>Why</a:t>
            </a:r>
            <a:r>
              <a:rPr lang="es-ES" sz="2800" dirty="0"/>
              <a:t> </a:t>
            </a:r>
            <a:r>
              <a:rPr lang="es-ES" sz="2800" dirty="0" err="1"/>
              <a:t>did</a:t>
            </a:r>
            <a:r>
              <a:rPr lang="es-ES" sz="2800" dirty="0"/>
              <a:t> the US invade Irak in 2003?</a:t>
            </a:r>
          </a:p>
        </p:txBody>
      </p:sp>
      <p:pic>
        <p:nvPicPr>
          <p:cNvPr id="4" name="Marcador de contenido 3"/>
          <p:cNvPicPr>
            <a:picLocks noGrp="1" noChangeAspect="1"/>
          </p:cNvPicPr>
          <p:nvPr>
            <p:ph idx="1"/>
          </p:nvPr>
        </p:nvPicPr>
        <p:blipFill>
          <a:blip r:embed="rId2"/>
          <a:stretch>
            <a:fillRect/>
          </a:stretch>
        </p:blipFill>
        <p:spPr>
          <a:xfrm>
            <a:off x="0" y="1035050"/>
            <a:ext cx="3160059" cy="5715000"/>
          </a:xfrm>
          <a:prstGeom prst="rect">
            <a:avLst/>
          </a:prstGeom>
        </p:spPr>
      </p:pic>
      <p:sp>
        <p:nvSpPr>
          <p:cNvPr id="5" name="Rectángulo 4"/>
          <p:cNvSpPr/>
          <p:nvPr/>
        </p:nvSpPr>
        <p:spPr>
          <a:xfrm>
            <a:off x="3388659" y="1035050"/>
            <a:ext cx="8803341" cy="58229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b="1" dirty="0"/>
              <a:t>Iran today has uncanny echoes of the Iraq War’s beginning</a:t>
            </a:r>
            <a:r>
              <a:rPr lang="en-US" dirty="0"/>
              <a:t>.</a:t>
            </a:r>
          </a:p>
          <a:p>
            <a:r>
              <a:rPr lang="en-US" dirty="0"/>
              <a:t>John Richard Cookson</a:t>
            </a:r>
          </a:p>
          <a:p>
            <a:r>
              <a:rPr lang="en-US" dirty="0"/>
              <a:t>May 28, 2018 (The National Interest)</a:t>
            </a:r>
          </a:p>
          <a:p>
            <a:endParaRPr lang="en-US" dirty="0"/>
          </a:p>
          <a:p>
            <a:r>
              <a:rPr lang="en-US" dirty="0"/>
              <a:t>Why did the United States invade Iraq in 2003? The stock answer is because of a lie—the drummed-up belief that Saddam Hussein was stockpiling </a:t>
            </a:r>
            <a:r>
              <a:rPr lang="en-US" dirty="0">
                <a:solidFill>
                  <a:srgbClr val="00B0F0"/>
                </a:solidFill>
              </a:rPr>
              <a:t>weapons of mass destruction </a:t>
            </a:r>
            <a:r>
              <a:rPr lang="en-US" dirty="0"/>
              <a:t>(WMDs). After all, everyone knows that no such weapons were ever found. However, the claim that the U.S. invaded Iraq solely because of WMDs is also a lie. On its own, the WMD explanation is false because it was not the first or determining reason why America went to war. It is a concision of history that is as misleading as attributing the inevitability of World War I to Gavrilo </a:t>
            </a:r>
            <a:r>
              <a:rPr lang="en-US" dirty="0" err="1"/>
              <a:t>Princip</a:t>
            </a:r>
            <a:r>
              <a:rPr lang="en-US" dirty="0"/>
              <a:t> being a crack shot. That is not a sufficient or complete explanation and is at best a lie of omission that dumbs down the causes of the war.</a:t>
            </a:r>
          </a:p>
          <a:p>
            <a:endParaRPr lang="en-US" dirty="0"/>
          </a:p>
          <a:p>
            <a:r>
              <a:rPr lang="en-US" dirty="0"/>
              <a:t>The lie of why America invaded Iraq must be torn down now, though, before history is repeated. Political seismologists are even now noticing similar rumblings around Iran to those that occurred before the Iraq War. As Jacob </a:t>
            </a:r>
            <a:r>
              <a:rPr lang="en-US" dirty="0" err="1"/>
              <a:t>Heilbrunn</a:t>
            </a:r>
            <a:r>
              <a:rPr lang="en-US" dirty="0"/>
              <a:t>, editor of the National Interest, recently wrote, “the spirit of George W. Bush has once more begun to inhabit the White House.” National security adviser John Bolton, </a:t>
            </a:r>
            <a:r>
              <a:rPr lang="en-US" dirty="0" err="1"/>
              <a:t>Heilbrunn</a:t>
            </a:r>
            <a:r>
              <a:rPr lang="en-US" dirty="0"/>
              <a:t> said, “is busy urging Trump to revive the regime change policies that seemed to be discredited after the 2003 Iraq War, but are now making a comeback.”… </a:t>
            </a:r>
          </a:p>
          <a:p>
            <a:r>
              <a:rPr lang="en-US" sz="1600" dirty="0">
                <a:solidFill>
                  <a:srgbClr val="FF0000"/>
                </a:solidFill>
              </a:rPr>
              <a:t>http://nationalinterest.org/feature/the-3-step-guide-tricking-america-war-25995</a:t>
            </a:r>
            <a:endParaRPr lang="es-ES" sz="1600" dirty="0">
              <a:solidFill>
                <a:srgbClr val="FF0000"/>
              </a:solidFill>
            </a:endParaRPr>
          </a:p>
        </p:txBody>
      </p:sp>
    </p:spTree>
    <p:extLst>
      <p:ext uri="{BB962C8B-B14F-4D97-AF65-F5344CB8AC3E}">
        <p14:creationId xmlns:p14="http://schemas.microsoft.com/office/powerpoint/2010/main" val="33612178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67426"/>
            <a:ext cx="10515600" cy="437882"/>
          </a:xfrm>
        </p:spPr>
        <p:style>
          <a:lnRef idx="3">
            <a:schemeClr val="lt1"/>
          </a:lnRef>
          <a:fillRef idx="1">
            <a:schemeClr val="accent1"/>
          </a:fillRef>
          <a:effectRef idx="1">
            <a:schemeClr val="accent1"/>
          </a:effectRef>
          <a:fontRef idx="minor">
            <a:schemeClr val="lt1"/>
          </a:fontRef>
        </p:style>
        <p:txBody>
          <a:bodyPr>
            <a:normAutofit/>
          </a:bodyPr>
          <a:lstStyle/>
          <a:p>
            <a:r>
              <a:rPr lang="es-ES" sz="2400" dirty="0"/>
              <a:t>Lecciones de Carl </a:t>
            </a:r>
            <a:r>
              <a:rPr lang="es-ES" sz="2400" dirty="0" err="1"/>
              <a:t>Bildt</a:t>
            </a:r>
            <a:r>
              <a:rPr lang="es-ES" sz="2400" dirty="0"/>
              <a:t> en Irak</a:t>
            </a:r>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1217" y="762022"/>
            <a:ext cx="5679583" cy="5973629"/>
          </a:xfrm>
        </p:spPr>
      </p:pic>
      <p:sp>
        <p:nvSpPr>
          <p:cNvPr id="5" name="Rectángulo 4"/>
          <p:cNvSpPr/>
          <p:nvPr/>
        </p:nvSpPr>
        <p:spPr>
          <a:xfrm>
            <a:off x="4726546" y="762021"/>
            <a:ext cx="7272271" cy="613034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mj-lt"/>
              <a:buAutoNum type="arabicPeriod"/>
            </a:pPr>
            <a:endParaRPr lang="es-ES" dirty="0"/>
          </a:p>
          <a:p>
            <a:pPr marL="342900" indent="-342900">
              <a:buFont typeface="+mj-lt"/>
              <a:buAutoNum type="arabicPeriod"/>
            </a:pPr>
            <a:r>
              <a:rPr lang="es-ES" dirty="0"/>
              <a:t>Para terminar con una guerra y ganarla, hay que restablecer la </a:t>
            </a:r>
            <a:r>
              <a:rPr lang="es-ES" dirty="0">
                <a:solidFill>
                  <a:srgbClr val="0070C0"/>
                </a:solidFill>
              </a:rPr>
              <a:t>SEGURIDAD</a:t>
            </a:r>
          </a:p>
          <a:p>
            <a:pPr marL="342900" indent="-342900">
              <a:buFont typeface="+mj-lt"/>
              <a:buAutoNum type="arabicPeriod"/>
            </a:pPr>
            <a:r>
              <a:rPr lang="es-ES" dirty="0"/>
              <a:t>La prioridad para ello es tanto la </a:t>
            </a:r>
            <a:r>
              <a:rPr lang="es-ES" dirty="0">
                <a:solidFill>
                  <a:srgbClr val="0070C0"/>
                </a:solidFill>
              </a:rPr>
              <a:t>RECONSTRUCCIÓN</a:t>
            </a:r>
            <a:r>
              <a:rPr lang="es-ES" dirty="0"/>
              <a:t> física como la </a:t>
            </a:r>
            <a:r>
              <a:rPr lang="es-ES" dirty="0">
                <a:solidFill>
                  <a:srgbClr val="0070C0"/>
                </a:solidFill>
              </a:rPr>
              <a:t>POLÍTICA</a:t>
            </a:r>
            <a:r>
              <a:rPr lang="es-ES" dirty="0"/>
              <a:t>, sobre todo la segunda</a:t>
            </a:r>
          </a:p>
          <a:p>
            <a:pPr marL="342900" indent="-342900">
              <a:buFont typeface="+mj-lt"/>
              <a:buAutoNum type="arabicPeriod"/>
            </a:pPr>
            <a:r>
              <a:rPr lang="es-ES" dirty="0"/>
              <a:t>Sin un </a:t>
            </a:r>
            <a:r>
              <a:rPr lang="es-ES" dirty="0">
                <a:solidFill>
                  <a:srgbClr val="0070C0"/>
                </a:solidFill>
              </a:rPr>
              <a:t>PACTO</a:t>
            </a:r>
            <a:r>
              <a:rPr lang="es-ES" dirty="0"/>
              <a:t> político entre las fuerzas principales la reconstrucción no es posible</a:t>
            </a:r>
          </a:p>
          <a:p>
            <a:pPr marL="342900" indent="-342900">
              <a:buFont typeface="+mj-lt"/>
              <a:buAutoNum type="arabicPeriod"/>
            </a:pPr>
            <a:r>
              <a:rPr lang="es-ES" dirty="0"/>
              <a:t>La defensa de los </a:t>
            </a:r>
            <a:r>
              <a:rPr lang="es-ES" dirty="0">
                <a:solidFill>
                  <a:srgbClr val="0070C0"/>
                </a:solidFill>
              </a:rPr>
              <a:t>DERECHOS</a:t>
            </a:r>
            <a:r>
              <a:rPr lang="es-ES" dirty="0"/>
              <a:t> </a:t>
            </a:r>
            <a:r>
              <a:rPr lang="es-ES" dirty="0">
                <a:solidFill>
                  <a:srgbClr val="0070C0"/>
                </a:solidFill>
              </a:rPr>
              <a:t>HUMANOS</a:t>
            </a:r>
            <a:r>
              <a:rPr lang="es-ES" dirty="0"/>
              <a:t> es importante, pero sin las condiciones que permitan trabajar y comer a la población, no basta</a:t>
            </a:r>
          </a:p>
          <a:p>
            <a:pPr marL="342900" indent="-342900">
              <a:buFont typeface="+mj-lt"/>
              <a:buAutoNum type="arabicPeriod"/>
            </a:pPr>
            <a:r>
              <a:rPr lang="es-ES" dirty="0"/>
              <a:t>Por ello, la creación de </a:t>
            </a:r>
            <a:r>
              <a:rPr lang="es-ES" dirty="0">
                <a:solidFill>
                  <a:srgbClr val="0070C0"/>
                </a:solidFill>
              </a:rPr>
              <a:t>EMPLEO</a:t>
            </a:r>
            <a:r>
              <a:rPr lang="es-ES" dirty="0"/>
              <a:t> y de una </a:t>
            </a:r>
            <a:r>
              <a:rPr lang="es-ES" dirty="0">
                <a:solidFill>
                  <a:srgbClr val="0070C0"/>
                </a:solidFill>
              </a:rPr>
              <a:t>CLASE MEDIA </a:t>
            </a:r>
            <a:r>
              <a:rPr lang="es-ES" dirty="0"/>
              <a:t>sólida son esenciales</a:t>
            </a:r>
          </a:p>
          <a:p>
            <a:pPr marL="342900" indent="-342900">
              <a:buFont typeface="+mj-lt"/>
              <a:buAutoNum type="arabicPeriod"/>
            </a:pPr>
            <a:r>
              <a:rPr lang="es-ES" dirty="0"/>
              <a:t>Para conseguirlo, es fundamental resolver cuanto antes los problemas de </a:t>
            </a:r>
            <a:r>
              <a:rPr lang="es-ES" dirty="0">
                <a:solidFill>
                  <a:srgbClr val="0070C0"/>
                </a:solidFill>
              </a:rPr>
              <a:t>MONEDA, ADUANAS, SISTEMA FISCAL, COMERCIO, BANCA, DEUDA Y ACCESO A MERCADOS </a:t>
            </a:r>
            <a:r>
              <a:rPr lang="es-ES" dirty="0"/>
              <a:t>internacionales</a:t>
            </a:r>
          </a:p>
          <a:p>
            <a:pPr marL="342900" indent="-342900">
              <a:buFont typeface="+mj-lt"/>
              <a:buAutoNum type="arabicPeriod"/>
            </a:pPr>
            <a:r>
              <a:rPr lang="es-ES" dirty="0"/>
              <a:t>Sin </a:t>
            </a:r>
            <a:r>
              <a:rPr lang="es-ES" dirty="0">
                <a:solidFill>
                  <a:srgbClr val="0070C0"/>
                </a:solidFill>
              </a:rPr>
              <a:t>FRONTERAS SEGURAS </a:t>
            </a:r>
            <a:r>
              <a:rPr lang="es-ES" dirty="0"/>
              <a:t>es muy difícil estabilizar un país tras una guerra</a:t>
            </a:r>
          </a:p>
          <a:p>
            <a:pPr marL="342900" indent="-342900">
              <a:buFont typeface="+mj-lt"/>
              <a:buAutoNum type="arabicPeriod"/>
            </a:pPr>
            <a:r>
              <a:rPr lang="es-ES" dirty="0"/>
              <a:t>Cuanto más débil sea un país, más necesitará </a:t>
            </a:r>
            <a:r>
              <a:rPr lang="es-ES" dirty="0">
                <a:solidFill>
                  <a:srgbClr val="0070C0"/>
                </a:solidFill>
              </a:rPr>
              <a:t>APOYO INTERNACIONAL</a:t>
            </a:r>
          </a:p>
          <a:p>
            <a:pPr marL="342900" indent="-342900">
              <a:buFont typeface="+mj-lt"/>
              <a:buAutoNum type="arabicPeriod"/>
            </a:pPr>
            <a:r>
              <a:rPr lang="es-ES" dirty="0"/>
              <a:t>Todos los procesos de pacificación y reconstrucción son largos y difíciles</a:t>
            </a:r>
          </a:p>
          <a:p>
            <a:pPr marL="342900" indent="-342900">
              <a:buFont typeface="+mj-lt"/>
              <a:buAutoNum type="arabicPeriod"/>
            </a:pPr>
            <a:r>
              <a:rPr lang="es-ES" dirty="0"/>
              <a:t>Por importantes que sean los esfuerzos particulares para prevenir un conflicto, eliminar sus raíces, reducir sus efectos más graves y recuperar la seguridad, tendrán efectos limitados si no tienen en cuenta los cambios estructurales del sistema</a:t>
            </a:r>
          </a:p>
          <a:p>
            <a:pPr marL="342900" indent="-342900">
              <a:buFont typeface="+mj-lt"/>
              <a:buAutoNum type="arabicPeriod"/>
            </a:pPr>
            <a:endParaRPr lang="es-ES" dirty="0"/>
          </a:p>
          <a:p>
            <a:endParaRPr lang="es-ES" dirty="0"/>
          </a:p>
        </p:txBody>
      </p:sp>
    </p:spTree>
    <p:extLst>
      <p:ext uri="{BB962C8B-B14F-4D97-AF65-F5344CB8AC3E}">
        <p14:creationId xmlns:p14="http://schemas.microsoft.com/office/powerpoint/2010/main" val="19184664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07265"/>
            <a:ext cx="10515600" cy="499872"/>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The </a:t>
            </a:r>
            <a:r>
              <a:rPr lang="es-ES" sz="2800" dirty="0" err="1"/>
              <a:t>Middles</a:t>
            </a:r>
            <a:r>
              <a:rPr lang="es-ES" sz="2800" dirty="0"/>
              <a:t> </a:t>
            </a:r>
            <a:r>
              <a:rPr lang="es-ES" sz="2800" dirty="0" err="1"/>
              <a:t>East’s</a:t>
            </a:r>
            <a:r>
              <a:rPr lang="es-ES" sz="2800" dirty="0"/>
              <a:t> new </a:t>
            </a:r>
            <a:r>
              <a:rPr lang="es-ES" sz="2800" dirty="0" err="1"/>
              <a:t>battle</a:t>
            </a:r>
            <a:r>
              <a:rPr lang="es-ES" sz="2800" dirty="0"/>
              <a:t> </a:t>
            </a:r>
            <a:r>
              <a:rPr lang="es-ES" sz="2800" dirty="0" err="1"/>
              <a:t>lines</a:t>
            </a:r>
            <a:endParaRPr lang="es-ES" sz="2800" dirty="0"/>
          </a:p>
        </p:txBody>
      </p:sp>
      <p:pic>
        <p:nvPicPr>
          <p:cNvPr id="4" name="Marcador de contenido 3"/>
          <p:cNvPicPr>
            <a:picLocks noGrp="1" noChangeAspect="1"/>
          </p:cNvPicPr>
          <p:nvPr>
            <p:ph idx="1"/>
          </p:nvPr>
        </p:nvPicPr>
        <p:blipFill>
          <a:blip r:embed="rId2"/>
          <a:stretch>
            <a:fillRect/>
          </a:stretch>
        </p:blipFill>
        <p:spPr>
          <a:xfrm>
            <a:off x="7168896" y="5301677"/>
            <a:ext cx="4986528" cy="708979"/>
          </a:xfrm>
          <a:prstGeom prst="rect">
            <a:avLst/>
          </a:prstGeom>
        </p:spPr>
      </p:pic>
      <p:sp>
        <p:nvSpPr>
          <p:cNvPr id="5" name="Rectángulo 4"/>
          <p:cNvSpPr/>
          <p:nvPr/>
        </p:nvSpPr>
        <p:spPr>
          <a:xfrm>
            <a:off x="134112" y="926592"/>
            <a:ext cx="3657600" cy="593140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b="1" dirty="0"/>
              <a:t>Two opposing coalitions </a:t>
            </a:r>
            <a:r>
              <a:rPr lang="en-US" dirty="0"/>
              <a:t>in the Middle East define a rivalry that threatens to tear the region apart. As competition for dominance intensifies, the confrontation between </a:t>
            </a:r>
            <a:r>
              <a:rPr lang="en-US" b="1" dirty="0"/>
              <a:t>Iran’s network of state and non-state actors</a:t>
            </a:r>
            <a:r>
              <a:rPr lang="en-US" dirty="0"/>
              <a:t>, and a </a:t>
            </a:r>
            <a:r>
              <a:rPr lang="en-US" b="1" dirty="0"/>
              <a:t>counter-front of traditional Western allies </a:t>
            </a:r>
            <a:r>
              <a:rPr lang="en-US" dirty="0"/>
              <a:t>– </a:t>
            </a:r>
            <a:r>
              <a:rPr lang="en-US" dirty="0" err="1"/>
              <a:t>centred</a:t>
            </a:r>
            <a:r>
              <a:rPr lang="en-US" dirty="0"/>
              <a:t> on Saudi Arabia, the United Arab Emirates, and Israel – has become the region’s central battle line. </a:t>
            </a:r>
          </a:p>
          <a:p>
            <a:endParaRPr lang="en-US" dirty="0"/>
          </a:p>
          <a:p>
            <a:r>
              <a:rPr lang="en-US" dirty="0"/>
              <a:t>The fault-line between the two coalitions has already become the axis on which regional politics turns, and the key to understanding many geopolitical developments in the Middle East.</a:t>
            </a:r>
            <a:endParaRPr lang="es-ES" dirty="0"/>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5472" y="945254"/>
            <a:ext cx="4986528" cy="4375085"/>
          </a:xfrm>
          <a:prstGeom prst="rect">
            <a:avLst/>
          </a:prstGeom>
        </p:spPr>
      </p:pic>
      <p:sp>
        <p:nvSpPr>
          <p:cNvPr id="9" name="Rectángulo 8"/>
          <p:cNvSpPr/>
          <p:nvPr/>
        </p:nvSpPr>
        <p:spPr>
          <a:xfrm>
            <a:off x="7168896" y="6010656"/>
            <a:ext cx="4986528" cy="8473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THE MIDDLE EAST’S NEW BATTLE LINES –by Julien Barnes-Dacey, Ellie </a:t>
            </a:r>
            <a:r>
              <a:rPr lang="en-US" sz="1600" dirty="0" err="1"/>
              <a:t>Geranmayeh</a:t>
            </a:r>
            <a:r>
              <a:rPr lang="en-US" sz="1600" dirty="0"/>
              <a:t>, Hugh </a:t>
            </a:r>
            <a:r>
              <a:rPr lang="en-US" sz="1600" dirty="0" err="1"/>
              <a:t>Lovatt</a:t>
            </a:r>
            <a:r>
              <a:rPr lang="en-US" sz="1600" dirty="0"/>
              <a:t> </a:t>
            </a:r>
          </a:p>
        </p:txBody>
      </p:sp>
      <p:sp>
        <p:nvSpPr>
          <p:cNvPr id="10" name="Rectángulo 9"/>
          <p:cNvSpPr/>
          <p:nvPr/>
        </p:nvSpPr>
        <p:spPr>
          <a:xfrm>
            <a:off x="3901440" y="926592"/>
            <a:ext cx="3267456" cy="593140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This dynamic is </a:t>
            </a:r>
            <a:r>
              <a:rPr lang="en-US" b="1" dirty="0"/>
              <a:t>not entirely new</a:t>
            </a:r>
            <a:r>
              <a:rPr lang="en-US" dirty="0"/>
              <a:t>: the rivalry between Riyadh and Tehran, played out through a series of proxy conflicts, has been one of the defining characteristics of the region for at least the past decade. But in recent years, their rivalry has </a:t>
            </a:r>
            <a:r>
              <a:rPr lang="en-US" dirty="0" err="1"/>
              <a:t>metastasised</a:t>
            </a:r>
            <a:r>
              <a:rPr lang="en-US" dirty="0"/>
              <a:t> across the region and taken in new allies on both sides. </a:t>
            </a:r>
          </a:p>
          <a:p>
            <a:pPr algn="ctr"/>
            <a:endParaRPr lang="en-US" dirty="0"/>
          </a:p>
          <a:p>
            <a:pPr algn="ctr"/>
            <a:r>
              <a:rPr lang="en-US" dirty="0"/>
              <a:t>As regional battlefields become more numerous and more interlinked, there is a growing risk that a </a:t>
            </a:r>
            <a:r>
              <a:rPr lang="en-US" dirty="0" err="1"/>
              <a:t>localised</a:t>
            </a:r>
            <a:r>
              <a:rPr lang="en-US" dirty="0"/>
              <a:t> spark will set off a direct inter-state conflagration that engulfs the wider region, perhaps even drawing in Russia and the US…… </a:t>
            </a:r>
            <a:endParaRPr lang="es-ES" dirty="0"/>
          </a:p>
        </p:txBody>
      </p:sp>
    </p:spTree>
    <p:extLst>
      <p:ext uri="{BB962C8B-B14F-4D97-AF65-F5344CB8AC3E}">
        <p14:creationId xmlns:p14="http://schemas.microsoft.com/office/powerpoint/2010/main" val="14102634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66750" y="23487"/>
            <a:ext cx="10515600" cy="893844"/>
          </a:xfrm>
        </p:spPr>
        <p:style>
          <a:lnRef idx="3">
            <a:schemeClr val="lt1"/>
          </a:lnRef>
          <a:fillRef idx="1">
            <a:schemeClr val="accent1"/>
          </a:fillRef>
          <a:effectRef idx="1">
            <a:schemeClr val="accent1"/>
          </a:effectRef>
          <a:fontRef idx="minor">
            <a:schemeClr val="lt1"/>
          </a:fontRef>
        </p:style>
        <p:txBody>
          <a:bodyPr>
            <a:normAutofit/>
          </a:bodyPr>
          <a:lstStyle/>
          <a:p>
            <a:r>
              <a:rPr lang="es-ES" sz="2400" dirty="0"/>
              <a:t>El caso de Siria 1</a:t>
            </a:r>
          </a:p>
        </p:txBody>
      </p:sp>
      <p:sp>
        <p:nvSpPr>
          <p:cNvPr id="3" name="Marcador de contenido 2"/>
          <p:cNvSpPr>
            <a:spLocks noGrp="1"/>
          </p:cNvSpPr>
          <p:nvPr>
            <p:ph idx="1"/>
          </p:nvPr>
        </p:nvSpPr>
        <p:spPr>
          <a:xfrm>
            <a:off x="0" y="2749142"/>
            <a:ext cx="12192000" cy="4108857"/>
          </a:xfrm>
        </p:spPr>
        <p:txBody>
          <a:bodyPr>
            <a:normAutofit/>
          </a:bodyPr>
          <a:lstStyle/>
          <a:p>
            <a:pPr marL="0" indent="0">
              <a:buNone/>
            </a:pPr>
            <a:r>
              <a:rPr lang="en-US" sz="2000" dirty="0">
                <a:solidFill>
                  <a:srgbClr val="FF0000"/>
                </a:solidFill>
              </a:rPr>
              <a:t>How Syria’s Death Toll Is Lost in the Fog of War / </a:t>
            </a:r>
            <a:r>
              <a:rPr lang="en-US" sz="2000" dirty="0" err="1">
                <a:solidFill>
                  <a:srgbClr val="FF0000"/>
                </a:solidFill>
              </a:rPr>
              <a:t>Ataque</a:t>
            </a:r>
            <a:r>
              <a:rPr lang="en-US" sz="2000" dirty="0">
                <a:solidFill>
                  <a:srgbClr val="FF0000"/>
                </a:solidFill>
              </a:rPr>
              <a:t> del 14 de </a:t>
            </a:r>
            <a:r>
              <a:rPr lang="en-US" sz="2000" dirty="0" err="1">
                <a:solidFill>
                  <a:srgbClr val="FF0000"/>
                </a:solidFill>
              </a:rPr>
              <a:t>abril</a:t>
            </a:r>
            <a:endParaRPr lang="en-US" sz="2000" dirty="0">
              <a:solidFill>
                <a:srgbClr val="FF0000"/>
              </a:solidFill>
            </a:endParaRPr>
          </a:p>
          <a:p>
            <a:pPr marL="0" indent="0">
              <a:buNone/>
            </a:pPr>
            <a:r>
              <a:rPr lang="en-US" sz="2000" dirty="0"/>
              <a:t>Megan Special. The New York Times, April 13, 2018</a:t>
            </a:r>
          </a:p>
          <a:p>
            <a:r>
              <a:rPr lang="en-US" sz="2000" dirty="0"/>
              <a:t> In seven years, the casualties of Syria’s civil war have grown from the first handful of protesters shot by government forces to hundreds of thousands of dead. But as the war has dragged on, </a:t>
            </a:r>
            <a:r>
              <a:rPr lang="en-US" sz="2000" dirty="0">
                <a:hlinkClick r:id="rId3" action="ppaction://hlinkfile"/>
              </a:rPr>
              <a:t>… </a:t>
            </a:r>
            <a:r>
              <a:rPr lang="en-US" sz="2000" dirty="0" err="1">
                <a:hlinkClick r:id="rId3" action="ppaction://hlinkfile"/>
              </a:rPr>
              <a:t>Continuar</a:t>
            </a:r>
            <a:r>
              <a:rPr lang="en-US" sz="2000" dirty="0">
                <a:hlinkClick r:id="rId3" action="ppaction://hlinkfile"/>
              </a:rPr>
              <a:t> </a:t>
            </a:r>
            <a:r>
              <a:rPr lang="en-US" sz="2000" dirty="0" err="1">
                <a:hlinkClick r:id="rId3" action="ppaction://hlinkfile"/>
              </a:rPr>
              <a:t>leyendo</a:t>
            </a:r>
            <a:r>
              <a:rPr lang="en-US" sz="2000" dirty="0">
                <a:hlinkClick r:id="rId3" action="ppaction://hlinkfile"/>
              </a:rPr>
              <a:t> </a:t>
            </a:r>
            <a:r>
              <a:rPr lang="en-US" sz="2000" dirty="0"/>
              <a:t>→ </a:t>
            </a:r>
            <a:r>
              <a:rPr lang="en-US" sz="1800" dirty="0">
                <a:hlinkClick r:id="rId4"/>
              </a:rPr>
              <a:t>http://felipesahagun.es/how-syrias-death-toll-is-lost-in-the-fog-of-war/</a:t>
            </a:r>
            <a:r>
              <a:rPr lang="en-US" sz="1800" dirty="0"/>
              <a:t>  </a:t>
            </a:r>
            <a:endParaRPr lang="es-ES" sz="1800" dirty="0"/>
          </a:p>
          <a:p>
            <a:pPr marL="0" indent="0">
              <a:buNone/>
            </a:pPr>
            <a:r>
              <a:rPr lang="es-ES" sz="2000" dirty="0">
                <a:solidFill>
                  <a:srgbClr val="FF0000"/>
                </a:solidFill>
              </a:rPr>
              <a:t>Salvas de honor en Siria</a:t>
            </a:r>
          </a:p>
          <a:p>
            <a:pPr marL="0" indent="0">
              <a:buNone/>
            </a:pPr>
            <a:r>
              <a:rPr lang="es-ES" sz="2000" dirty="0"/>
              <a:t>Félix Arteaga. Comentario Elcano 24/2018 - 16/4/2018</a:t>
            </a:r>
          </a:p>
          <a:p>
            <a:r>
              <a:rPr lang="es-ES" sz="2000" dirty="0"/>
              <a:t>EEUU, Francia y el Reino Unido han disparado una salva de misiles contra la infraestructura militar siria que ha propiciado el empleo de armas químicas para acabar con los últimos focos de resistencia que le quedan al Gobierno de Bashar al-Assad. </a:t>
            </a:r>
            <a:r>
              <a:rPr lang="es-ES" sz="1600" dirty="0">
                <a:hlinkClick r:id="rId5"/>
              </a:rPr>
              <a:t>http://www.realinstitutoelcano.org/wps/portal/rielcano_es/contenido?WCM_GLOBAL_CONTEXT=/elcano/elcano_es/zonas_es/comentario-arteaga-salvas-honor-siria</a:t>
            </a:r>
            <a:r>
              <a:rPr lang="es-ES" sz="1600" dirty="0"/>
              <a:t> </a:t>
            </a:r>
          </a:p>
          <a:p>
            <a:endParaRPr lang="es-ES" sz="1600" dirty="0"/>
          </a:p>
          <a:p>
            <a:endParaRPr lang="es-ES" sz="1600" dirty="0"/>
          </a:p>
          <a:p>
            <a:endParaRPr lang="es-ES" dirty="0"/>
          </a:p>
        </p:txBody>
      </p:sp>
      <p:sp>
        <p:nvSpPr>
          <p:cNvPr id="4" name="Rectangle 1"/>
          <p:cNvSpPr>
            <a:spLocks noChangeArrowheads="1"/>
          </p:cNvSpPr>
          <p:nvPr/>
        </p:nvSpPr>
        <p:spPr bwMode="auto">
          <a:xfrm>
            <a:off x="0" y="-628405"/>
            <a:ext cx="12192000" cy="94264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750651" rIns="133308"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pPr>
            <a:endParaRPr kumimoji="0" lang="es-ES" altLang="es-ES" sz="1200" b="0" i="0" u="none" strike="noStrike" cap="none" normalizeH="0" baseline="0" dirty="0">
              <a:ln>
                <a:noFill/>
              </a:ln>
              <a:solidFill>
                <a:srgbClr val="1C2022"/>
              </a:solidFill>
              <a:effectLst/>
              <a:latin typeface="Helvetica" panose="020B0604020202020204" pitchFamily="34" charset="0"/>
            </a:endParaRPr>
          </a:p>
        </p:txBody>
      </p:sp>
      <p:pic>
        <p:nvPicPr>
          <p:cNvPr id="7" name="Imagen 6"/>
          <p:cNvPicPr>
            <a:picLocks noChangeAspect="1"/>
          </p:cNvPicPr>
          <p:nvPr/>
        </p:nvPicPr>
        <p:blipFill>
          <a:blip r:embed="rId6"/>
          <a:stretch>
            <a:fillRect/>
          </a:stretch>
        </p:blipFill>
        <p:spPr>
          <a:xfrm>
            <a:off x="685800" y="978327"/>
            <a:ext cx="10496550" cy="1734203"/>
          </a:xfrm>
          <a:prstGeom prst="rect">
            <a:avLst/>
          </a:prstGeom>
        </p:spPr>
      </p:pic>
    </p:spTree>
    <p:extLst>
      <p:ext uri="{BB962C8B-B14F-4D97-AF65-F5344CB8AC3E}">
        <p14:creationId xmlns:p14="http://schemas.microsoft.com/office/powerpoint/2010/main" val="40693630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0"/>
            <a:ext cx="10515600" cy="585788"/>
          </a:xfrm>
        </p:spPr>
        <p:style>
          <a:lnRef idx="3">
            <a:schemeClr val="lt1"/>
          </a:lnRef>
          <a:fillRef idx="1">
            <a:schemeClr val="accent1"/>
          </a:fillRef>
          <a:effectRef idx="1">
            <a:schemeClr val="accent1"/>
          </a:effectRef>
          <a:fontRef idx="minor">
            <a:schemeClr val="lt1"/>
          </a:fontRef>
        </p:style>
        <p:txBody>
          <a:bodyPr>
            <a:normAutofit/>
          </a:bodyPr>
          <a:lstStyle/>
          <a:p>
            <a:r>
              <a:rPr lang="es-ES" sz="2400" dirty="0"/>
              <a:t>El caso de Siria 2</a:t>
            </a:r>
          </a:p>
        </p:txBody>
      </p:sp>
      <p:sp>
        <p:nvSpPr>
          <p:cNvPr id="3" name="Marcador de contenido 2"/>
          <p:cNvSpPr>
            <a:spLocks noGrp="1"/>
          </p:cNvSpPr>
          <p:nvPr>
            <p:ph idx="1"/>
          </p:nvPr>
        </p:nvSpPr>
        <p:spPr>
          <a:xfrm>
            <a:off x="0" y="842961"/>
            <a:ext cx="12025313" cy="6015039"/>
          </a:xfrm>
        </p:spPr>
        <p:txBody>
          <a:bodyPr>
            <a:normAutofit/>
          </a:bodyPr>
          <a:lstStyle/>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r>
              <a:rPr lang="es-ES" sz="2000" dirty="0"/>
              <a:t>"Los ataques a #Siria no afectan a la geopolítica de la</a:t>
            </a:r>
          </a:p>
          <a:p>
            <a:pPr marL="0" indent="0">
              <a:buNone/>
            </a:pPr>
            <a:r>
              <a:rPr lang="es-ES" sz="2000" dirty="0"/>
              <a:t> guerra" Mariano Aguirre @</a:t>
            </a:r>
            <a:r>
              <a:rPr lang="es-ES" sz="2000" dirty="0" err="1"/>
              <a:t>AguirreErnst</a:t>
            </a:r>
            <a:r>
              <a:rPr lang="es-ES" sz="2000" dirty="0"/>
              <a:t>  </a:t>
            </a:r>
          </a:p>
          <a:p>
            <a:pPr marL="0" indent="0">
              <a:buNone/>
            </a:pPr>
            <a:r>
              <a:rPr lang="es-ES" sz="2000" dirty="0"/>
              <a:t>@</a:t>
            </a:r>
            <a:r>
              <a:rPr lang="es-ES" sz="2000" dirty="0" err="1"/>
              <a:t>esglobal_org</a:t>
            </a:r>
            <a:r>
              <a:rPr lang="es-ES" sz="2000" dirty="0"/>
              <a:t>  </a:t>
            </a:r>
            <a:r>
              <a:rPr lang="es-ES" sz="2000" dirty="0">
                <a:hlinkClick r:id="rId3"/>
              </a:rPr>
              <a:t>https://bit.ly/2qFFqsN</a:t>
            </a:r>
            <a:r>
              <a:rPr lang="es-ES" sz="2000" dirty="0"/>
              <a:t>  </a:t>
            </a:r>
          </a:p>
          <a:p>
            <a:pPr marL="0" indent="0">
              <a:buNone/>
            </a:pPr>
            <a:r>
              <a:rPr lang="es-ES" sz="2000" dirty="0"/>
              <a:t>               ---------------------------------------</a:t>
            </a:r>
          </a:p>
          <a:p>
            <a:pPr marL="0" indent="0">
              <a:buNone/>
            </a:pPr>
            <a:r>
              <a:rPr lang="es-ES" sz="2000" dirty="0"/>
              <a:t>Siria, fundido a negro (Documentales)</a:t>
            </a:r>
          </a:p>
          <a:p>
            <a:pPr marL="0" indent="0">
              <a:buNone/>
            </a:pPr>
            <a:r>
              <a:rPr lang="fr-FR" sz="2000" dirty="0">
                <a:hlinkClick r:id="rId4"/>
              </a:rPr>
              <a:t>https://www.esglobal.org/siria-fundido-a-negro/</a:t>
            </a:r>
            <a:r>
              <a:rPr lang="fr-FR" sz="2000" dirty="0"/>
              <a:t> </a:t>
            </a:r>
          </a:p>
          <a:p>
            <a:pPr marL="0" indent="0">
              <a:buNone/>
            </a:pPr>
            <a:endParaRPr lang="fr-FR" dirty="0"/>
          </a:p>
          <a:p>
            <a:pPr marL="0" indent="0">
              <a:buNone/>
            </a:pPr>
            <a:endParaRPr lang="fr-FR" dirty="0"/>
          </a:p>
          <a:p>
            <a:pPr marL="0" indent="0">
              <a:buNone/>
            </a:pPr>
            <a:endParaRPr lang="fr-FR" sz="2000" i="1" dirty="0"/>
          </a:p>
          <a:p>
            <a:pPr marL="0" indent="0">
              <a:buNone/>
            </a:pPr>
            <a:endParaRPr lang="fr-FR" sz="2000" i="1" dirty="0"/>
          </a:p>
          <a:p>
            <a:pPr marL="0" indent="0">
              <a:buNone/>
            </a:pPr>
            <a:endParaRPr lang="fr-FR" sz="2000" i="1" dirty="0"/>
          </a:p>
          <a:p>
            <a:pPr marL="0" indent="0">
              <a:buNone/>
            </a:pPr>
            <a:endParaRPr lang="fr-FR" sz="2000" i="1" dirty="0"/>
          </a:p>
          <a:p>
            <a:pPr marL="0" indent="0">
              <a:buNone/>
            </a:pPr>
            <a:endParaRPr lang="fr-FR" sz="2000" i="1" dirty="0"/>
          </a:p>
          <a:p>
            <a:pPr marL="0" indent="0">
              <a:buNone/>
            </a:pPr>
            <a:endParaRPr lang="fr-FR" sz="2000" i="1" dirty="0"/>
          </a:p>
          <a:p>
            <a:pPr marL="0" indent="0">
              <a:buNone/>
            </a:pPr>
            <a:endParaRPr lang="fr-FR" sz="2000" i="1" dirty="0"/>
          </a:p>
          <a:p>
            <a:pPr marL="0" indent="0">
              <a:buNone/>
            </a:pPr>
            <a:endParaRPr lang="fr-FR" sz="1400" dirty="0">
              <a:hlinkClick r:id="rId5"/>
            </a:endParaRPr>
          </a:p>
          <a:p>
            <a:pPr marL="0" indent="0">
              <a:buNone/>
            </a:pPr>
            <a:endParaRPr lang="fr-FR" sz="1400" dirty="0">
              <a:hlinkClick r:id="rId5"/>
            </a:endParaRPr>
          </a:p>
          <a:p>
            <a:pPr marL="0" indent="0">
              <a:buNone/>
            </a:pPr>
            <a:endParaRPr lang="fr-FR" sz="1400" dirty="0">
              <a:hlinkClick r:id="rId5"/>
            </a:endParaRPr>
          </a:p>
          <a:p>
            <a:pPr marL="0" indent="0">
              <a:buNone/>
            </a:pPr>
            <a:endParaRPr lang="fr-FR" sz="1400" dirty="0">
              <a:hlinkClick r:id="rId5"/>
            </a:endParaRPr>
          </a:p>
          <a:p>
            <a:endParaRPr lang="es-ES" dirty="0"/>
          </a:p>
        </p:txBody>
      </p:sp>
      <p:pic>
        <p:nvPicPr>
          <p:cNvPr id="4" name="Imagen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76901" y="1028700"/>
            <a:ext cx="6348412" cy="3352800"/>
          </a:xfrm>
          <a:prstGeom prst="rect">
            <a:avLst/>
          </a:prstGeom>
        </p:spPr>
      </p:pic>
      <p:sp>
        <p:nvSpPr>
          <p:cNvPr id="7" name="Rectángulo 6"/>
          <p:cNvSpPr/>
          <p:nvPr/>
        </p:nvSpPr>
        <p:spPr>
          <a:xfrm>
            <a:off x="5794440" y="4567239"/>
            <a:ext cx="6319837" cy="229076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fr-FR" dirty="0"/>
          </a:p>
          <a:p>
            <a:pPr algn="ctr"/>
            <a:r>
              <a:rPr lang="fr-FR" sz="2000" dirty="0">
                <a:solidFill>
                  <a:srgbClr val="FF0000"/>
                </a:solidFill>
              </a:rPr>
              <a:t>Quel cadre juridique pour les frappes en Syrie ?</a:t>
            </a:r>
          </a:p>
          <a:p>
            <a:r>
              <a:rPr lang="fr-FR" dirty="0"/>
              <a:t>L’intervention militaire du 14 avril, justifiée par l’usage présumé </a:t>
            </a:r>
          </a:p>
          <a:p>
            <a:r>
              <a:rPr lang="fr-FR" dirty="0"/>
              <a:t>d’armes chimiques, pose la question de sa légalité.</a:t>
            </a:r>
          </a:p>
          <a:p>
            <a:r>
              <a:rPr lang="fr-FR" dirty="0"/>
              <a:t>Par Baptiste Décharme  (16 de </a:t>
            </a:r>
            <a:r>
              <a:rPr lang="fr-FR" dirty="0" err="1"/>
              <a:t>abril</a:t>
            </a:r>
            <a:r>
              <a:rPr lang="fr-FR" dirty="0"/>
              <a:t> de 2018 a 18:37 h, </a:t>
            </a:r>
            <a:r>
              <a:rPr lang="fr-FR" dirty="0" err="1"/>
              <a:t>actualizado</a:t>
            </a:r>
            <a:r>
              <a:rPr lang="fr-FR" dirty="0"/>
              <a:t> a las 18:58). </a:t>
            </a:r>
          </a:p>
          <a:p>
            <a:endParaRPr lang="fr-FR" dirty="0"/>
          </a:p>
          <a:p>
            <a:r>
              <a:rPr lang="fr-FR" sz="1600" dirty="0">
                <a:hlinkClick r:id="rId7"/>
              </a:rPr>
              <a:t>http://www.lemonde.fr/les-decodeurs/article/2018/04/16/quel-cadre-juridique-pour-les-frappes-en-syrie_5286229_4355770.html</a:t>
            </a:r>
            <a:r>
              <a:rPr lang="fr-FR" sz="1600" dirty="0"/>
              <a:t> </a:t>
            </a:r>
          </a:p>
          <a:p>
            <a:endParaRPr lang="fr-FR" dirty="0"/>
          </a:p>
        </p:txBody>
      </p:sp>
      <p:pic>
        <p:nvPicPr>
          <p:cNvPr id="8" name="Imagen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1028700"/>
            <a:ext cx="5676901" cy="3352800"/>
          </a:xfrm>
          <a:prstGeom prst="rect">
            <a:avLst/>
          </a:prstGeom>
        </p:spPr>
      </p:pic>
    </p:spTree>
    <p:extLst>
      <p:ext uri="{BB962C8B-B14F-4D97-AF65-F5344CB8AC3E}">
        <p14:creationId xmlns:p14="http://schemas.microsoft.com/office/powerpoint/2010/main" val="35046203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85739"/>
            <a:ext cx="10515600" cy="571500"/>
          </a:xfrm>
        </p:spPr>
        <p:style>
          <a:lnRef idx="1">
            <a:schemeClr val="accent1"/>
          </a:lnRef>
          <a:fillRef idx="2">
            <a:schemeClr val="accent1"/>
          </a:fillRef>
          <a:effectRef idx="1">
            <a:schemeClr val="accent1"/>
          </a:effectRef>
          <a:fontRef idx="minor">
            <a:schemeClr val="dk1"/>
          </a:fontRef>
        </p:style>
        <p:txBody>
          <a:bodyPr>
            <a:normAutofit/>
          </a:bodyPr>
          <a:lstStyle/>
          <a:p>
            <a:r>
              <a:rPr lang="es-ES" sz="2400" dirty="0"/>
              <a:t>Número de víctimas 1</a:t>
            </a:r>
          </a:p>
        </p:txBody>
      </p:sp>
      <p:sp>
        <p:nvSpPr>
          <p:cNvPr id="3" name="Marcador de contenido 2"/>
          <p:cNvSpPr>
            <a:spLocks noGrp="1"/>
          </p:cNvSpPr>
          <p:nvPr>
            <p:ph idx="1"/>
          </p:nvPr>
        </p:nvSpPr>
        <p:spPr>
          <a:xfrm>
            <a:off x="2243138" y="950118"/>
            <a:ext cx="9948862" cy="4729162"/>
          </a:xfrm>
        </p:spPr>
        <p:txBody>
          <a:bodyPr>
            <a:normAutofit fontScale="92500" lnSpcReduction="10000"/>
          </a:bodyPr>
          <a:lstStyle/>
          <a:p>
            <a:pPr marL="0" indent="0">
              <a:buNone/>
            </a:pPr>
            <a:r>
              <a:rPr lang="en-US" sz="2600" dirty="0"/>
              <a:t>With the implausibly low number of civilians that the Pentagon admits to killing in Iraq and Syria, the United States government has long been suffering a credibility gap. Untold before now, there’s a fundamental flaw in the way the United States military screens claims of civilian casualties that surely deflates the total numbers.</a:t>
            </a:r>
          </a:p>
          <a:p>
            <a:pPr marL="0" indent="0">
              <a:buNone/>
            </a:pPr>
            <a:r>
              <a:rPr lang="en-US" sz="2000" dirty="0"/>
              <a:t>This flaw in accounting for civilian casualties is easily identifiable and highly correctable. And the failure to have fixed it by now means that the Pentagon is probably about to run into a problem on Capitol Hill. Congress, in a new statutory requirement, has called on the Pentagon to send a list of all United States military operations during the past year that were “confirmed, or reasonably suspected, to have resulted in civilian casualties.” That mandate is likely to bring the flaw into focus.</a:t>
            </a:r>
          </a:p>
          <a:p>
            <a:pPr marL="0" indent="0">
              <a:buNone/>
            </a:pPr>
            <a:r>
              <a:rPr lang="en-US" sz="2000" dirty="0"/>
              <a:t>Experts have long distrusted the Pentagon’s civilian casualty numbers. They point to a staggering discrepancy between official United States statistics and the findings of well-respected nongovernmental organizations like </a:t>
            </a:r>
            <a:r>
              <a:rPr lang="en-US" sz="2000" dirty="0" err="1"/>
              <a:t>Airwars</a:t>
            </a:r>
            <a:r>
              <a:rPr lang="en-US" sz="2000" dirty="0"/>
              <a:t>, which independently track civilian casualties following coalition airstrikes. An on-the-ground investigation, published in The New York Times Magazine late last year, sent reverberations throughout the Defense Department and among former United States officials. Investigative reporters who went to Iraq found that the actual number of strikes resulting in civilian casualties may be as much as 31 times higher than the coalition’s data….</a:t>
            </a:r>
          </a:p>
          <a:p>
            <a:pPr marL="0" indent="0">
              <a:buNone/>
            </a:pPr>
            <a:endParaRPr lang="en-US" sz="2000" dirty="0"/>
          </a:p>
          <a:p>
            <a:pPr marL="0" indent="0">
              <a:buNone/>
            </a:pPr>
            <a:endParaRPr lang="en-US" dirty="0"/>
          </a:p>
          <a:p>
            <a:pPr marL="0" indent="0">
              <a:buNone/>
            </a:pPr>
            <a:endParaRPr lang="en-US" dirty="0"/>
          </a:p>
          <a:p>
            <a:pPr marL="0" indent="0">
              <a:buNone/>
            </a:pPr>
            <a:endParaRPr lang="en-US" dirty="0"/>
          </a:p>
          <a:p>
            <a:endParaRPr lang="en-US" dirty="0"/>
          </a:p>
        </p:txBody>
      </p:sp>
      <p:sp>
        <p:nvSpPr>
          <p:cNvPr id="5" name="Rectángulo 4"/>
          <p:cNvSpPr/>
          <p:nvPr/>
        </p:nvSpPr>
        <p:spPr>
          <a:xfrm>
            <a:off x="5186364" y="5679280"/>
            <a:ext cx="7005636" cy="11787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sz="1400" dirty="0"/>
              <a:t>The Pentagon Needs a Better Way to Count Civilian Casualties</a:t>
            </a:r>
          </a:p>
          <a:p>
            <a:pPr algn="ctr"/>
            <a:r>
              <a:rPr lang="en-US" sz="1400" dirty="0"/>
              <a:t>By Ryan Goodman (April 26, 2018)</a:t>
            </a:r>
          </a:p>
          <a:p>
            <a:pPr algn="ctr"/>
            <a:r>
              <a:rPr lang="en-US" sz="1400" dirty="0"/>
              <a:t>Mr. Goodman served as special counsel to the general counsel of the Department of Defense.</a:t>
            </a:r>
          </a:p>
          <a:p>
            <a:pPr algn="ctr"/>
            <a:r>
              <a:rPr lang="en-US" sz="1400" dirty="0"/>
              <a:t>https://www.nytimes.com/2018/04/26/opinion/civilian-casualties-pentagon-military.html</a:t>
            </a:r>
          </a:p>
          <a:p>
            <a:pPr algn="ctr"/>
            <a:endParaRPr lang="en-US" dirty="0"/>
          </a:p>
        </p:txBody>
      </p:sp>
      <p:sp>
        <p:nvSpPr>
          <p:cNvPr id="6" name="Rectángulo 5"/>
          <p:cNvSpPr/>
          <p:nvPr/>
        </p:nvSpPr>
        <p:spPr>
          <a:xfrm>
            <a:off x="264319" y="950118"/>
            <a:ext cx="1714500" cy="447199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14412"/>
            <a:ext cx="2243138" cy="4600575"/>
          </a:xfrm>
          <a:prstGeom prst="rect">
            <a:avLst/>
          </a:prstGeom>
        </p:spPr>
      </p:pic>
    </p:spTree>
    <p:extLst>
      <p:ext uri="{BB962C8B-B14F-4D97-AF65-F5344CB8AC3E}">
        <p14:creationId xmlns:p14="http://schemas.microsoft.com/office/powerpoint/2010/main" val="40136362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88259"/>
            <a:ext cx="10515600" cy="497541"/>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Número de víctimas 2</a:t>
            </a:r>
          </a:p>
        </p:txBody>
      </p:sp>
      <p:sp>
        <p:nvSpPr>
          <p:cNvPr id="3" name="Marcador de contenido 2"/>
          <p:cNvSpPr>
            <a:spLocks noGrp="1"/>
          </p:cNvSpPr>
          <p:nvPr>
            <p:ph idx="1"/>
          </p:nvPr>
        </p:nvSpPr>
        <p:spPr>
          <a:xfrm>
            <a:off x="0" y="847164"/>
            <a:ext cx="12192000" cy="6010835"/>
          </a:xfrm>
        </p:spPr>
        <p:style>
          <a:lnRef idx="2">
            <a:schemeClr val="dk1"/>
          </a:lnRef>
          <a:fillRef idx="1">
            <a:schemeClr val="lt1"/>
          </a:fillRef>
          <a:effectRef idx="0">
            <a:schemeClr val="dk1"/>
          </a:effectRef>
          <a:fontRef idx="minor">
            <a:schemeClr val="dk1"/>
          </a:fontRef>
        </p:style>
        <p:txBody>
          <a:bodyPr>
            <a:normAutofit lnSpcReduction="10000"/>
          </a:bodyPr>
          <a:lstStyle/>
          <a:p>
            <a:pPr marL="0" indent="0" algn="ctr">
              <a:buNone/>
            </a:pPr>
            <a:r>
              <a:rPr lang="en-US" dirty="0">
                <a:solidFill>
                  <a:srgbClr val="FF0000"/>
                </a:solidFill>
              </a:rPr>
              <a:t>Pentagon: ‘No one will ever know’ how</a:t>
            </a:r>
          </a:p>
          <a:p>
            <a:pPr marL="0" indent="0" algn="ctr">
              <a:buNone/>
            </a:pPr>
            <a:r>
              <a:rPr lang="en-US" dirty="0">
                <a:solidFill>
                  <a:srgbClr val="FF0000"/>
                </a:solidFill>
              </a:rPr>
              <a:t> many civilians U.S. has killed in fight against ISIS</a:t>
            </a:r>
            <a:endParaRPr lang="es-ES" dirty="0">
              <a:solidFill>
                <a:srgbClr val="FF0000"/>
              </a:solidFill>
            </a:endParaRPr>
          </a:p>
          <a:p>
            <a:pPr marL="0" indent="0" algn="ctr">
              <a:buNone/>
            </a:pPr>
            <a:r>
              <a:rPr lang="es-ES" sz="2000" dirty="0" err="1">
                <a:solidFill>
                  <a:srgbClr val="FF0000"/>
                </a:solidFill>
              </a:rPr>
              <a:t>By</a:t>
            </a:r>
            <a:r>
              <a:rPr lang="es-ES" sz="2000" dirty="0">
                <a:solidFill>
                  <a:srgbClr val="FF0000"/>
                </a:solidFill>
              </a:rPr>
              <a:t> Paul </a:t>
            </a:r>
            <a:r>
              <a:rPr lang="es-ES" sz="2000" dirty="0" err="1">
                <a:solidFill>
                  <a:srgbClr val="FF0000"/>
                </a:solidFill>
              </a:rPr>
              <a:t>Sonne</a:t>
            </a:r>
            <a:r>
              <a:rPr lang="es-ES" sz="2000" dirty="0">
                <a:solidFill>
                  <a:srgbClr val="FF0000"/>
                </a:solidFill>
              </a:rPr>
              <a:t> WP June 6, 2018</a:t>
            </a:r>
          </a:p>
          <a:p>
            <a:pPr marL="0" indent="0" algn="just">
              <a:buNone/>
            </a:pPr>
            <a:r>
              <a:rPr lang="en-US" sz="1800" dirty="0">
                <a:solidFill>
                  <a:schemeClr val="tx1"/>
                </a:solidFill>
              </a:rPr>
              <a:t>The Pentagon said Tuesday that the U.S. military will never know the exact number of civilians it has killed in the fight against the Islamic State, an admission that comes as the human rights group Amnesty International accuses the United States and its allies of having recklessly killed thousands of civilians in the battle to retake the Syrian city of Raqqa.</a:t>
            </a:r>
          </a:p>
          <a:p>
            <a:pPr marL="0" indent="0" algn="just">
              <a:buNone/>
            </a:pPr>
            <a:r>
              <a:rPr lang="en-US" sz="1800" dirty="0">
                <a:solidFill>
                  <a:schemeClr val="tx1"/>
                </a:solidFill>
              </a:rPr>
              <a:t>U.S. Army Col. Thomas Veale, a spokesman for the U.S.-led coalition fighting the Islamic State in Iraq and Syria, said that despite the U.S. military’s best efforts to assess civilian casualties, no one will ever know exactly how many civilians U.S. strikes have killed since the fight began in 2014.  </a:t>
            </a:r>
          </a:p>
          <a:p>
            <a:pPr marL="0" indent="0" algn="just">
              <a:buNone/>
            </a:pPr>
            <a:r>
              <a:rPr lang="en-US" sz="1900" dirty="0">
                <a:solidFill>
                  <a:schemeClr val="tx1"/>
                </a:solidFill>
              </a:rPr>
              <a:t>“As far as how do we know how many civilians were killed, I am just being honest, no one will ever know,” Veale said in a briefing at the Pentagon by video link from Baghdad. “Anyone who claims they will know is lying, and there’s no possible way.” </a:t>
            </a:r>
          </a:p>
          <a:p>
            <a:pPr marL="0" indent="0" algn="just">
              <a:buNone/>
            </a:pPr>
            <a:r>
              <a:rPr lang="en-US" sz="1900" dirty="0">
                <a:solidFill>
                  <a:schemeClr val="tx1"/>
                </a:solidFill>
              </a:rPr>
              <a:t>Veale described civilian deaths as a result of U.S. and allied airstrikes as “extremely unfortunate” and “a terrible, awful part of this war” against the Islamic State. He said the determinations are based on the best evidence the military possesses.</a:t>
            </a:r>
          </a:p>
          <a:p>
            <a:pPr marL="0" indent="0" algn="just">
              <a:buNone/>
            </a:pPr>
            <a:r>
              <a:rPr lang="en-US" sz="1900" dirty="0">
                <a:solidFill>
                  <a:schemeClr val="tx1"/>
                </a:solidFill>
              </a:rPr>
              <a:t>Amnesty International released a report that accused the U.S. military of causing widespread civilian deaths over the four-month campaign to retake control of the Islamic State stronghold of Raqqa, even though military leaders presented the operation as the product of precise and careful targeting…. </a:t>
            </a:r>
          </a:p>
          <a:p>
            <a:pPr marL="0" indent="0" algn="just">
              <a:buNone/>
            </a:pPr>
            <a:r>
              <a:rPr lang="en-US" sz="1500" dirty="0"/>
              <a:t>MORE: https://www.washingtonpost.com/world/national-security/pentagonno-one-will-ever-know-how-many-civilians-us-has-killed-in-fight-against-isis/2018/06/05/4b3fec30-6900-11e8-bbc5-dc9f3634fa0a_story.html?utm_campaign=ebb-6-6&amp;utm_medium=email&amp;utm_source=Sailthru&amp;utm_term=.4d39b16bf70d</a:t>
            </a:r>
            <a:endParaRPr lang="es-ES" sz="1500" dirty="0"/>
          </a:p>
        </p:txBody>
      </p:sp>
      <p:sp>
        <p:nvSpPr>
          <p:cNvPr id="4" name="Rectángulo 3"/>
          <p:cNvSpPr/>
          <p:nvPr/>
        </p:nvSpPr>
        <p:spPr>
          <a:xfrm>
            <a:off x="107576" y="954741"/>
            <a:ext cx="2554942" cy="116989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5" name="Rectángulo 4"/>
          <p:cNvSpPr/>
          <p:nvPr/>
        </p:nvSpPr>
        <p:spPr>
          <a:xfrm>
            <a:off x="9668435" y="954741"/>
            <a:ext cx="2523565" cy="116989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pic>
        <p:nvPicPr>
          <p:cNvPr id="6" name="Imagen 5"/>
          <p:cNvPicPr>
            <a:picLocks noChangeAspect="1"/>
          </p:cNvPicPr>
          <p:nvPr/>
        </p:nvPicPr>
        <p:blipFill>
          <a:blip r:embed="rId2"/>
          <a:stretch>
            <a:fillRect/>
          </a:stretch>
        </p:blipFill>
        <p:spPr>
          <a:xfrm>
            <a:off x="0" y="847164"/>
            <a:ext cx="2662518" cy="1277471"/>
          </a:xfrm>
          <a:prstGeom prst="rect">
            <a:avLst/>
          </a:prstGeom>
        </p:spPr>
        <p:style>
          <a:lnRef idx="1">
            <a:schemeClr val="accent1"/>
          </a:lnRef>
          <a:fillRef idx="2">
            <a:schemeClr val="accent1"/>
          </a:fillRef>
          <a:effectRef idx="1">
            <a:schemeClr val="accent1"/>
          </a:effectRef>
          <a:fontRef idx="minor">
            <a:schemeClr val="dk1"/>
          </a:fontRef>
        </p:style>
      </p:pic>
      <p:pic>
        <p:nvPicPr>
          <p:cNvPr id="7" name="Imagen 6"/>
          <p:cNvPicPr>
            <a:picLocks noChangeAspect="1"/>
          </p:cNvPicPr>
          <p:nvPr/>
        </p:nvPicPr>
        <p:blipFill>
          <a:blip r:embed="rId3"/>
          <a:stretch>
            <a:fillRect/>
          </a:stretch>
        </p:blipFill>
        <p:spPr>
          <a:xfrm>
            <a:off x="9668435" y="847164"/>
            <a:ext cx="2523565" cy="1277471"/>
          </a:xfrm>
          <a:prstGeom prst="rect">
            <a:avLst/>
          </a:prstGeom>
        </p:spPr>
      </p:pic>
    </p:spTree>
    <p:extLst>
      <p:ext uri="{BB962C8B-B14F-4D97-AF65-F5344CB8AC3E}">
        <p14:creationId xmlns:p14="http://schemas.microsoft.com/office/powerpoint/2010/main" val="31654816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14300"/>
            <a:ext cx="10515600" cy="642938"/>
          </a:xfrm>
        </p:spPr>
        <p:style>
          <a:lnRef idx="1">
            <a:schemeClr val="accent1"/>
          </a:lnRef>
          <a:fillRef idx="2">
            <a:schemeClr val="accent1"/>
          </a:fillRef>
          <a:effectRef idx="1">
            <a:schemeClr val="accent1"/>
          </a:effectRef>
          <a:fontRef idx="minor">
            <a:schemeClr val="dk1"/>
          </a:fontRef>
        </p:style>
        <p:txBody>
          <a:bodyPr>
            <a:normAutofit/>
          </a:bodyPr>
          <a:lstStyle/>
          <a:p>
            <a:r>
              <a:rPr lang="es-ES" sz="2400" dirty="0"/>
              <a:t>Las guerras ilegales de los EE.UU.</a:t>
            </a:r>
          </a:p>
        </p:txBody>
      </p:sp>
      <p:sp>
        <p:nvSpPr>
          <p:cNvPr id="3" name="Marcador de contenido 2"/>
          <p:cNvSpPr>
            <a:spLocks noGrp="1"/>
          </p:cNvSpPr>
          <p:nvPr>
            <p:ph idx="1"/>
          </p:nvPr>
        </p:nvSpPr>
        <p:spPr>
          <a:xfrm>
            <a:off x="1943100" y="985838"/>
            <a:ext cx="10248900" cy="5872162"/>
          </a:xfrm>
        </p:spPr>
        <p:txBody>
          <a:bodyPr>
            <a:normAutofit fontScale="85000" lnSpcReduction="20000"/>
          </a:bodyPr>
          <a:lstStyle/>
          <a:p>
            <a:pPr marL="0" indent="0">
              <a:buNone/>
            </a:pPr>
            <a:r>
              <a:rPr lang="en-US" sz="1900" dirty="0"/>
              <a:t>The New York Times EDITORIAL             </a:t>
            </a:r>
            <a:r>
              <a:rPr lang="en-US" sz="3200" dirty="0">
                <a:solidFill>
                  <a:srgbClr val="0070C0"/>
                </a:solidFill>
              </a:rPr>
              <a:t>When Presidents Go to War</a:t>
            </a:r>
          </a:p>
          <a:p>
            <a:pPr marL="0" indent="0" algn="ctr">
              <a:buNone/>
            </a:pPr>
            <a:r>
              <a:rPr lang="en-US" dirty="0">
                <a:solidFill>
                  <a:srgbClr val="0070C0"/>
                </a:solidFill>
              </a:rPr>
              <a:t>April 24, 2018</a:t>
            </a:r>
          </a:p>
          <a:p>
            <a:r>
              <a:rPr lang="en-US" sz="2600" dirty="0"/>
              <a:t>When President Trump bombed Syria recently, for the second time in a little over a year, he did so, again, without authorization from Congress and with no real debate by lawmakers. That has been the pattern for presidents since the forever war against terrorists began after the Sept. 11 attacks.</a:t>
            </a:r>
          </a:p>
          <a:p>
            <a:r>
              <a:rPr lang="en-US" sz="2600" dirty="0"/>
              <a:t>Today, American troops are fighting extremist groups in at least 14 countries, with most deployments having occurred at the president’s sole discretion because Congress has given presidents a blank check to wage war.</a:t>
            </a:r>
          </a:p>
          <a:p>
            <a:r>
              <a:rPr lang="en-US" sz="2200" dirty="0"/>
              <a:t>That’s not the way the system was supposed to work. Under the Constitution, decisions about sending American men and women into battle are divided between Congress and the president, with Congress deciding whether to declare war and the president commanding troops. In fact, most legal scholars believe that America’s founders wanted Congress to decide when to fight, except when the country is under attack. Since World War II, however, presidents from both parties have expanded their authority, carrying out many military operations without congressional approval.</a:t>
            </a:r>
          </a:p>
          <a:p>
            <a:r>
              <a:rPr lang="en-US" sz="2200" dirty="0"/>
              <a:t>It’s time for Congress to step up to its responsibilities. Senator Tim </a:t>
            </a:r>
            <a:r>
              <a:rPr lang="en-US" sz="2200" dirty="0" err="1"/>
              <a:t>Kaine</a:t>
            </a:r>
            <a:r>
              <a:rPr lang="en-US" sz="2200" dirty="0"/>
              <a:t>, a Virginia Democrat, has long been pushing to do just that. Now Bob Corker, the Tennessee Republican who leads the Senate Foreign Relations Committee, has joined Mr. </a:t>
            </a:r>
            <a:r>
              <a:rPr lang="en-US" sz="2200" dirty="0" err="1"/>
              <a:t>Kaine</a:t>
            </a:r>
            <a:r>
              <a:rPr lang="en-US" sz="2200" dirty="0"/>
              <a:t>…</a:t>
            </a:r>
          </a:p>
          <a:p>
            <a:endParaRPr lang="en-US" sz="2200" dirty="0"/>
          </a:p>
          <a:p>
            <a:endParaRPr lang="en-US" sz="1600" dirty="0"/>
          </a:p>
          <a:p>
            <a:pPr marL="0" indent="0">
              <a:buNone/>
            </a:pPr>
            <a:r>
              <a:rPr lang="es-ES" sz="1600" dirty="0"/>
              <a:t>https://www.nytimes.com/2018/04/24/opinion/terrorism-congress-kaine-corker.html?rref=collection%2Fsectioncollection%2Fopinion-editorials</a:t>
            </a:r>
          </a:p>
        </p:txBody>
      </p:sp>
      <p:sp>
        <p:nvSpPr>
          <p:cNvPr id="4" name="Rectángulo 3"/>
          <p:cNvSpPr/>
          <p:nvPr/>
        </p:nvSpPr>
        <p:spPr>
          <a:xfrm>
            <a:off x="100013" y="1614488"/>
            <a:ext cx="1843087" cy="157162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5" name="Rectángulo 4"/>
          <p:cNvSpPr/>
          <p:nvPr/>
        </p:nvSpPr>
        <p:spPr>
          <a:xfrm>
            <a:off x="100013" y="3757613"/>
            <a:ext cx="1843087" cy="155733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pic>
        <p:nvPicPr>
          <p:cNvPr id="6" name="Imagen 5"/>
          <p:cNvPicPr>
            <a:picLocks noChangeAspect="1"/>
          </p:cNvPicPr>
          <p:nvPr/>
        </p:nvPicPr>
        <p:blipFill>
          <a:blip r:embed="rId2"/>
          <a:stretch>
            <a:fillRect/>
          </a:stretch>
        </p:blipFill>
        <p:spPr>
          <a:xfrm>
            <a:off x="-29857" y="1614488"/>
            <a:ext cx="2009775" cy="1571625"/>
          </a:xfrm>
          <a:prstGeom prst="rect">
            <a:avLst/>
          </a:prstGeom>
        </p:spPr>
      </p:pic>
      <p:pic>
        <p:nvPicPr>
          <p:cNvPr id="7" name="Imagen 6"/>
          <p:cNvPicPr>
            <a:picLocks noChangeAspect="1"/>
          </p:cNvPicPr>
          <p:nvPr/>
        </p:nvPicPr>
        <p:blipFill>
          <a:blip r:embed="rId3"/>
          <a:stretch>
            <a:fillRect/>
          </a:stretch>
        </p:blipFill>
        <p:spPr>
          <a:xfrm>
            <a:off x="0" y="3750470"/>
            <a:ext cx="1943100" cy="1564480"/>
          </a:xfrm>
          <a:prstGeom prst="rect">
            <a:avLst/>
          </a:prstGeom>
        </p:spPr>
      </p:pic>
    </p:spTree>
    <p:extLst>
      <p:ext uri="{BB962C8B-B14F-4D97-AF65-F5344CB8AC3E}">
        <p14:creationId xmlns:p14="http://schemas.microsoft.com/office/powerpoint/2010/main" val="31350498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95073"/>
            <a:ext cx="10515600" cy="475487"/>
          </a:xfrm>
        </p:spPr>
        <p:style>
          <a:lnRef idx="1">
            <a:schemeClr val="accent1"/>
          </a:lnRef>
          <a:fillRef idx="2">
            <a:schemeClr val="accent1"/>
          </a:fillRef>
          <a:effectRef idx="1">
            <a:schemeClr val="accent1"/>
          </a:effectRef>
          <a:fontRef idx="minor">
            <a:schemeClr val="dk1"/>
          </a:fontRef>
        </p:style>
        <p:txBody>
          <a:bodyPr>
            <a:noAutofit/>
          </a:bodyPr>
          <a:lstStyle/>
          <a:p>
            <a:r>
              <a:rPr lang="en-US" sz="2800" dirty="0"/>
              <a:t>War powers need an expiration date</a:t>
            </a:r>
            <a:endParaRPr lang="es-ES" sz="2800" dirty="0"/>
          </a:p>
        </p:txBody>
      </p:sp>
      <p:pic>
        <p:nvPicPr>
          <p:cNvPr id="4" name="Marcador de contenido 3"/>
          <p:cNvPicPr>
            <a:picLocks noGrp="1" noChangeAspect="1"/>
          </p:cNvPicPr>
          <p:nvPr>
            <p:ph idx="1"/>
          </p:nvPr>
        </p:nvPicPr>
        <p:blipFill>
          <a:blip r:embed="rId2"/>
          <a:stretch>
            <a:fillRect/>
          </a:stretch>
        </p:blipFill>
        <p:spPr>
          <a:xfrm>
            <a:off x="3153156" y="963168"/>
            <a:ext cx="5715000" cy="3218688"/>
          </a:xfrm>
          <a:prstGeom prst="rect">
            <a:avLst/>
          </a:prstGeom>
        </p:spPr>
      </p:pic>
      <p:sp>
        <p:nvSpPr>
          <p:cNvPr id="5" name="Rectángulo 4"/>
          <p:cNvSpPr/>
          <p:nvPr/>
        </p:nvSpPr>
        <p:spPr>
          <a:xfrm>
            <a:off x="0" y="963168"/>
            <a:ext cx="3153156" cy="589483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n-US" sz="1600" dirty="0"/>
              <a:t>Almost 17 years into America’s longest-lasting conflict, Congress is finally getting serious about exercising its constitutional war powers. But it’s at risk of repeating many of the same mistakes that it made last time.</a:t>
            </a:r>
          </a:p>
          <a:p>
            <a:pPr algn="just"/>
            <a:endParaRPr lang="en-US" sz="1600" dirty="0"/>
          </a:p>
          <a:p>
            <a:pPr algn="just"/>
            <a:r>
              <a:rPr lang="en-US" sz="1600" dirty="0"/>
              <a:t>Later this month, the Senate Foreign Relations Committee (SFRC) is expected to begin mark-up on a new draft Authorization for Use of Military Force (AUMF) that would repeal and replace the 2001 AUMF currently used—sometimes quite </a:t>
            </a:r>
            <a:r>
              <a:rPr lang="en-US" sz="1600" dirty="0" err="1"/>
              <a:t>contro-versially</a:t>
            </a:r>
            <a:r>
              <a:rPr lang="en-US" sz="1600" dirty="0"/>
              <a:t>- to authorize U.S. counterterrorism operations.</a:t>
            </a:r>
          </a:p>
          <a:p>
            <a:pPr algn="just"/>
            <a:endParaRPr lang="en-US" sz="1600" dirty="0"/>
          </a:p>
          <a:p>
            <a:pPr algn="just"/>
            <a:r>
              <a:rPr lang="en-US" sz="1600" dirty="0"/>
              <a:t>While not the first effort at reform, this bill has the support of an influential bipartisan coalition of senators, led by SFRC Chairman Bob Corker (R-Tenn.) and Sen. </a:t>
            </a:r>
            <a:endParaRPr lang="es-ES" sz="1600" dirty="0"/>
          </a:p>
        </p:txBody>
      </p:sp>
      <p:sp>
        <p:nvSpPr>
          <p:cNvPr id="6" name="Rectángulo 5"/>
          <p:cNvSpPr/>
          <p:nvPr/>
        </p:nvSpPr>
        <p:spPr>
          <a:xfrm>
            <a:off x="3110484" y="4181856"/>
            <a:ext cx="5800344" cy="265785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n-US" dirty="0"/>
          </a:p>
          <a:p>
            <a:endParaRPr lang="en-US" dirty="0"/>
          </a:p>
          <a:p>
            <a:r>
              <a:rPr lang="en-US" dirty="0"/>
              <a:t>Tim </a:t>
            </a:r>
            <a:r>
              <a:rPr lang="en-US" dirty="0" err="1"/>
              <a:t>Kaine</a:t>
            </a:r>
            <a:r>
              <a:rPr lang="en-US" dirty="0"/>
              <a:t> (D-Va.). Hence, it may be the first such proposal with any serious chance of becoming law.</a:t>
            </a:r>
          </a:p>
          <a:p>
            <a:r>
              <a:rPr lang="en-US" sz="1600" dirty="0"/>
              <a:t>While not the first effort at reform, this bill has the support of an influential bipartisan coalition of senators, led by SFRC Chairman Bob Corker (R-Tenn.) and Sen. Tim </a:t>
            </a:r>
            <a:r>
              <a:rPr lang="en-US" sz="1600" dirty="0" err="1"/>
              <a:t>Kaine</a:t>
            </a:r>
            <a:r>
              <a:rPr lang="en-US" sz="1600" dirty="0"/>
              <a:t> (D-Va.). Hence, it may be the first such proposal with any serious chance of becoming law.</a:t>
            </a:r>
          </a:p>
          <a:p>
            <a:endParaRPr lang="en-US" sz="1600" dirty="0"/>
          </a:p>
          <a:p>
            <a:r>
              <a:rPr lang="en-US" sz="1600" dirty="0"/>
              <a:t>By design, the Corker-</a:t>
            </a:r>
            <a:r>
              <a:rPr lang="en-US" sz="1600" dirty="0" err="1"/>
              <a:t>Kaine</a:t>
            </a:r>
            <a:r>
              <a:rPr lang="en-US" sz="1600" dirty="0"/>
              <a:t> proposal would not only maintain the current scope of activities being pursued under the 2001 AUMF but place them on more sound legal footing. </a:t>
            </a:r>
          </a:p>
          <a:p>
            <a:endParaRPr lang="en-US" dirty="0"/>
          </a:p>
          <a:p>
            <a:endParaRPr lang="es-ES" dirty="0"/>
          </a:p>
        </p:txBody>
      </p:sp>
      <p:sp>
        <p:nvSpPr>
          <p:cNvPr id="7" name="Rectángulo 6"/>
          <p:cNvSpPr/>
          <p:nvPr/>
        </p:nvSpPr>
        <p:spPr>
          <a:xfrm>
            <a:off x="8530590" y="963168"/>
            <a:ext cx="3628644" cy="589483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n-US" sz="1600" dirty="0"/>
              <a:t>Unlike the 2001 AUMF, the new AUMF would identify al-Qaeda, the Islamic State, the Taliban, and several associated forces of these groups by name, removing any doubt as to whether they are within its scope. It would also authorize the president to continue to expand operations to new associated forces and foreign countries as he deems necessary and appropriate.</a:t>
            </a:r>
          </a:p>
          <a:p>
            <a:pPr algn="just"/>
            <a:endParaRPr lang="en-US" sz="1600" dirty="0"/>
          </a:p>
          <a:p>
            <a:pPr algn="just"/>
            <a:r>
              <a:rPr lang="en-US" sz="1600" dirty="0"/>
              <a:t>The new AUMF, however, would impose important limitations on this authority. The president would be prohibited from using the new AUMF as authorization for military action against other sovereign countries, a limit not present in the 2001 AUMF…MORE</a:t>
            </a:r>
          </a:p>
          <a:p>
            <a:pPr algn="just"/>
            <a:endParaRPr lang="en-US" sz="1600" dirty="0"/>
          </a:p>
          <a:p>
            <a:pPr algn="just"/>
            <a:r>
              <a:rPr lang="en-US" dirty="0"/>
              <a:t>-Brookings: </a:t>
            </a:r>
            <a:r>
              <a:rPr lang="en-US" sz="1050" dirty="0"/>
              <a:t>https://www.brookings.edu/blog/fixgov/2018/05/24/why-war-powers-need-an-expiration-date/?utm_campaign=Governance%20Studies&amp;utm_source=hs_email&amp;utm_medium=email&amp;utm_content=63359898</a:t>
            </a:r>
            <a:endParaRPr lang="es-ES" sz="1050" dirty="0"/>
          </a:p>
        </p:txBody>
      </p:sp>
      <p:sp>
        <p:nvSpPr>
          <p:cNvPr id="9" name="Flecha abajo 8"/>
          <p:cNvSpPr/>
          <p:nvPr/>
        </p:nvSpPr>
        <p:spPr>
          <a:xfrm>
            <a:off x="10290048" y="5388864"/>
            <a:ext cx="109728" cy="2438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9358904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0"/>
            <a:ext cx="10515600" cy="463296"/>
          </a:xfrm>
        </p:spPr>
        <p:style>
          <a:lnRef idx="1">
            <a:schemeClr val="accent1"/>
          </a:lnRef>
          <a:fillRef idx="2">
            <a:schemeClr val="accent1"/>
          </a:fillRef>
          <a:effectRef idx="1">
            <a:schemeClr val="accent1"/>
          </a:effectRef>
          <a:fontRef idx="minor">
            <a:schemeClr val="dk1"/>
          </a:fontRef>
        </p:style>
        <p:txBody>
          <a:bodyPr>
            <a:noAutofit/>
          </a:bodyPr>
          <a:lstStyle/>
          <a:p>
            <a:r>
              <a:rPr lang="es-ES" sz="2800" dirty="0" err="1"/>
              <a:t>War-making</a:t>
            </a:r>
            <a:r>
              <a:rPr lang="es-ES" sz="2800" dirty="0"/>
              <a:t> </a:t>
            </a:r>
            <a:r>
              <a:rPr lang="es-ES" sz="2800" dirty="0" err="1"/>
              <a:t>powers</a:t>
            </a:r>
            <a:r>
              <a:rPr lang="es-ES" sz="2800" dirty="0"/>
              <a:t> (</a:t>
            </a:r>
            <a:r>
              <a:rPr lang="es-ES" sz="2800" dirty="0" err="1"/>
              <a:t>Congress</a:t>
            </a:r>
            <a:r>
              <a:rPr lang="es-ES" sz="2800" dirty="0"/>
              <a:t> </a:t>
            </a:r>
            <a:r>
              <a:rPr lang="es-ES" sz="2800" dirty="0" err="1"/>
              <a:t>shameful</a:t>
            </a:r>
            <a:r>
              <a:rPr lang="es-ES" sz="2800" dirty="0"/>
              <a:t> </a:t>
            </a:r>
            <a:r>
              <a:rPr lang="es-ES" sz="2800" dirty="0" err="1"/>
              <a:t>abdication</a:t>
            </a:r>
            <a:r>
              <a:rPr lang="es-ES" sz="2800" dirty="0"/>
              <a:t>)</a:t>
            </a:r>
          </a:p>
        </p:txBody>
      </p:sp>
      <p:sp>
        <p:nvSpPr>
          <p:cNvPr id="3" name="Marcador de contenido 2"/>
          <p:cNvSpPr>
            <a:spLocks noGrp="1"/>
          </p:cNvSpPr>
          <p:nvPr>
            <p:ph idx="1"/>
          </p:nvPr>
        </p:nvSpPr>
        <p:spPr>
          <a:xfrm>
            <a:off x="0" y="582040"/>
            <a:ext cx="12192000" cy="6275959"/>
          </a:xfrm>
        </p:spPr>
        <p:txBody>
          <a:bodyPr>
            <a:normAutofit fontScale="92500" lnSpcReduction="20000"/>
          </a:bodyPr>
          <a:lstStyle/>
          <a:p>
            <a:pPr marL="0" indent="0" algn="ctr">
              <a:buNone/>
            </a:pPr>
            <a:r>
              <a:rPr lang="en-US" sz="2400" dirty="0">
                <a:solidFill>
                  <a:srgbClr val="FF0000"/>
                </a:solidFill>
              </a:rPr>
              <a:t>The imperial presidency’s enablers have a responsibility </a:t>
            </a:r>
          </a:p>
          <a:p>
            <a:pPr marL="0" indent="0" algn="ctr">
              <a:buNone/>
            </a:pPr>
            <a:r>
              <a:rPr lang="en-US" sz="2400" dirty="0">
                <a:solidFill>
                  <a:srgbClr val="FF0000"/>
                </a:solidFill>
              </a:rPr>
              <a:t>to do right by America’s constitutional order.</a:t>
            </a:r>
          </a:p>
          <a:p>
            <a:pPr marL="0" indent="0" algn="ctr">
              <a:buNone/>
            </a:pPr>
            <a:endParaRPr lang="en-US" sz="2000" dirty="0">
              <a:solidFill>
                <a:srgbClr val="FF0000"/>
              </a:solidFill>
            </a:endParaRPr>
          </a:p>
          <a:p>
            <a:pPr marL="0" indent="0" algn="just">
              <a:buNone/>
            </a:pPr>
            <a:r>
              <a:rPr lang="en-US" sz="2000" dirty="0">
                <a:solidFill>
                  <a:schemeClr val="accent1">
                    <a:lumMod val="75000"/>
                  </a:schemeClr>
                </a:solidFill>
              </a:rPr>
              <a:t>Senator Tim </a:t>
            </a:r>
            <a:r>
              <a:rPr lang="en-US" sz="2000" dirty="0" err="1">
                <a:solidFill>
                  <a:schemeClr val="accent1">
                    <a:lumMod val="75000"/>
                  </a:schemeClr>
                </a:solidFill>
              </a:rPr>
              <a:t>Kaine</a:t>
            </a:r>
            <a:r>
              <a:rPr lang="en-US" sz="2000" dirty="0">
                <a:solidFill>
                  <a:schemeClr val="accent1">
                    <a:lumMod val="75000"/>
                  </a:schemeClr>
                </a:solidFill>
              </a:rPr>
              <a:t> (D., Va.), wonders: “Is there any doubt that America would view a foreign nation firing missiles at targets on American soil as an act of war?” His question might be pertinent to why the Singapore summit happened, and what, if anything, was changed by it. The question certainly is relevant to constitutional government as it pertains — if it still does pertain — to war.</a:t>
            </a:r>
          </a:p>
          <a:p>
            <a:pPr marL="0" indent="0" algn="just">
              <a:buNone/>
            </a:pPr>
            <a:r>
              <a:rPr lang="en-US" sz="2000" dirty="0" err="1">
                <a:solidFill>
                  <a:schemeClr val="accent1">
                    <a:lumMod val="75000"/>
                  </a:schemeClr>
                </a:solidFill>
              </a:rPr>
              <a:t>Kaine</a:t>
            </a:r>
            <a:r>
              <a:rPr lang="en-US" sz="2000" dirty="0">
                <a:solidFill>
                  <a:schemeClr val="accent1">
                    <a:lumMod val="75000"/>
                  </a:schemeClr>
                </a:solidFill>
              </a:rPr>
              <a:t> was responding to a 22-page opinion the Justice Department’s Office of Legal Counsel issued twelve days before the summit. The opinion concerns the president’s order for the April 13 air strikes against facilities associated with Syria’s chemical weapons, after the use of such weapons in a Damascus suburb. The OLC argues that the presidential order, issued without authorization by or consultation with Congress, was nevertheless lawful because the president “had reasonably determined that the use of force would be in the national interest and that the anticipated hostilities would not rise to the level of a war in the constitutional sense.”</a:t>
            </a:r>
          </a:p>
          <a:p>
            <a:pPr marL="0" indent="0" algn="just">
              <a:buNone/>
            </a:pPr>
            <a:r>
              <a:rPr lang="en-US" sz="2000" dirty="0" err="1">
                <a:solidFill>
                  <a:schemeClr val="accent1">
                    <a:lumMod val="75000"/>
                  </a:schemeClr>
                </a:solidFill>
              </a:rPr>
              <a:t>Kaine</a:t>
            </a:r>
            <a:r>
              <a:rPr lang="en-US" sz="2000" dirty="0">
                <a:solidFill>
                  <a:schemeClr val="accent1">
                    <a:lumMod val="75000"/>
                  </a:schemeClr>
                </a:solidFill>
              </a:rPr>
              <a:t> describes as “ludicrous” the principle that presidents “can magically assert ‘national interest’ and redefine war to exclude missile attacks and thereby bypass Congress.” The OLC’s capacious definition of actions in the “national interest” encompasses “protection of U.S. persons and property,” “assistance to allies,” “support for the United Nations,” “promoting regional stability,” prevention of a “humanitarian catastrophe,” and “deterrence of the use and proliferation of” particularly heinous weapons.</a:t>
            </a:r>
          </a:p>
          <a:p>
            <a:pPr marL="0" indent="0" algn="just">
              <a:buNone/>
            </a:pPr>
            <a:r>
              <a:rPr lang="en-US" sz="2000" dirty="0">
                <a:solidFill>
                  <a:schemeClr val="accent1">
                    <a:lumMod val="75000"/>
                  </a:schemeClr>
                </a:solidFill>
              </a:rPr>
              <a:t>This is perhaps germane to Singapore. There Kim Jong-un committed himself only to a process — “to work toward” the goal of “complete denuclearization of the Korean peninsula” — and processes can be interminable (e.g., the Middle East “peace process”). Furthermore, North Korea has espoused this goal for over three decades. Still, let us prematurely assume that something momentous has been achieved. And that the achievement was related to the U.S. policy of “maximum pressure,” including the threat, made vivid by deployments of impressive U.S. military assets, of the use of force by the president who, like many predecessors, feels free to act without involving Congress.</a:t>
            </a:r>
          </a:p>
          <a:p>
            <a:pPr marL="0" indent="0" algn="just">
              <a:buNone/>
            </a:pPr>
            <a:r>
              <a:rPr lang="en-US" sz="2000" dirty="0">
                <a:solidFill>
                  <a:srgbClr val="FF0000"/>
                </a:solidFill>
              </a:rPr>
              <a:t>…</a:t>
            </a:r>
            <a:r>
              <a:rPr lang="en-US" sz="1700" dirty="0">
                <a:solidFill>
                  <a:srgbClr val="FF0000"/>
                </a:solidFill>
              </a:rPr>
              <a:t>MORE: https://www.nationalreview.com/2018/06/congress-abdicates-war-making-powers-to-white-house/</a:t>
            </a:r>
            <a:endParaRPr lang="es-ES" sz="1700" dirty="0">
              <a:solidFill>
                <a:srgbClr val="FF0000"/>
              </a:solidFill>
            </a:endParaRPr>
          </a:p>
        </p:txBody>
      </p:sp>
    </p:spTree>
    <p:extLst>
      <p:ext uri="{BB962C8B-B14F-4D97-AF65-F5344CB8AC3E}">
        <p14:creationId xmlns:p14="http://schemas.microsoft.com/office/powerpoint/2010/main" val="26005212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61365"/>
            <a:ext cx="10515600" cy="564777"/>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2800" dirty="0"/>
              <a:t>“Authorizing the Use of Military Force: S.J. Res. 59” (John B. </a:t>
            </a:r>
            <a:r>
              <a:rPr lang="en-US" sz="2800" dirty="0" err="1"/>
              <a:t>Bellinger</a:t>
            </a:r>
            <a:r>
              <a:rPr lang="en-US" sz="2800" dirty="0"/>
              <a:t> III)</a:t>
            </a:r>
            <a:endParaRPr lang="es-ES" sz="2800" dirty="0"/>
          </a:p>
        </p:txBody>
      </p:sp>
      <p:sp>
        <p:nvSpPr>
          <p:cNvPr id="3" name="Marcador de contenido 2"/>
          <p:cNvSpPr>
            <a:spLocks noGrp="1"/>
          </p:cNvSpPr>
          <p:nvPr>
            <p:ph idx="1"/>
          </p:nvPr>
        </p:nvSpPr>
        <p:spPr>
          <a:xfrm>
            <a:off x="0" y="820271"/>
            <a:ext cx="12192000" cy="6185647"/>
          </a:xfrm>
        </p:spPr>
        <p:style>
          <a:lnRef idx="1">
            <a:schemeClr val="accent2"/>
          </a:lnRef>
          <a:fillRef idx="2">
            <a:schemeClr val="accent2"/>
          </a:fillRef>
          <a:effectRef idx="1">
            <a:schemeClr val="accent2"/>
          </a:effectRef>
          <a:fontRef idx="minor">
            <a:schemeClr val="dk1"/>
          </a:fontRef>
        </p:style>
        <p:txBody>
          <a:bodyPr>
            <a:noAutofit/>
          </a:bodyPr>
          <a:lstStyle/>
          <a:p>
            <a:pPr marL="0" indent="0">
              <a:buNone/>
            </a:pPr>
            <a:r>
              <a:rPr lang="en-US" sz="1800" dirty="0"/>
              <a:t>In June 2017, I testified before this Committee to urge Congress to pass a new AUMF that would repeal the 2001 and 2002 AUMFs and replace them with a comprehensive new AUMF that authorizes the use of force against the Taliban, Al Qaida, ISIS, and associated groups. I have attached a copy of my testimony and have quoted key excerpts below:</a:t>
            </a:r>
          </a:p>
          <a:p>
            <a:pPr marL="0" indent="0">
              <a:buNone/>
            </a:pPr>
            <a:r>
              <a:rPr lang="en-US" sz="1800" dirty="0"/>
              <a:t>• An updated AUMF is legally necessary to ensure that our military has clear statutory authorization to use force against new terrorist groups that threaten violence against the United States and to ensure that U.S. military operations, including detention, withstand legal challenges in U.S. courts.</a:t>
            </a:r>
          </a:p>
          <a:p>
            <a:pPr marL="0" indent="0">
              <a:buNone/>
            </a:pPr>
            <a:r>
              <a:rPr lang="en-US" sz="1800" dirty="0"/>
              <a:t>• An updated AUMF should remove the limitation in the 2001 AUMF to organizations that committed the 9-11 attacks. As I have discussed above, it is increasingly difficult to demonstrate that new terrorist groups that have emerged in the last few years, such as ISIS, are associated with Al Qaida. A new AUMF should authorize the use of force against new groups that pose significant threats of violence to the United States whether they are associated with Al Qaida or not.</a:t>
            </a:r>
          </a:p>
          <a:p>
            <a:pPr marL="0" indent="0">
              <a:buNone/>
            </a:pPr>
            <a:r>
              <a:rPr lang="en-US" sz="1800" dirty="0"/>
              <a:t>• A new AUMF is especially important if the United States detains members of new terrorist groups such as ISIS.3 If members of such groups are able to challenge their detention in US courts, they will undoubtedly argue that ISIS is not covered by the 2001 AUMF. A new AUMF that specifically authorizes the use of force against ISIS would provide a clear legal basis for detention of members of ISIS.</a:t>
            </a:r>
          </a:p>
          <a:p>
            <a:pPr marL="0" indent="0">
              <a:buNone/>
            </a:pPr>
            <a:r>
              <a:rPr lang="en-US" sz="1800" dirty="0"/>
              <a:t>• A updated AUMF should authorize the President to use all necessary force against named terrorist groups and associated organizations that have attacked or have an intention to attack the United States or U.S. persons. The AUMF should include a list of specific groups (which would presently include at least the Taliban, Al Qaida, and ISIS, and may include other named groups) but allow the President to use force against additional organizations if he notifies Congress (in either public </a:t>
            </a:r>
            <a:r>
              <a:rPr lang="en-US" sz="1800" dirty="0" err="1"/>
              <a:t>orclassified</a:t>
            </a:r>
            <a:r>
              <a:rPr lang="en-US" sz="1800" dirty="0"/>
              <a:t> form) that he has determined that the additional organizations are associated with one of  the named organizations and are engaged in hostilities or plan to engage in hostilities against the United States… MORE (May 16, 2018)</a:t>
            </a:r>
          </a:p>
          <a:p>
            <a:pPr marL="0" indent="0">
              <a:buNone/>
            </a:pPr>
            <a:r>
              <a:rPr lang="en-US" sz="1600" dirty="0">
                <a:solidFill>
                  <a:srgbClr val="FF0000"/>
                </a:solidFill>
              </a:rPr>
              <a:t>https://cfrd8-files.cfr.org/sites/default/files/report_pdf/051618%20Bellinger%20Authorizing%20the%20Use%20of%20Military%20Force.pdf</a:t>
            </a:r>
          </a:p>
          <a:p>
            <a:pPr marL="0" indent="0">
              <a:buNone/>
            </a:pPr>
            <a:endParaRPr lang="en-US" sz="1800" dirty="0"/>
          </a:p>
          <a:p>
            <a:pPr marL="0" indent="0">
              <a:buNone/>
            </a:pPr>
            <a:endParaRPr lang="es-ES" sz="1800" dirty="0"/>
          </a:p>
        </p:txBody>
      </p:sp>
    </p:spTree>
    <p:extLst>
      <p:ext uri="{BB962C8B-B14F-4D97-AF65-F5344CB8AC3E}">
        <p14:creationId xmlns:p14="http://schemas.microsoft.com/office/powerpoint/2010/main" val="27998653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95073"/>
            <a:ext cx="10515600" cy="597408"/>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La guerra secreta en Yemen 1</a:t>
            </a:r>
          </a:p>
        </p:txBody>
      </p:sp>
      <p:sp>
        <p:nvSpPr>
          <p:cNvPr id="3" name="Marcador de contenido 2"/>
          <p:cNvSpPr>
            <a:spLocks noGrp="1"/>
          </p:cNvSpPr>
          <p:nvPr>
            <p:ph idx="1"/>
          </p:nvPr>
        </p:nvSpPr>
        <p:spPr>
          <a:xfrm>
            <a:off x="0" y="999744"/>
            <a:ext cx="12192000" cy="5858256"/>
          </a:xfrm>
        </p:spPr>
        <p:txBody>
          <a:bodyPr>
            <a:normAutofit lnSpcReduction="10000"/>
          </a:bodyPr>
          <a:lstStyle/>
          <a:p>
            <a:pPr marL="0" indent="0" algn="ctr">
              <a:buNone/>
            </a:pPr>
            <a:r>
              <a:rPr lang="en-US" sz="2400" dirty="0">
                <a:solidFill>
                  <a:srgbClr val="FF0000"/>
                </a:solidFill>
              </a:rPr>
              <a:t>			Why Are American Troops in the Yemen War?</a:t>
            </a:r>
          </a:p>
          <a:p>
            <a:pPr marL="0" indent="0" algn="ctr">
              <a:buNone/>
            </a:pPr>
            <a:r>
              <a:rPr lang="en-US" sz="1800" dirty="0"/>
              <a:t>			Editorial del New York Times (May 3, 2018)</a:t>
            </a:r>
          </a:p>
          <a:p>
            <a:pPr marL="0" indent="0" algn="ctr">
              <a:buNone/>
            </a:pPr>
            <a:endParaRPr lang="en-US" sz="1800" dirty="0"/>
          </a:p>
          <a:p>
            <a:pPr marL="0" indent="0">
              <a:buNone/>
            </a:pPr>
            <a:endParaRPr lang="en-US" sz="1800" dirty="0"/>
          </a:p>
          <a:p>
            <a:pPr marL="0" indent="0">
              <a:buNone/>
            </a:pPr>
            <a:r>
              <a:rPr lang="en-US" sz="1800" dirty="0"/>
              <a:t>The Pentagon and the Trump administration apparently have misled Americans about growing military involvement in a war in Yemen that we should have nothing to do with.</a:t>
            </a:r>
          </a:p>
          <a:p>
            <a:pPr marL="0" indent="0">
              <a:buNone/>
            </a:pPr>
            <a:r>
              <a:rPr lang="en-US" sz="1800" dirty="0"/>
              <a:t>In the latest expansion of America’s secret wars, about a dozen Army commandos have been on Saudi Arabia’s border with Yemen since late last year, according to an exclusive report by The Times. The commandos are helping to locate and destroy missiles and launch sites used by indigenous Houthi rebels in Yemen to attack Saudi cities.</a:t>
            </a:r>
          </a:p>
          <a:p>
            <a:pPr marL="0" indent="0">
              <a:buNone/>
            </a:pPr>
            <a:r>
              <a:rPr lang="en-US" sz="1800" dirty="0"/>
              <a:t>This involvement puts the lie to Pentagon statements that American military aid to the Saudi-led campaign in Yemen is limited to aircraft refueling, logistics and intelligence, and is not related to combat.</a:t>
            </a:r>
          </a:p>
          <a:p>
            <a:pPr marL="0" indent="0">
              <a:buNone/>
            </a:pPr>
            <a:r>
              <a:rPr lang="en-US" sz="1800" dirty="0"/>
              <a:t>When senators at a hearing in March demanded to know whether American troops were at risk of entering hostilities with the Houthis, Gen. Joseph </a:t>
            </a:r>
            <a:r>
              <a:rPr lang="en-US" sz="1800" dirty="0" err="1"/>
              <a:t>Votel</a:t>
            </a:r>
            <a:r>
              <a:rPr lang="en-US" sz="1800" dirty="0"/>
              <a:t>, head of the Central Command, assured them, “We’re not parties to this conflict.”</a:t>
            </a:r>
          </a:p>
          <a:p>
            <a:pPr marL="0" indent="0">
              <a:buNone/>
            </a:pPr>
            <a:r>
              <a:rPr lang="en-US" sz="1800" dirty="0"/>
              <a:t>In at least 14 countries, American troops are fighting extremist groups that are professed enemies of the United States or are connected, sometimes quite tenuously, to such militants. The Houthis pose no such threat to the United States. But they are backed by Iran, so the commandos’ deployment increases the risk that the United States could come into direct conflict with that country, a target of increasing ire from the administration, the Saudis and Israelis….. </a:t>
            </a:r>
          </a:p>
          <a:p>
            <a:pPr marL="0" indent="0">
              <a:buNone/>
            </a:pPr>
            <a:endParaRPr lang="en-US" sz="1600" dirty="0"/>
          </a:p>
          <a:p>
            <a:pPr marL="0" indent="0">
              <a:buNone/>
            </a:pPr>
            <a:r>
              <a:rPr lang="en-US" sz="1600" dirty="0"/>
              <a:t>https://www.nytimes.com/2018/05/03/opinion/american-troops-yemen.html</a:t>
            </a:r>
          </a:p>
          <a:p>
            <a:pPr marL="0" indent="0" algn="ctr">
              <a:buNone/>
            </a:pPr>
            <a:endParaRPr lang="es-ES" sz="1800" dirty="0"/>
          </a:p>
        </p:txBody>
      </p:sp>
      <p:pic>
        <p:nvPicPr>
          <p:cNvPr id="4" name="Imagen 3"/>
          <p:cNvPicPr>
            <a:picLocks noChangeAspect="1"/>
          </p:cNvPicPr>
          <p:nvPr/>
        </p:nvPicPr>
        <p:blipFill>
          <a:blip r:embed="rId2"/>
          <a:stretch>
            <a:fillRect/>
          </a:stretch>
        </p:blipFill>
        <p:spPr>
          <a:xfrm>
            <a:off x="0" y="999744"/>
            <a:ext cx="4523232" cy="1414272"/>
          </a:xfrm>
          <a:prstGeom prst="rect">
            <a:avLst/>
          </a:prstGeom>
        </p:spPr>
      </p:pic>
    </p:spTree>
    <p:extLst>
      <p:ext uri="{BB962C8B-B14F-4D97-AF65-F5344CB8AC3E}">
        <p14:creationId xmlns:p14="http://schemas.microsoft.com/office/powerpoint/2010/main" val="22607997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63420"/>
            <a:ext cx="10515600" cy="428252"/>
          </a:xfrm>
        </p:spPr>
        <p:style>
          <a:lnRef idx="1">
            <a:schemeClr val="accent1"/>
          </a:lnRef>
          <a:fillRef idx="2">
            <a:schemeClr val="accent1"/>
          </a:fillRef>
          <a:effectRef idx="1">
            <a:schemeClr val="accent1"/>
          </a:effectRef>
          <a:fontRef idx="minor">
            <a:schemeClr val="dk1"/>
          </a:fontRef>
        </p:style>
        <p:txBody>
          <a:bodyPr>
            <a:noAutofit/>
          </a:bodyPr>
          <a:lstStyle/>
          <a:p>
            <a:r>
              <a:rPr lang="es-ES" sz="2800" dirty="0"/>
              <a:t>US </a:t>
            </a:r>
            <a:r>
              <a:rPr lang="es-ES" sz="2800" dirty="0" err="1"/>
              <a:t>military</a:t>
            </a:r>
            <a:r>
              <a:rPr lang="es-ES" sz="2800" dirty="0"/>
              <a:t> </a:t>
            </a:r>
            <a:r>
              <a:rPr lang="es-ES" sz="2800" dirty="0" err="1"/>
              <a:t>presence</a:t>
            </a:r>
            <a:r>
              <a:rPr lang="es-ES" sz="2800" dirty="0"/>
              <a:t> </a:t>
            </a:r>
            <a:r>
              <a:rPr lang="es-ES" sz="2800" dirty="0" err="1"/>
              <a:t>overseas</a:t>
            </a:r>
            <a:endParaRPr lang="es-ES" sz="2800" dirty="0"/>
          </a:p>
        </p:txBody>
      </p:sp>
      <p:pic>
        <p:nvPicPr>
          <p:cNvPr id="4" name="Marcador de contenido 3"/>
          <p:cNvPicPr>
            <a:picLocks noGrp="1" noChangeAspect="1"/>
          </p:cNvPicPr>
          <p:nvPr>
            <p:ph idx="1"/>
          </p:nvPr>
        </p:nvPicPr>
        <p:blipFill>
          <a:blip r:embed="rId2"/>
          <a:stretch>
            <a:fillRect/>
          </a:stretch>
        </p:blipFill>
        <p:spPr>
          <a:xfrm>
            <a:off x="182655" y="717316"/>
            <a:ext cx="6352615" cy="6046555"/>
          </a:xfrm>
          <a:prstGeom prst="rect">
            <a:avLst/>
          </a:prstGeom>
        </p:spPr>
      </p:pic>
      <p:sp>
        <p:nvSpPr>
          <p:cNvPr id="5" name="Rectángulo 4"/>
          <p:cNvSpPr/>
          <p:nvPr/>
        </p:nvSpPr>
        <p:spPr>
          <a:xfrm>
            <a:off x="6777318" y="607429"/>
            <a:ext cx="5620870" cy="626632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dirty="0"/>
              <a:t>The number of active-duty U.S. military troops stationed overseas has dipped below 200,000 for the first time in at least 60 years. The decline, reflecting a broader one in active-duty U.S. forces, has occurred in multiple countries – including South Korea, which has become a focus of attention amid escalating tensions between the United States and North Korea.</a:t>
            </a:r>
          </a:p>
          <a:p>
            <a:endParaRPr lang="en-US" dirty="0"/>
          </a:p>
          <a:p>
            <a:r>
              <a:rPr lang="en-US" dirty="0"/>
              <a:t>There were around 1.3 million total active-duty U.S. military personnel in 2016. Of these, 193,442 – or 15% – were deployed overseas. That’s the smallest number and share of active-duty members overseas since at least 1957, the earliest year with comparable data, according to a Pew Research Center analysis of information from the Defense Manpower Data Center, a statistical arm of the Department of Defense.</a:t>
            </a:r>
          </a:p>
          <a:p>
            <a:endParaRPr lang="en-US" dirty="0"/>
          </a:p>
          <a:p>
            <a:r>
              <a:rPr lang="en-US" dirty="0"/>
              <a:t>The five countries with the largest active-duty U.S. military presence in 2016 were Japan (38,818), Germany (34,602), South Korea (24,189), Italy (12,088) and Afghanistan (9,023). ….</a:t>
            </a:r>
          </a:p>
          <a:p>
            <a:r>
              <a:rPr lang="en-US" sz="1400" dirty="0"/>
              <a:t>http://www.pewresearch.org/fact-tank/2017/08/22/u-s-active-duty-military-presence-overseas-is-at-its-smallest-in-decades/</a:t>
            </a:r>
            <a:endParaRPr lang="es-ES" sz="1400" dirty="0"/>
          </a:p>
        </p:txBody>
      </p:sp>
      <p:sp>
        <p:nvSpPr>
          <p:cNvPr id="6" name="Rectángulo 5"/>
          <p:cNvSpPr/>
          <p:nvPr/>
        </p:nvSpPr>
        <p:spPr>
          <a:xfrm>
            <a:off x="2353235" y="6252882"/>
            <a:ext cx="4397189" cy="38996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a:t>BY KRISTEN BIALIK AUGUST 22, 2017</a:t>
            </a:r>
          </a:p>
        </p:txBody>
      </p:sp>
    </p:spTree>
    <p:extLst>
      <p:ext uri="{BB962C8B-B14F-4D97-AF65-F5344CB8AC3E}">
        <p14:creationId xmlns:p14="http://schemas.microsoft.com/office/powerpoint/2010/main" val="25810947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549275"/>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La guerra secreta de Yemen 2</a:t>
            </a:r>
          </a:p>
        </p:txBody>
      </p:sp>
      <p:sp>
        <p:nvSpPr>
          <p:cNvPr id="3" name="Marcador de contenido 2"/>
          <p:cNvSpPr>
            <a:spLocks noGrp="1"/>
          </p:cNvSpPr>
          <p:nvPr>
            <p:ph idx="1"/>
          </p:nvPr>
        </p:nvSpPr>
        <p:spPr>
          <a:xfrm>
            <a:off x="0" y="1130680"/>
            <a:ext cx="12192000" cy="5727319"/>
          </a:xfrm>
        </p:spPr>
        <p:txBody>
          <a:bodyPr>
            <a:normAutofit lnSpcReduction="10000"/>
          </a:bodyPr>
          <a:lstStyle/>
          <a:p>
            <a:r>
              <a:rPr lang="en-US" sz="2000" dirty="0"/>
              <a:t>Such significant military decisions require public debate to force presidents and their generals to justify their decisions and be held accountable for the consequences. But checks and balances have eroded since Sept. 11, 2001, as ordinary Americans became indifferent to the country’s endless wars against terrorists and Congress largely abdicated its constitutional role to share responsibility with the president for sending troops into battle.</a:t>
            </a:r>
          </a:p>
          <a:p>
            <a:endParaRPr lang="en-US" sz="2000" dirty="0"/>
          </a:p>
          <a:p>
            <a:r>
              <a:rPr lang="en-US" sz="2000" dirty="0"/>
              <a:t>The United States initially deployed troops to Yemen to fight Al Qaeda’s forces there, under post-Sept. 11 congressional authorization measures. But Congress never specifically approved military involvement in the Saudi-Houthi civil war.</a:t>
            </a:r>
          </a:p>
          <a:p>
            <a:endParaRPr lang="en-US" sz="2000" dirty="0"/>
          </a:p>
          <a:p>
            <a:r>
              <a:rPr lang="en-US" sz="2000" dirty="0"/>
              <a:t>President Trump, who has broadened the authority of commanders to make some war-fighting decisions independent of the White House, rarely speaks about military operations publicly and has not articulated an overarching strategy for what the worldwide antiterrorism campaign is intended to achieve and how long it will last.</a:t>
            </a:r>
          </a:p>
          <a:p>
            <a:endParaRPr lang="en-US" sz="2000" dirty="0"/>
          </a:p>
          <a:p>
            <a:r>
              <a:rPr lang="en-US" sz="2000" dirty="0"/>
              <a:t>The Saudis’ brutal campaign in Yemen has created one of the world’s worst humanitarian crises, with at least eight million people on the brink of famine, one million suspected of being infected with cholera and two million displaced from their homes. Legal and human rights experts say the killing of thousands of civilians and the humanitarian aid deprivations, most blamed on Saudi Arabia, could be war crimes in which the United States would be complicit.</a:t>
            </a:r>
            <a:endParaRPr lang="es-ES" sz="2000" dirty="0"/>
          </a:p>
        </p:txBody>
      </p:sp>
    </p:spTree>
    <p:extLst>
      <p:ext uri="{BB962C8B-B14F-4D97-AF65-F5344CB8AC3E}">
        <p14:creationId xmlns:p14="http://schemas.microsoft.com/office/powerpoint/2010/main" val="29339658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51703" y="852616"/>
            <a:ext cx="10515600" cy="469557"/>
          </a:xfrm>
        </p:spPr>
        <p:style>
          <a:lnRef idx="1">
            <a:schemeClr val="accent1"/>
          </a:lnRef>
          <a:fillRef idx="2">
            <a:schemeClr val="accent1"/>
          </a:fillRef>
          <a:effectRef idx="1">
            <a:schemeClr val="accent1"/>
          </a:effectRef>
          <a:fontRef idx="minor">
            <a:schemeClr val="dk1"/>
          </a:fontRef>
        </p:style>
        <p:txBody>
          <a:bodyPr>
            <a:normAutofit/>
          </a:bodyPr>
          <a:lstStyle/>
          <a:p>
            <a:r>
              <a:rPr lang="es-ES" sz="2400" dirty="0"/>
              <a:t>El uso legal de la fuerza</a:t>
            </a:r>
          </a:p>
        </p:txBody>
      </p:sp>
      <p:pic>
        <p:nvPicPr>
          <p:cNvPr id="4" name="Marcador de contenido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47303" y="1495168"/>
            <a:ext cx="7620000" cy="4450707"/>
          </a:xfrm>
        </p:spPr>
      </p:pic>
      <p:sp>
        <p:nvSpPr>
          <p:cNvPr id="5" name="Rectángulo 4"/>
          <p:cNvSpPr/>
          <p:nvPr/>
        </p:nvSpPr>
        <p:spPr>
          <a:xfrm>
            <a:off x="111211" y="1495168"/>
            <a:ext cx="3398108" cy="445070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sz="2400" dirty="0"/>
              <a:t>When May States Use Force?</a:t>
            </a:r>
          </a:p>
          <a:p>
            <a:r>
              <a:rPr lang="en-US" dirty="0"/>
              <a:t>By Gareth Evans</a:t>
            </a:r>
          </a:p>
          <a:p>
            <a:endParaRPr lang="en-US" dirty="0"/>
          </a:p>
          <a:p>
            <a:r>
              <a:rPr lang="en-US" dirty="0"/>
              <a:t>The US-led airstrikes against Syrian installations involved in that country's chemical-weapons program have once again raised the question of when it is appropriate to take military action against a sovereign state. It turns out that there is less disagreement than one might assume. (Project Syndicate, April 27)</a:t>
            </a:r>
            <a:endParaRPr lang="es-ES" dirty="0"/>
          </a:p>
        </p:txBody>
      </p:sp>
      <p:sp>
        <p:nvSpPr>
          <p:cNvPr id="6" name="Rectángulo 5"/>
          <p:cNvSpPr/>
          <p:nvPr/>
        </p:nvSpPr>
        <p:spPr>
          <a:xfrm>
            <a:off x="111211" y="6240162"/>
            <a:ext cx="11156092" cy="51898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sz="1100" dirty="0"/>
              <a:t>https://www.project-syndicate.org/onpoint/when-may-states-use-force-by-gareth-evans-2018-04?utm_source=Project%20Syndicate%20Newsletter&amp;utm_campaign=2ffdff76dd-op_newsletter_2018_27_4&amp;utm_medium=email&amp;utm_term=0_73bad5b7d8-2ffdff76dd-93551053&amp;mc_cid=2ffdff76dd&amp;mc_eid=9593b09a86&amp;barrier=accesspaylog</a:t>
            </a:r>
          </a:p>
        </p:txBody>
      </p:sp>
    </p:spTree>
    <p:extLst>
      <p:ext uri="{BB962C8B-B14F-4D97-AF65-F5344CB8AC3E}">
        <p14:creationId xmlns:p14="http://schemas.microsoft.com/office/powerpoint/2010/main" val="40363872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08919"/>
            <a:ext cx="10515600" cy="642551"/>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El uso legal de la fuerza 2</a:t>
            </a:r>
          </a:p>
        </p:txBody>
      </p:sp>
      <p:sp>
        <p:nvSpPr>
          <p:cNvPr id="3" name="Marcador de contenido 2"/>
          <p:cNvSpPr>
            <a:spLocks noGrp="1"/>
          </p:cNvSpPr>
          <p:nvPr>
            <p:ph idx="1"/>
          </p:nvPr>
        </p:nvSpPr>
        <p:spPr>
          <a:xfrm>
            <a:off x="197708" y="1136821"/>
            <a:ext cx="11798643" cy="5338120"/>
          </a:xfrm>
        </p:spPr>
        <p:txBody>
          <a:bodyPr>
            <a:normAutofit/>
          </a:bodyPr>
          <a:lstStyle/>
          <a:p>
            <a:endParaRPr lang="es-ES" sz="2000" dirty="0"/>
          </a:p>
        </p:txBody>
      </p:sp>
      <p:sp>
        <p:nvSpPr>
          <p:cNvPr id="5" name="Rectángulo 4"/>
          <p:cNvSpPr/>
          <p:nvPr/>
        </p:nvSpPr>
        <p:spPr>
          <a:xfrm>
            <a:off x="381000" y="1223319"/>
            <a:ext cx="2955324" cy="52516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t>DEFINING LEGALITY</a:t>
            </a:r>
          </a:p>
          <a:p>
            <a:endParaRPr lang="es-ES" dirty="0"/>
          </a:p>
          <a:p>
            <a:r>
              <a:rPr lang="en-US" dirty="0"/>
              <a:t>The UN Charter makes clear that the use of coercive military force in the territory of a sovereign state without its consent is permissible only under at least one of two conditions. The first is self-defense, as stated in Chapter VII, Article 51; the second is approval by the Security Council, as stated in Chapter VII and Chapter VIII (for cases involving the use of force by regional organizations).</a:t>
            </a:r>
            <a:endParaRPr lang="es-ES" dirty="0"/>
          </a:p>
        </p:txBody>
      </p:sp>
      <p:sp>
        <p:nvSpPr>
          <p:cNvPr id="6" name="Rectángulo 5"/>
          <p:cNvSpPr/>
          <p:nvPr/>
        </p:nvSpPr>
        <p:spPr>
          <a:xfrm>
            <a:off x="3570072" y="1346886"/>
            <a:ext cx="8192530" cy="5004487"/>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marL="285750" indent="-285750">
              <a:buFont typeface="Arial" panose="020B0604020202020204" pitchFamily="34" charset="0"/>
              <a:buChar char="•"/>
            </a:pPr>
            <a:r>
              <a:rPr lang="en-US" dirty="0"/>
              <a:t>At least since the controversy over NATO’s military intervention in Kosovo in 1999 – in which the alliance bombed Belgrade, the Serbian capital, without authorization from the United Nations Security Council – there has been widespread international agreement on three points: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The first </a:t>
            </a:r>
            <a:r>
              <a:rPr lang="en-US" dirty="0"/>
              <a:t>is that there is a difference between legality and legitimacy. The use of force can be legitimate without being technically legal; and it can be technically legal without being regarded by the world as legitimate.</a:t>
            </a:r>
          </a:p>
          <a:p>
            <a:endParaRPr lang="en-US" dirty="0"/>
          </a:p>
          <a:p>
            <a:pPr marL="285750" indent="-285750">
              <a:buFont typeface="Arial" panose="020B0604020202020204" pitchFamily="34" charset="0"/>
              <a:buChar char="•"/>
            </a:pPr>
            <a:r>
              <a:rPr lang="en-US" b="1" dirty="0"/>
              <a:t>The second </a:t>
            </a:r>
            <a:r>
              <a:rPr lang="en-US" dirty="0"/>
              <a:t>point is that legality is determined by conformity with the provisions of the UN Charter – and only that. </a:t>
            </a:r>
          </a:p>
          <a:p>
            <a:endParaRPr lang="en-US" dirty="0"/>
          </a:p>
          <a:p>
            <a:pPr marL="285750" indent="-285750">
              <a:buFont typeface="Arial" panose="020B0604020202020204" pitchFamily="34" charset="0"/>
              <a:buChar char="•"/>
            </a:pPr>
            <a:r>
              <a:rPr lang="en-US" dirty="0"/>
              <a:t>And </a:t>
            </a:r>
            <a:r>
              <a:rPr lang="en-US" b="1" dirty="0"/>
              <a:t>the third </a:t>
            </a:r>
            <a:r>
              <a:rPr lang="en-US" dirty="0"/>
              <a:t>point is that there are generally understood prudential criteria for legitimacy that enjoy widespread informal acceptance, even if they are not set in stone by any international treaty, UN Charter provision, or UN General Assembly or Security Council resolution.</a:t>
            </a:r>
          </a:p>
          <a:p>
            <a:endParaRPr lang="en-US" dirty="0"/>
          </a:p>
          <a:p>
            <a:endParaRPr lang="es-ES" dirty="0"/>
          </a:p>
        </p:txBody>
      </p:sp>
    </p:spTree>
    <p:extLst>
      <p:ext uri="{BB962C8B-B14F-4D97-AF65-F5344CB8AC3E}">
        <p14:creationId xmlns:p14="http://schemas.microsoft.com/office/powerpoint/2010/main" val="20951437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524561"/>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El uso legal de la fuerza -y 3</a:t>
            </a:r>
          </a:p>
        </p:txBody>
      </p:sp>
      <p:sp>
        <p:nvSpPr>
          <p:cNvPr id="3" name="Marcador de contenido 2"/>
          <p:cNvSpPr>
            <a:spLocks noGrp="1"/>
          </p:cNvSpPr>
          <p:nvPr>
            <p:ph idx="1"/>
          </p:nvPr>
        </p:nvSpPr>
        <p:spPr>
          <a:xfrm>
            <a:off x="838200" y="1248032"/>
            <a:ext cx="10515600" cy="5502392"/>
          </a:xfrm>
        </p:spPr>
        <p:txBody>
          <a:bodyPr/>
          <a:lstStyle/>
          <a:p>
            <a:pPr marL="0" indent="0">
              <a:buNone/>
            </a:pPr>
            <a:endParaRPr lang="es-ES" dirty="0"/>
          </a:p>
        </p:txBody>
      </p:sp>
      <p:graphicFrame>
        <p:nvGraphicFramePr>
          <p:cNvPr id="8" name="Diagrama 7"/>
          <p:cNvGraphicFramePr/>
          <p:nvPr>
            <p:extLst>
              <p:ext uri="{D42A27DB-BD31-4B8C-83A1-F6EECF244321}">
                <p14:modId xmlns:p14="http://schemas.microsoft.com/office/powerpoint/2010/main" val="561022641"/>
              </p:ext>
            </p:extLst>
          </p:nvPr>
        </p:nvGraphicFramePr>
        <p:xfrm>
          <a:off x="976185" y="1890584"/>
          <a:ext cx="6715534" cy="41642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ángulo 6"/>
          <p:cNvSpPr/>
          <p:nvPr/>
        </p:nvSpPr>
        <p:spPr>
          <a:xfrm>
            <a:off x="976185" y="1248032"/>
            <a:ext cx="6715534" cy="53857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a:t>Cinco condiciones para la guerra justa</a:t>
            </a:r>
          </a:p>
        </p:txBody>
      </p:sp>
      <p:sp>
        <p:nvSpPr>
          <p:cNvPr id="10" name="Rectángulo 9"/>
          <p:cNvSpPr/>
          <p:nvPr/>
        </p:nvSpPr>
        <p:spPr>
          <a:xfrm>
            <a:off x="8587947" y="1767016"/>
            <a:ext cx="2765854" cy="349183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sz="1600" dirty="0"/>
              <a:t>Having originated in the 2001 report, The Responsibility to Protect, by the International Commission on Intervention and State Sovereignty, these criteria gained further traction in the report issued by the UN Secretary-General’s High-Level Panel on Threats, Challenges, and Change in the lead-up to the UN’s 60th anniversary summit in 2005.</a:t>
            </a:r>
          </a:p>
          <a:p>
            <a:r>
              <a:rPr lang="en-US" sz="1400" dirty="0">
                <a:hlinkClick r:id="rId8" action="ppaction://hlinkfile"/>
              </a:rPr>
              <a:t>World in 2018\When May States Use Force_ by Gareth Evans - Project Syndicate.html</a:t>
            </a:r>
            <a:endParaRPr lang="es-ES" sz="1400" dirty="0"/>
          </a:p>
        </p:txBody>
      </p:sp>
      <p:sp>
        <p:nvSpPr>
          <p:cNvPr id="11" name="Rectángulo 10"/>
          <p:cNvSpPr/>
          <p:nvPr/>
        </p:nvSpPr>
        <p:spPr>
          <a:xfrm>
            <a:off x="8414952" y="1248031"/>
            <a:ext cx="2938848" cy="43107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dirty="0"/>
              <a:t>Responsabilidad de proteger</a:t>
            </a:r>
          </a:p>
        </p:txBody>
      </p:sp>
      <p:sp>
        <p:nvSpPr>
          <p:cNvPr id="12" name="Rectángulo 11"/>
          <p:cNvSpPr/>
          <p:nvPr/>
        </p:nvSpPr>
        <p:spPr>
          <a:xfrm>
            <a:off x="6058519" y="6280940"/>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4" name="Rectángulo 13"/>
          <p:cNvSpPr/>
          <p:nvPr/>
        </p:nvSpPr>
        <p:spPr>
          <a:xfrm>
            <a:off x="7691719" y="5362832"/>
            <a:ext cx="3662081" cy="13345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800" dirty="0"/>
              <a:t>https://www.project-syndicate.org/onpoint/when-may-states-use-force-by-gareth-evans-2018-04?utm_source=Project%20Syndicate%20Newsletter&amp;utm_campaign=2ffdff76dd-op_newsletter_2018_27_4&amp;utm_medium=email&amp;utm_term=0_73bad5b7d8-2ffdff76dd-93551053&amp;mc_cid=2ffdff76dd&amp;mc_eid=9593b09a86</a:t>
            </a:r>
          </a:p>
        </p:txBody>
      </p:sp>
    </p:spTree>
    <p:extLst>
      <p:ext uri="{BB962C8B-B14F-4D97-AF65-F5344CB8AC3E}">
        <p14:creationId xmlns:p14="http://schemas.microsoft.com/office/powerpoint/2010/main" val="39169310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47918"/>
            <a:ext cx="10515600" cy="551330"/>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The rules of </a:t>
            </a:r>
            <a:r>
              <a:rPr lang="es-ES" sz="2800" dirty="0" err="1"/>
              <a:t>war</a:t>
            </a:r>
            <a:endParaRPr lang="es-ES" sz="2800" dirty="0"/>
          </a:p>
        </p:txBody>
      </p:sp>
      <p:sp>
        <p:nvSpPr>
          <p:cNvPr id="3" name="Marcador de contenido 2"/>
          <p:cNvSpPr>
            <a:spLocks noGrp="1"/>
          </p:cNvSpPr>
          <p:nvPr>
            <p:ph idx="1"/>
          </p:nvPr>
        </p:nvSpPr>
        <p:spPr>
          <a:xfrm>
            <a:off x="0" y="900952"/>
            <a:ext cx="12156141" cy="5957047"/>
          </a:xfrm>
        </p:spPr>
        <p:style>
          <a:lnRef idx="1">
            <a:schemeClr val="accent2"/>
          </a:lnRef>
          <a:fillRef idx="2">
            <a:schemeClr val="accent2"/>
          </a:fillRef>
          <a:effectRef idx="1">
            <a:schemeClr val="accent2"/>
          </a:effectRef>
          <a:fontRef idx="minor">
            <a:schemeClr val="dk1"/>
          </a:fontRef>
        </p:style>
        <p:txBody>
          <a:bodyPr>
            <a:normAutofit/>
          </a:bodyPr>
          <a:lstStyle/>
          <a:p>
            <a:pPr marL="0" indent="0">
              <a:buNone/>
            </a:pPr>
            <a:endParaRPr lang="es-ES" dirty="0"/>
          </a:p>
          <a:p>
            <a:pPr marL="0" indent="0">
              <a:buNone/>
            </a:pPr>
            <a:r>
              <a:rPr lang="es-ES" dirty="0"/>
              <a:t>jean-</a:t>
            </a:r>
            <a:r>
              <a:rPr lang="es-ES" dirty="0" err="1"/>
              <a:t>paul</a:t>
            </a:r>
            <a:r>
              <a:rPr lang="es-ES" dirty="0"/>
              <a:t> </a:t>
            </a:r>
            <a:r>
              <a:rPr lang="es-ES" dirty="0" err="1"/>
              <a:t>marthoz@jpmarthoz</a:t>
            </a:r>
            <a:endParaRPr lang="es-ES" dirty="0"/>
          </a:p>
          <a:p>
            <a:pPr marL="0" indent="0">
              <a:buNone/>
            </a:pPr>
            <a:r>
              <a:rPr lang="es-ES" dirty="0"/>
              <a:t>Un rappel </a:t>
            </a:r>
            <a:r>
              <a:rPr lang="es-ES" dirty="0" err="1"/>
              <a:t>essentiel</a:t>
            </a:r>
            <a:r>
              <a:rPr lang="es-ES" dirty="0"/>
              <a:t> </a:t>
            </a:r>
            <a:r>
              <a:rPr lang="es-ES" dirty="0" err="1"/>
              <a:t>dans</a:t>
            </a:r>
            <a:r>
              <a:rPr lang="es-ES" dirty="0"/>
              <a:t> </a:t>
            </a:r>
            <a:r>
              <a:rPr lang="es-ES" dirty="0" err="1"/>
              <a:t>notre</a:t>
            </a:r>
            <a:r>
              <a:rPr lang="es-ES" dirty="0"/>
              <a:t> monde de barbares.</a:t>
            </a:r>
          </a:p>
          <a:p>
            <a:pPr marL="0" indent="0">
              <a:buNone/>
            </a:pPr>
            <a:endParaRPr lang="es-ES" dirty="0"/>
          </a:p>
          <a:p>
            <a:pPr marL="0" indent="0" algn="ctr">
              <a:buNone/>
            </a:pPr>
            <a:r>
              <a:rPr lang="es-ES" dirty="0"/>
              <a:t>ICRC@ICRC</a:t>
            </a:r>
          </a:p>
          <a:p>
            <a:pPr marL="0" indent="0" algn="ctr">
              <a:buNone/>
            </a:pPr>
            <a:r>
              <a:rPr lang="es-ES" dirty="0"/>
              <a:t>The rules of </a:t>
            </a:r>
            <a:r>
              <a:rPr lang="es-ES" dirty="0" err="1"/>
              <a:t>war</a:t>
            </a:r>
            <a:r>
              <a:rPr lang="es-ES" dirty="0"/>
              <a:t> in </a:t>
            </a:r>
            <a:r>
              <a:rPr lang="es-ES" dirty="0" err="1"/>
              <a:t>under</a:t>
            </a:r>
            <a:r>
              <a:rPr lang="es-ES" dirty="0"/>
              <a:t> 30 </a:t>
            </a:r>
            <a:r>
              <a:rPr lang="es-ES" dirty="0" err="1"/>
              <a:t>seconds</a:t>
            </a:r>
            <a:r>
              <a:rPr lang="es-ES" dirty="0"/>
              <a:t>. #</a:t>
            </a:r>
            <a:r>
              <a:rPr lang="es-ES" dirty="0" err="1"/>
              <a:t>GenevaConventions</a:t>
            </a:r>
            <a:endParaRPr lang="es-ES" dirty="0"/>
          </a:p>
          <a:p>
            <a:pPr marL="0" indent="0" algn="ctr">
              <a:buNone/>
            </a:pPr>
            <a:r>
              <a:rPr lang="es-ES" dirty="0"/>
              <a:t>https://twitter.com/i/status/1011490495007096832</a:t>
            </a:r>
          </a:p>
          <a:p>
            <a:pPr marL="0" indent="0" algn="ctr">
              <a:buNone/>
            </a:pPr>
            <a:r>
              <a:rPr lang="es-ES" dirty="0"/>
              <a:t> 8:23 - 26 jun. 2018</a:t>
            </a:r>
          </a:p>
        </p:txBody>
      </p:sp>
    </p:spTree>
    <p:extLst>
      <p:ext uri="{BB962C8B-B14F-4D97-AF65-F5344CB8AC3E}">
        <p14:creationId xmlns:p14="http://schemas.microsoft.com/office/powerpoint/2010/main" val="14638782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11016"/>
            <a:ext cx="10515600" cy="576776"/>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Gastos militares en el mundo en 2018</a:t>
            </a:r>
          </a:p>
        </p:txBody>
      </p:sp>
      <p:pic>
        <p:nvPicPr>
          <p:cNvPr id="4" name="Marcador de contenido 3"/>
          <p:cNvPicPr>
            <a:picLocks noGrp="1" noChangeAspect="1"/>
          </p:cNvPicPr>
          <p:nvPr>
            <p:ph idx="1"/>
          </p:nvPr>
        </p:nvPicPr>
        <p:blipFill>
          <a:blip r:embed="rId2"/>
          <a:stretch>
            <a:fillRect/>
          </a:stretch>
        </p:blipFill>
        <p:spPr>
          <a:xfrm>
            <a:off x="3193366" y="907368"/>
            <a:ext cx="5760134" cy="3816238"/>
          </a:xfrm>
          <a:prstGeom prst="rect">
            <a:avLst/>
          </a:prstGeom>
        </p:spPr>
      </p:pic>
      <p:sp>
        <p:nvSpPr>
          <p:cNvPr id="5" name="Rectángulo 4"/>
          <p:cNvSpPr/>
          <p:nvPr/>
        </p:nvSpPr>
        <p:spPr>
          <a:xfrm>
            <a:off x="112542" y="907368"/>
            <a:ext cx="2968283" cy="425547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fr-FR" dirty="0"/>
              <a:t>Après les Etats-Unis, viennent la Chine, l’Arabie saoudite, la Russie, l’Inde et la France. En 2017, les dépenses militaires mondiales se sont élevées </a:t>
            </a:r>
            <a:r>
              <a:rPr lang="fr-FR" dirty="0">
                <a:solidFill>
                  <a:srgbClr val="FF0000"/>
                </a:solidFill>
              </a:rPr>
              <a:t>à 1 739 milliards de dollars.</a:t>
            </a:r>
          </a:p>
          <a:p>
            <a:r>
              <a:rPr lang="fr-FR" dirty="0"/>
              <a:t>En savoir plus sur http://www.lemonde.fr/international/article/2018/05/02/depenses-militaires-la-france-rattrapee-par-l-inde-les-etats-unis-toujours-en-tete_5293091_3210.html#DEiIymRLAt3xUMgI.99</a:t>
            </a:r>
            <a:endParaRPr lang="es-ES" dirty="0"/>
          </a:p>
        </p:txBody>
      </p:sp>
      <p:sp>
        <p:nvSpPr>
          <p:cNvPr id="6" name="Rectángulo 5"/>
          <p:cNvSpPr/>
          <p:nvPr/>
        </p:nvSpPr>
        <p:spPr>
          <a:xfrm>
            <a:off x="8953500" y="1012875"/>
            <a:ext cx="3205674" cy="425547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fr-FR" dirty="0"/>
          </a:p>
          <a:p>
            <a:endParaRPr lang="fr-FR" dirty="0"/>
          </a:p>
          <a:p>
            <a:endParaRPr lang="fr-FR" dirty="0"/>
          </a:p>
          <a:p>
            <a:endParaRPr lang="fr-FR" dirty="0"/>
          </a:p>
          <a:p>
            <a:endParaRPr lang="fr-FR" dirty="0"/>
          </a:p>
          <a:p>
            <a:endParaRPr lang="fr-FR" dirty="0"/>
          </a:p>
          <a:p>
            <a:endParaRPr lang="fr-FR" dirty="0"/>
          </a:p>
          <a:p>
            <a:r>
              <a:rPr lang="fr-FR" dirty="0"/>
              <a:t>La </a:t>
            </a:r>
            <a:r>
              <a:rPr lang="fr-FR" dirty="0">
                <a:solidFill>
                  <a:srgbClr val="FF0000"/>
                </a:solidFill>
              </a:rPr>
              <a:t>Russie</a:t>
            </a:r>
            <a:r>
              <a:rPr lang="fr-FR" dirty="0"/>
              <a:t>, qui avait le troisième budget en 2016, est redescendue à la quatrième place en 2017. Ses dépenses militaires ont chuté de 20 %, à 66,3 milliards de dollars. Le pays avait enregistré sa dernière baisse en 1998, alors qu’il faisait face à une importante crise financière.</a:t>
            </a:r>
          </a:p>
          <a:p>
            <a:r>
              <a:rPr lang="fr-FR" dirty="0"/>
              <a:t>Les 29 membres de l</a:t>
            </a:r>
            <a:r>
              <a:rPr lang="fr-FR" dirty="0">
                <a:solidFill>
                  <a:srgbClr val="FF0000"/>
                </a:solidFill>
              </a:rPr>
              <a:t>’OTAN</a:t>
            </a:r>
            <a:r>
              <a:rPr lang="fr-FR" dirty="0"/>
              <a:t> ont, ensemble, dépensé 900 milliards de dollars pour leur défense en 2017, soit 52 % des dépenses mondiales. </a:t>
            </a:r>
          </a:p>
          <a:p>
            <a:endParaRPr lang="fr-FR" dirty="0"/>
          </a:p>
          <a:p>
            <a:endParaRPr lang="fr-FR" dirty="0"/>
          </a:p>
          <a:p>
            <a:r>
              <a:rPr lang="fr-FR" dirty="0"/>
              <a:t>ete_5293091_3210.html#DEiIymRLAt3xUMgI.99</a:t>
            </a:r>
          </a:p>
          <a:p>
            <a:endParaRPr lang="fr-FR" dirty="0"/>
          </a:p>
          <a:p>
            <a:endParaRPr lang="fr-FR" dirty="0"/>
          </a:p>
          <a:p>
            <a:endParaRPr lang="fr-FR" dirty="0"/>
          </a:p>
        </p:txBody>
      </p:sp>
      <p:sp>
        <p:nvSpPr>
          <p:cNvPr id="7" name="Rectángulo 6"/>
          <p:cNvSpPr/>
          <p:nvPr/>
        </p:nvSpPr>
        <p:spPr>
          <a:xfrm>
            <a:off x="112541" y="5387926"/>
            <a:ext cx="12046633" cy="136456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fr-FR" dirty="0"/>
              <a:t>Les </a:t>
            </a:r>
            <a:r>
              <a:rPr lang="fr-FR" dirty="0">
                <a:solidFill>
                  <a:srgbClr val="FF0000"/>
                </a:solidFill>
              </a:rPr>
              <a:t>Etats-Unis</a:t>
            </a:r>
            <a:r>
              <a:rPr lang="fr-FR" dirty="0"/>
              <a:t> restent le pays qui dépense le plus, de très loin. Leur budget, de 610 milliards de dollars, représente plus d’un tiers des dépenses militaires dans le monde, loin devant la Chine (13 % des dépenses militaires, à 228 milliards selon une estimation </a:t>
            </a:r>
            <a:r>
              <a:rPr lang="fr-FR" dirty="0" err="1"/>
              <a:t>Sipri</a:t>
            </a:r>
            <a:r>
              <a:rPr lang="fr-FR" dirty="0"/>
              <a:t>) et l’Arabie Saoudite (4 % à 69,4 milliards).</a:t>
            </a:r>
          </a:p>
          <a:p>
            <a:endParaRPr lang="fr-FR" dirty="0"/>
          </a:p>
        </p:txBody>
      </p:sp>
    </p:spTree>
    <p:extLst>
      <p:ext uri="{BB962C8B-B14F-4D97-AF65-F5344CB8AC3E}">
        <p14:creationId xmlns:p14="http://schemas.microsoft.com/office/powerpoint/2010/main" val="6003776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6760" y="0"/>
            <a:ext cx="10515600" cy="604910"/>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Gastos militares desde 1988 a 2017</a:t>
            </a:r>
          </a:p>
        </p:txBody>
      </p:sp>
      <p:pic>
        <p:nvPicPr>
          <p:cNvPr id="7" name="Marcador de contenido 6"/>
          <p:cNvPicPr>
            <a:picLocks noGrp="1" noChangeAspect="1"/>
          </p:cNvPicPr>
          <p:nvPr>
            <p:ph idx="1"/>
          </p:nvPr>
        </p:nvPicPr>
        <p:blipFill rotWithShape="1">
          <a:blip r:embed="rId2"/>
          <a:srcRect b="55388"/>
          <a:stretch/>
        </p:blipFill>
        <p:spPr>
          <a:xfrm>
            <a:off x="0" y="1026942"/>
            <a:ext cx="12009120" cy="4712675"/>
          </a:xfrm>
          <a:prstGeom prst="rect">
            <a:avLst/>
          </a:prstGeom>
        </p:spPr>
      </p:pic>
      <p:sp>
        <p:nvSpPr>
          <p:cNvPr id="8" name="Rectángulo 7"/>
          <p:cNvSpPr/>
          <p:nvPr/>
        </p:nvSpPr>
        <p:spPr>
          <a:xfrm>
            <a:off x="534572" y="5739617"/>
            <a:ext cx="11127545" cy="11183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a:t>https://www.sipri.org/</a:t>
            </a:r>
            <a:endParaRPr lang="es-ES" dirty="0"/>
          </a:p>
        </p:txBody>
      </p:sp>
    </p:spTree>
    <p:extLst>
      <p:ext uri="{BB962C8B-B14F-4D97-AF65-F5344CB8AC3E}">
        <p14:creationId xmlns:p14="http://schemas.microsoft.com/office/powerpoint/2010/main" val="3212691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68812"/>
            <a:ext cx="10515600" cy="689318"/>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El mapa de los gastos militares en el mundo (SIPRI)</a:t>
            </a:r>
          </a:p>
        </p:txBody>
      </p:sp>
      <p:pic>
        <p:nvPicPr>
          <p:cNvPr id="4" name="Marcador de contenido 3"/>
          <p:cNvPicPr>
            <a:picLocks noGrp="1" noChangeAspect="1"/>
          </p:cNvPicPr>
          <p:nvPr>
            <p:ph idx="1"/>
          </p:nvPr>
        </p:nvPicPr>
        <p:blipFill>
          <a:blip r:embed="rId2"/>
          <a:stretch>
            <a:fillRect/>
          </a:stretch>
        </p:blipFill>
        <p:spPr>
          <a:xfrm>
            <a:off x="121921" y="1871003"/>
            <a:ext cx="11891888" cy="4797083"/>
          </a:xfrm>
          <a:prstGeom prst="rect">
            <a:avLst/>
          </a:prstGeom>
        </p:spPr>
      </p:pic>
    </p:spTree>
    <p:extLst>
      <p:ext uri="{BB962C8B-B14F-4D97-AF65-F5344CB8AC3E}">
        <p14:creationId xmlns:p14="http://schemas.microsoft.com/office/powerpoint/2010/main" val="12516643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35925"/>
            <a:ext cx="10515600" cy="617838"/>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El mapa de gastos militares en % del PIB</a:t>
            </a:r>
          </a:p>
        </p:txBody>
      </p:sp>
      <p:sp>
        <p:nvSpPr>
          <p:cNvPr id="5" name="Rectangle 4"/>
          <p:cNvSpPr>
            <a:spLocks noChangeArrowheads="1"/>
          </p:cNvSpPr>
          <p:nvPr/>
        </p:nvSpPr>
        <p:spPr bwMode="auto">
          <a:xfrm>
            <a:off x="838200" y="1492572"/>
            <a:ext cx="2607684" cy="190821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80937"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800" b="0" i="0" u="none" strike="noStrike" cap="none" normalizeH="0" baseline="0" dirty="0">
                <a:ln>
                  <a:noFill/>
                </a:ln>
                <a:solidFill>
                  <a:srgbClr val="2B7BB9"/>
                </a:solidFill>
                <a:effectLst/>
                <a:latin typeface="Arial" panose="020B0604020202020204" pitchFamily="34" charset="0"/>
              </a:rPr>
              <a:t>                                                                                                                                                                                   </a:t>
            </a:r>
            <a:endParaRPr kumimoji="0" lang="es-ES" altLang="es-E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200" b="0" i="0" u="none" strike="noStrike" cap="none" normalizeH="0" baseline="0" dirty="0">
                <a:ln>
                  <a:noFill/>
                </a:ln>
                <a:solidFill>
                  <a:srgbClr val="1C2022"/>
                </a:solidFill>
                <a:effectLst/>
                <a:latin typeface="Helvetica" panose="020B0604020202020204" pitchFamily="34" charset="0"/>
                <a:hlinkClick r:id="rId2"/>
              </a:rPr>
              <a:t>  </a:t>
            </a:r>
            <a:r>
              <a:rPr kumimoji="0" lang="es-ES" altLang="es-ES" sz="2800" b="0" i="0" u="none" strike="noStrike" cap="none" normalizeH="0" baseline="0" dirty="0">
                <a:ln>
                  <a:noFill/>
                </a:ln>
                <a:solidFill>
                  <a:srgbClr val="1C2022"/>
                </a:solidFill>
                <a:effectLst/>
                <a:latin typeface="Helvetica" panose="020B0604020202020204" pitchFamily="34" charset="0"/>
              </a:rPr>
              <a:t> </a:t>
            </a:r>
            <a:r>
              <a:rPr kumimoji="0" lang="es-ES" altLang="es-ES" sz="1200" b="0" i="0" u="none" strike="noStrike" cap="none" normalizeH="0" baseline="0" dirty="0">
                <a:ln>
                  <a:noFill/>
                </a:ln>
                <a:solidFill>
                  <a:srgbClr val="1C2022"/>
                </a:solidFill>
                <a:effectLst/>
                <a:latin typeface="Helvetica" panose="020B0604020202020204" pitchFamily="34" charset="0"/>
              </a:rPr>
              <a:t>         </a:t>
            </a:r>
          </a:p>
        </p:txBody>
      </p:sp>
      <p:pic>
        <p:nvPicPr>
          <p:cNvPr id="3077" name="Picture 5" descr="Ver imagen en Twitte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39197"/>
            <a:ext cx="12192000" cy="6104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5038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21920"/>
            <a:ext cx="10515600" cy="536448"/>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The global </a:t>
            </a:r>
            <a:r>
              <a:rPr lang="es-ES" sz="2800" dirty="0" err="1"/>
              <a:t>arms</a:t>
            </a:r>
            <a:r>
              <a:rPr lang="es-ES" sz="2800" dirty="0"/>
              <a:t> </a:t>
            </a:r>
            <a:r>
              <a:rPr lang="es-ES" sz="2800" dirty="0" err="1"/>
              <a:t>market</a:t>
            </a:r>
            <a:endParaRPr lang="es-ES" sz="2800" dirty="0"/>
          </a:p>
        </p:txBody>
      </p:sp>
      <p:pic>
        <p:nvPicPr>
          <p:cNvPr id="2050" name="Picture 2" descr="https://www.diplomaticourier.com/wp-content/uploads/2018/04/bigstock-War-Concept-Silhouettes-Of-So-213271324-960x450.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05328" y="968978"/>
            <a:ext cx="6181344" cy="2761774"/>
          </a:xfrm>
          <a:prstGeom prst="rect">
            <a:avLst/>
          </a:prstGeom>
          <a:noFill/>
          <a:extLst>
            <a:ext uri="{909E8E84-426E-40DD-AFC4-6F175D3DCCD1}">
              <a14:hiddenFill xmlns:a14="http://schemas.microsoft.com/office/drawing/2010/main">
                <a:solidFill>
                  <a:srgbClr val="FFFFFF"/>
                </a:solidFill>
              </a14:hiddenFill>
            </a:ext>
          </a:extLst>
        </p:spPr>
      </p:pic>
      <p:sp>
        <p:nvSpPr>
          <p:cNvPr id="4" name="Proceso 3"/>
          <p:cNvSpPr/>
          <p:nvPr/>
        </p:nvSpPr>
        <p:spPr>
          <a:xfrm>
            <a:off x="0" y="968978"/>
            <a:ext cx="3005328" cy="6248686"/>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endParaRPr lang="es-ES" dirty="0"/>
          </a:p>
          <a:p>
            <a:endParaRPr lang="es-ES" dirty="0"/>
          </a:p>
          <a:p>
            <a:r>
              <a:rPr lang="es-ES" dirty="0"/>
              <a:t>Decline </a:t>
            </a:r>
            <a:r>
              <a:rPr lang="es-ES" dirty="0" err="1"/>
              <a:t>from</a:t>
            </a:r>
            <a:r>
              <a:rPr lang="es-ES" dirty="0"/>
              <a:t> 1991 to 2010</a:t>
            </a:r>
          </a:p>
          <a:p>
            <a:endParaRPr lang="es-ES" dirty="0"/>
          </a:p>
          <a:p>
            <a:r>
              <a:rPr lang="en-US" dirty="0"/>
              <a:t>In the 1990s a peace dividend</a:t>
            </a:r>
          </a:p>
          <a:p>
            <a:endParaRPr lang="en-US" dirty="0"/>
          </a:p>
          <a:p>
            <a:r>
              <a:rPr lang="en-US" dirty="0"/>
              <a:t>Precipitated by detente</a:t>
            </a:r>
          </a:p>
          <a:p>
            <a:endParaRPr lang="en-US" dirty="0"/>
          </a:p>
          <a:p>
            <a:r>
              <a:rPr lang="en-US" dirty="0"/>
              <a:t>Resources on peace making</a:t>
            </a:r>
          </a:p>
          <a:p>
            <a:endParaRPr lang="en-US" dirty="0"/>
          </a:p>
          <a:p>
            <a:r>
              <a:rPr lang="en-US" dirty="0"/>
              <a:t>Peace agreements failures decreased from 50% to 20%</a:t>
            </a:r>
          </a:p>
          <a:p>
            <a:endParaRPr lang="en-US" dirty="0"/>
          </a:p>
          <a:p>
            <a:r>
              <a:rPr lang="en-US" dirty="0"/>
              <a:t>In 1990: world military spending of 1.5 trillion $, 70.000 nukes,  50 armed conflicts and arms trade up</a:t>
            </a:r>
          </a:p>
          <a:p>
            <a:endParaRPr lang="en-US" dirty="0"/>
          </a:p>
          <a:p>
            <a:r>
              <a:rPr lang="en-US" dirty="0"/>
              <a:t>1995: </a:t>
            </a:r>
            <a:r>
              <a:rPr lang="en-US" dirty="0" err="1"/>
              <a:t>milit</a:t>
            </a:r>
            <a:r>
              <a:rPr lang="en-US" dirty="0"/>
              <a:t> spending of 1.1 </a:t>
            </a:r>
            <a:r>
              <a:rPr lang="en-US" dirty="0" err="1"/>
              <a:t>tril</a:t>
            </a:r>
            <a:endParaRPr lang="en-US" dirty="0"/>
          </a:p>
          <a:p>
            <a:endParaRPr lang="en-US" dirty="0"/>
          </a:p>
          <a:p>
            <a:r>
              <a:rPr lang="en-US" dirty="0"/>
              <a:t>Peace missions + </a:t>
            </a:r>
            <a:r>
              <a:rPr lang="en-US" dirty="0" err="1"/>
              <a:t>dipiplomacy</a:t>
            </a:r>
            <a:endParaRPr lang="en-US" dirty="0"/>
          </a:p>
          <a:p>
            <a:endParaRPr lang="en-US" dirty="0"/>
          </a:p>
          <a:p>
            <a:endParaRPr lang="es-ES" sz="1600" dirty="0"/>
          </a:p>
        </p:txBody>
      </p:sp>
      <p:sp>
        <p:nvSpPr>
          <p:cNvPr id="5" name="Proceso 4"/>
          <p:cNvSpPr/>
          <p:nvPr/>
        </p:nvSpPr>
        <p:spPr>
          <a:xfrm>
            <a:off x="9186672" y="968978"/>
            <a:ext cx="2987040" cy="6248686"/>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endParaRPr lang="es-ES" dirty="0"/>
          </a:p>
          <a:p>
            <a:endParaRPr lang="es-ES" dirty="0"/>
          </a:p>
          <a:p>
            <a:endParaRPr lang="es-ES" dirty="0"/>
          </a:p>
          <a:p>
            <a:endParaRPr lang="es-ES" dirty="0"/>
          </a:p>
          <a:p>
            <a:endParaRPr lang="es-ES" dirty="0"/>
          </a:p>
          <a:p>
            <a:r>
              <a:rPr lang="es-ES" dirty="0" err="1"/>
              <a:t>Corruption</a:t>
            </a:r>
            <a:r>
              <a:rPr lang="es-ES" dirty="0"/>
              <a:t> </a:t>
            </a:r>
            <a:r>
              <a:rPr lang="es-ES" dirty="0" err="1"/>
              <a:t>endemic</a:t>
            </a:r>
            <a:endParaRPr lang="es-ES" dirty="0"/>
          </a:p>
          <a:p>
            <a:endParaRPr lang="es-ES" dirty="0"/>
          </a:p>
          <a:p>
            <a:r>
              <a:rPr lang="es-ES" dirty="0" err="1"/>
              <a:t>Democracy</a:t>
            </a:r>
            <a:r>
              <a:rPr lang="es-ES" dirty="0"/>
              <a:t> </a:t>
            </a:r>
            <a:r>
              <a:rPr lang="es-ES" dirty="0" err="1"/>
              <a:t>loosing</a:t>
            </a:r>
            <a:endParaRPr lang="es-ES" dirty="0"/>
          </a:p>
          <a:p>
            <a:endParaRPr lang="es-ES" dirty="0"/>
          </a:p>
          <a:p>
            <a:r>
              <a:rPr lang="es-ES" dirty="0"/>
              <a:t>New </a:t>
            </a:r>
            <a:r>
              <a:rPr lang="es-ES" dirty="0" err="1"/>
              <a:t>face</a:t>
            </a:r>
            <a:r>
              <a:rPr lang="es-ES" dirty="0"/>
              <a:t> of </a:t>
            </a:r>
            <a:r>
              <a:rPr lang="es-ES" dirty="0" err="1"/>
              <a:t>conflict</a:t>
            </a:r>
            <a:r>
              <a:rPr lang="es-ES" dirty="0"/>
              <a:t>: </a:t>
            </a:r>
            <a:r>
              <a:rPr lang="es-ES" dirty="0" err="1"/>
              <a:t>from</a:t>
            </a:r>
            <a:r>
              <a:rPr lang="es-ES" dirty="0"/>
              <a:t> </a:t>
            </a:r>
            <a:r>
              <a:rPr lang="es-ES" dirty="0" err="1"/>
              <a:t>interstate</a:t>
            </a:r>
            <a:r>
              <a:rPr lang="es-ES" dirty="0"/>
              <a:t> to </a:t>
            </a:r>
            <a:r>
              <a:rPr lang="es-ES" dirty="0" err="1"/>
              <a:t>intrastate</a:t>
            </a:r>
            <a:r>
              <a:rPr lang="es-ES" dirty="0"/>
              <a:t> and </a:t>
            </a:r>
            <a:r>
              <a:rPr lang="es-ES" dirty="0" err="1"/>
              <a:t>mixing</a:t>
            </a:r>
            <a:r>
              <a:rPr lang="es-ES" dirty="0"/>
              <a:t> </a:t>
            </a:r>
            <a:r>
              <a:rPr lang="es-ES" dirty="0" err="1"/>
              <a:t>both</a:t>
            </a:r>
            <a:endParaRPr lang="es-ES" dirty="0"/>
          </a:p>
          <a:p>
            <a:endParaRPr lang="es-ES" dirty="0"/>
          </a:p>
          <a:p>
            <a:r>
              <a:rPr lang="es-ES" dirty="0" err="1"/>
              <a:t>Illicits</a:t>
            </a:r>
            <a:r>
              <a:rPr lang="es-ES" dirty="0"/>
              <a:t> up: </a:t>
            </a:r>
            <a:r>
              <a:rPr lang="es-ES" dirty="0" err="1"/>
              <a:t>unlashing</a:t>
            </a:r>
            <a:r>
              <a:rPr lang="es-ES" dirty="0"/>
              <a:t> </a:t>
            </a:r>
            <a:r>
              <a:rPr lang="es-ES" dirty="0" err="1"/>
              <a:t>uncertainty</a:t>
            </a:r>
            <a:r>
              <a:rPr lang="es-ES" dirty="0"/>
              <a:t>, </a:t>
            </a:r>
            <a:r>
              <a:rPr lang="es-ES" dirty="0" err="1"/>
              <a:t>insecurity</a:t>
            </a:r>
            <a:r>
              <a:rPr lang="es-ES" dirty="0"/>
              <a:t>, </a:t>
            </a:r>
            <a:r>
              <a:rPr lang="es-ES" dirty="0" err="1"/>
              <a:t>violence</a:t>
            </a:r>
            <a:endParaRPr lang="es-ES" dirty="0"/>
          </a:p>
          <a:p>
            <a:endParaRPr lang="es-ES" dirty="0"/>
          </a:p>
          <a:p>
            <a:r>
              <a:rPr lang="es-ES" dirty="0"/>
              <a:t>New </a:t>
            </a:r>
            <a:r>
              <a:rPr lang="es-ES" dirty="0" err="1"/>
              <a:t>forms</a:t>
            </a:r>
            <a:r>
              <a:rPr lang="es-ES" dirty="0"/>
              <a:t> of </a:t>
            </a:r>
            <a:r>
              <a:rPr lang="es-ES" dirty="0" err="1"/>
              <a:t>warfare</a:t>
            </a:r>
            <a:r>
              <a:rPr lang="es-ES" dirty="0"/>
              <a:t> </a:t>
            </a:r>
            <a:r>
              <a:rPr lang="es-ES" dirty="0" err="1"/>
              <a:t>prevalent</a:t>
            </a:r>
            <a:r>
              <a:rPr lang="es-ES" dirty="0"/>
              <a:t>: </a:t>
            </a:r>
            <a:r>
              <a:rPr lang="es-ES" dirty="0" err="1"/>
              <a:t>terr</a:t>
            </a:r>
            <a:r>
              <a:rPr lang="es-ES" dirty="0"/>
              <a:t>, </a:t>
            </a:r>
            <a:r>
              <a:rPr lang="es-ES" dirty="0" err="1"/>
              <a:t>ciber</a:t>
            </a:r>
            <a:r>
              <a:rPr lang="es-ES" dirty="0"/>
              <a:t>…</a:t>
            </a:r>
          </a:p>
          <a:p>
            <a:endParaRPr lang="es-ES" dirty="0"/>
          </a:p>
          <a:p>
            <a:r>
              <a:rPr lang="es-ES" dirty="0" err="1"/>
              <a:t>Public-private</a:t>
            </a:r>
            <a:r>
              <a:rPr lang="es-ES" dirty="0"/>
              <a:t> </a:t>
            </a:r>
            <a:r>
              <a:rPr lang="es-ES" dirty="0" err="1"/>
              <a:t>collaboration</a:t>
            </a:r>
            <a:r>
              <a:rPr lang="es-ES" dirty="0"/>
              <a:t> up</a:t>
            </a:r>
          </a:p>
          <a:p>
            <a:endParaRPr lang="es-ES" dirty="0"/>
          </a:p>
          <a:p>
            <a:endParaRPr lang="es-ES" dirty="0"/>
          </a:p>
          <a:p>
            <a:endParaRPr lang="es-ES" dirty="0"/>
          </a:p>
          <a:p>
            <a:endParaRPr lang="es-ES" dirty="0"/>
          </a:p>
          <a:p>
            <a:endParaRPr lang="es-ES" dirty="0"/>
          </a:p>
          <a:p>
            <a:endParaRPr lang="es-ES" dirty="0"/>
          </a:p>
        </p:txBody>
      </p:sp>
      <p:sp>
        <p:nvSpPr>
          <p:cNvPr id="6" name="Proceso 5"/>
          <p:cNvSpPr/>
          <p:nvPr/>
        </p:nvSpPr>
        <p:spPr>
          <a:xfrm>
            <a:off x="3011424" y="3846433"/>
            <a:ext cx="6181344" cy="3371231"/>
          </a:xfrm>
          <a:prstGeom prst="flowChartProcess">
            <a:avLst/>
          </a:prstGeom>
        </p:spPr>
        <p:style>
          <a:lnRef idx="2">
            <a:schemeClr val="dk1"/>
          </a:lnRef>
          <a:fillRef idx="1">
            <a:schemeClr val="lt1"/>
          </a:fillRef>
          <a:effectRef idx="0">
            <a:schemeClr val="dk1"/>
          </a:effectRef>
          <a:fontRef idx="minor">
            <a:schemeClr val="dk1"/>
          </a:fontRef>
        </p:style>
        <p:txBody>
          <a:bodyPr rtlCol="0" anchor="ctr"/>
          <a:lstStyle/>
          <a:p>
            <a:endParaRPr lang="en-US" dirty="0"/>
          </a:p>
          <a:p>
            <a:endParaRPr lang="en-US" dirty="0"/>
          </a:p>
          <a:p>
            <a:endParaRPr lang="en-US" dirty="0"/>
          </a:p>
          <a:p>
            <a:endParaRPr lang="en-US" dirty="0"/>
          </a:p>
          <a:p>
            <a:r>
              <a:rPr lang="en-US" dirty="0"/>
              <a:t>2010: just 30 armed conflicts, climate change pressures up</a:t>
            </a:r>
          </a:p>
          <a:p>
            <a:endParaRPr lang="en-US" dirty="0"/>
          </a:p>
          <a:p>
            <a:r>
              <a:rPr lang="en-US" dirty="0"/>
              <a:t>Rising economic inequality</a:t>
            </a:r>
          </a:p>
          <a:p>
            <a:endParaRPr lang="en-US" dirty="0"/>
          </a:p>
          <a:p>
            <a:r>
              <a:rPr lang="en-US" dirty="0"/>
              <a:t>Towards a new balance of power</a:t>
            </a:r>
          </a:p>
          <a:p>
            <a:endParaRPr lang="en-US" dirty="0"/>
          </a:p>
          <a:p>
            <a:r>
              <a:rPr lang="en-US" dirty="0"/>
              <a:t>Dip agreements down</a:t>
            </a:r>
          </a:p>
          <a:p>
            <a:endParaRPr lang="en-US" dirty="0"/>
          </a:p>
          <a:p>
            <a:r>
              <a:rPr lang="en-US" dirty="0"/>
              <a:t>IO loosing influence</a:t>
            </a:r>
          </a:p>
          <a:p>
            <a:endParaRPr lang="en-US" dirty="0"/>
          </a:p>
          <a:p>
            <a:r>
              <a:rPr lang="en-US" dirty="0"/>
              <a:t>Space competition up</a:t>
            </a:r>
          </a:p>
          <a:p>
            <a:endParaRPr lang="en-US" dirty="0"/>
          </a:p>
          <a:p>
            <a:endParaRPr lang="en-US" dirty="0"/>
          </a:p>
          <a:p>
            <a:endParaRPr lang="en-US" dirty="0"/>
          </a:p>
          <a:p>
            <a:endParaRPr lang="en-US" dirty="0"/>
          </a:p>
        </p:txBody>
      </p:sp>
      <p:sp>
        <p:nvSpPr>
          <p:cNvPr id="7" name="Proceso 6"/>
          <p:cNvSpPr/>
          <p:nvPr/>
        </p:nvSpPr>
        <p:spPr>
          <a:xfrm>
            <a:off x="6388608" y="5169408"/>
            <a:ext cx="45719" cy="45719"/>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Proceso 7"/>
          <p:cNvSpPr/>
          <p:nvPr/>
        </p:nvSpPr>
        <p:spPr>
          <a:xfrm>
            <a:off x="5340096" y="6772656"/>
            <a:ext cx="6851904" cy="445008"/>
          </a:xfrm>
          <a:prstGeom prst="flowChartProcess">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sz="1600" dirty="0"/>
              <a:t>https://www.diplomaticourier.com/2018/04/26/the-new-state-of-the-global-arms-market/</a:t>
            </a:r>
          </a:p>
        </p:txBody>
      </p:sp>
    </p:spTree>
    <p:extLst>
      <p:ext uri="{BB962C8B-B14F-4D97-AF65-F5344CB8AC3E}">
        <p14:creationId xmlns:p14="http://schemas.microsoft.com/office/powerpoint/2010/main" val="23553917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07265"/>
            <a:ext cx="10515600" cy="585216"/>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Los países que más gastan en defensa</a:t>
            </a:r>
          </a:p>
        </p:txBody>
      </p:sp>
      <p:pic>
        <p:nvPicPr>
          <p:cNvPr id="4" name="Marcador de contenido 3"/>
          <p:cNvPicPr>
            <a:picLocks noGrp="1" noChangeAspect="1"/>
          </p:cNvPicPr>
          <p:nvPr>
            <p:ph idx="1"/>
          </p:nvPr>
        </p:nvPicPr>
        <p:blipFill>
          <a:blip r:embed="rId2"/>
          <a:stretch>
            <a:fillRect/>
          </a:stretch>
        </p:blipFill>
        <p:spPr>
          <a:xfrm>
            <a:off x="4971964" y="902018"/>
            <a:ext cx="6381836" cy="5834062"/>
          </a:xfrm>
          <a:prstGeom prst="rect">
            <a:avLst/>
          </a:prstGeom>
        </p:spPr>
      </p:pic>
      <p:sp>
        <p:nvSpPr>
          <p:cNvPr id="5" name="Rectángulo 4"/>
          <p:cNvSpPr/>
          <p:nvPr/>
        </p:nvSpPr>
        <p:spPr>
          <a:xfrm>
            <a:off x="743712" y="1109472"/>
            <a:ext cx="4011168" cy="5218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a:p>
            <a:pPr algn="ctr"/>
            <a:endParaRPr lang="en-US" sz="2400" dirty="0"/>
          </a:p>
          <a:p>
            <a:pPr algn="ctr"/>
            <a:endParaRPr lang="en-US" sz="2400" dirty="0"/>
          </a:p>
          <a:p>
            <a:pPr algn="ctr"/>
            <a:endParaRPr lang="en-US" sz="2400" dirty="0"/>
          </a:p>
          <a:p>
            <a:pPr algn="ctr"/>
            <a:endParaRPr lang="en-US" sz="2400" dirty="0"/>
          </a:p>
          <a:p>
            <a:r>
              <a:rPr lang="en-US" sz="2000" dirty="0"/>
              <a:t>Micah </a:t>
            </a:r>
            <a:r>
              <a:rPr lang="en-US" sz="2000" dirty="0" err="1"/>
              <a:t>Zenko</a:t>
            </a:r>
            <a:endParaRPr lang="en-US" sz="2000" dirty="0"/>
          </a:p>
          <a:p>
            <a:r>
              <a:rPr lang="en-US" sz="2000" dirty="0"/>
              <a:t>‏@</a:t>
            </a:r>
            <a:r>
              <a:rPr lang="en-US" sz="2000" dirty="0" err="1"/>
              <a:t>MicahZenko</a:t>
            </a:r>
            <a:endParaRPr lang="en-US" sz="2000" dirty="0"/>
          </a:p>
          <a:p>
            <a:endParaRPr lang="en-US" sz="2000" dirty="0"/>
          </a:p>
          <a:p>
            <a:pPr algn="ctr"/>
            <a:r>
              <a:rPr lang="en-US" sz="2400" dirty="0"/>
              <a:t>Top 15 defense spending countries in the world. </a:t>
            </a:r>
            <a:r>
              <a:rPr lang="en-US" dirty="0"/>
              <a:t>SIPRI: http://bit.ly/2ICBKlN  13 may.</a:t>
            </a:r>
          </a:p>
          <a:p>
            <a:pPr algn="ctr"/>
            <a:endParaRPr lang="es-ES" dirty="0"/>
          </a:p>
        </p:txBody>
      </p:sp>
      <p:sp>
        <p:nvSpPr>
          <p:cNvPr id="6" name="Rectángulo 5"/>
          <p:cNvSpPr/>
          <p:nvPr/>
        </p:nvSpPr>
        <p:spPr>
          <a:xfrm>
            <a:off x="838200" y="1292352"/>
            <a:ext cx="2124456" cy="23164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Imagen 6"/>
          <p:cNvPicPr>
            <a:picLocks noChangeAspect="1"/>
          </p:cNvPicPr>
          <p:nvPr/>
        </p:nvPicPr>
        <p:blipFill>
          <a:blip r:embed="rId3"/>
          <a:stretch>
            <a:fillRect/>
          </a:stretch>
        </p:blipFill>
        <p:spPr>
          <a:xfrm>
            <a:off x="838200" y="1292352"/>
            <a:ext cx="2124456" cy="2316480"/>
          </a:xfrm>
          <a:prstGeom prst="rect">
            <a:avLst/>
          </a:prstGeom>
        </p:spPr>
      </p:pic>
    </p:spTree>
    <p:extLst>
      <p:ext uri="{BB962C8B-B14F-4D97-AF65-F5344CB8AC3E}">
        <p14:creationId xmlns:p14="http://schemas.microsoft.com/office/powerpoint/2010/main" val="997210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23544" y="280415"/>
            <a:ext cx="10515600" cy="512065"/>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La paradoja rusa en gastos militares</a:t>
            </a:r>
          </a:p>
        </p:txBody>
      </p:sp>
      <p:pic>
        <p:nvPicPr>
          <p:cNvPr id="4" name="Marcador de contenido 3"/>
          <p:cNvPicPr>
            <a:picLocks noGrp="1" noChangeAspect="1"/>
          </p:cNvPicPr>
          <p:nvPr>
            <p:ph idx="1"/>
          </p:nvPr>
        </p:nvPicPr>
        <p:blipFill>
          <a:blip r:embed="rId2"/>
          <a:stretch>
            <a:fillRect/>
          </a:stretch>
        </p:blipFill>
        <p:spPr>
          <a:xfrm>
            <a:off x="4433664" y="1044639"/>
            <a:ext cx="7005480" cy="5849937"/>
          </a:xfrm>
          <a:prstGeom prst="rect">
            <a:avLst/>
          </a:prstGeom>
        </p:spPr>
      </p:pic>
      <p:sp>
        <p:nvSpPr>
          <p:cNvPr id="5" name="Rectángulo 4"/>
          <p:cNvSpPr/>
          <p:nvPr/>
        </p:nvSpPr>
        <p:spPr>
          <a:xfrm>
            <a:off x="499872" y="1182624"/>
            <a:ext cx="3755136" cy="54498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r>
              <a:rPr lang="en-US" dirty="0"/>
              <a:t>Micah </a:t>
            </a:r>
            <a:r>
              <a:rPr lang="en-US" dirty="0" err="1"/>
              <a:t>Zenko</a:t>
            </a:r>
            <a:endParaRPr lang="en-US" dirty="0"/>
          </a:p>
          <a:p>
            <a:r>
              <a:rPr lang="en-US" dirty="0"/>
              <a:t>‏@</a:t>
            </a:r>
            <a:r>
              <a:rPr lang="en-US" dirty="0" err="1"/>
              <a:t>MicahZenko</a:t>
            </a:r>
            <a:endParaRPr lang="en-US" dirty="0"/>
          </a:p>
          <a:p>
            <a:pPr algn="ctr"/>
            <a:endParaRPr lang="en-US" dirty="0"/>
          </a:p>
          <a:p>
            <a:pPr algn="ctr"/>
            <a:r>
              <a:rPr lang="en-US" sz="2400" dirty="0"/>
              <a:t>Russia had 7th biggest decrease in defense spending in the world last year</a:t>
            </a:r>
            <a:r>
              <a:rPr lang="en-US" dirty="0"/>
              <a:t>. (New SIPRI data: http://bit.ly/2ICBKlN )</a:t>
            </a:r>
          </a:p>
          <a:p>
            <a:pPr algn="ctr"/>
            <a:endParaRPr lang="es-ES" dirty="0"/>
          </a:p>
        </p:txBody>
      </p:sp>
      <p:pic>
        <p:nvPicPr>
          <p:cNvPr id="6" name="Imagen 5"/>
          <p:cNvPicPr>
            <a:picLocks noChangeAspect="1"/>
          </p:cNvPicPr>
          <p:nvPr/>
        </p:nvPicPr>
        <p:blipFill>
          <a:blip r:embed="rId3"/>
          <a:stretch>
            <a:fillRect/>
          </a:stretch>
        </p:blipFill>
        <p:spPr>
          <a:xfrm>
            <a:off x="499872" y="1182624"/>
            <a:ext cx="1783080" cy="1767840"/>
          </a:xfrm>
          <a:prstGeom prst="rect">
            <a:avLst/>
          </a:prstGeom>
        </p:spPr>
      </p:pic>
    </p:spTree>
    <p:extLst>
      <p:ext uri="{BB962C8B-B14F-4D97-AF65-F5344CB8AC3E}">
        <p14:creationId xmlns:p14="http://schemas.microsoft.com/office/powerpoint/2010/main" val="1437688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43841"/>
            <a:ext cx="10515600" cy="548639"/>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Análisis y datos sobre el mercado global de armas</a:t>
            </a:r>
          </a:p>
        </p:txBody>
      </p:sp>
      <p:sp>
        <p:nvSpPr>
          <p:cNvPr id="3" name="Marcador de contenido 2"/>
          <p:cNvSpPr>
            <a:spLocks noGrp="1"/>
          </p:cNvSpPr>
          <p:nvPr>
            <p:ph idx="1"/>
          </p:nvPr>
        </p:nvSpPr>
        <p:spPr>
          <a:xfrm>
            <a:off x="643128" y="1109472"/>
            <a:ext cx="10515600" cy="5620511"/>
          </a:xfrm>
        </p:spPr>
        <p:txBody>
          <a:bodyPr>
            <a:normAutofit lnSpcReduction="10000"/>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CSIS ✔ @CSIS</a:t>
            </a:r>
          </a:p>
          <a:p>
            <a:pPr marL="0" indent="0">
              <a:buNone/>
            </a:pPr>
            <a:r>
              <a:rPr lang="en-US" dirty="0"/>
              <a:t> Venezuela is China’s biggest customer in the Americas – In the last decade, more than 85% of Chinese weapons sold to the continent went to Caracas. http://cs.is/2r9LKJl </a:t>
            </a:r>
          </a:p>
          <a:p>
            <a:pPr marL="0" indent="0">
              <a:buNone/>
            </a:pPr>
            <a:r>
              <a:rPr lang="en-US" dirty="0"/>
              <a:t>0:35 – 2 may. 2018</a:t>
            </a:r>
            <a:endParaRPr lang="es-ES" dirty="0"/>
          </a:p>
        </p:txBody>
      </p:sp>
      <p:pic>
        <p:nvPicPr>
          <p:cNvPr id="4" name="Imagen 3"/>
          <p:cNvPicPr>
            <a:picLocks noChangeAspect="1"/>
          </p:cNvPicPr>
          <p:nvPr/>
        </p:nvPicPr>
        <p:blipFill>
          <a:blip r:embed="rId2"/>
          <a:stretch>
            <a:fillRect/>
          </a:stretch>
        </p:blipFill>
        <p:spPr>
          <a:xfrm>
            <a:off x="3995928" y="1109472"/>
            <a:ext cx="3810000" cy="2731007"/>
          </a:xfrm>
          <a:prstGeom prst="rect">
            <a:avLst/>
          </a:prstGeom>
        </p:spPr>
      </p:pic>
    </p:spTree>
    <p:extLst>
      <p:ext uri="{BB962C8B-B14F-4D97-AF65-F5344CB8AC3E}">
        <p14:creationId xmlns:p14="http://schemas.microsoft.com/office/powerpoint/2010/main" val="11917230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74812"/>
            <a:ext cx="10515600" cy="457200"/>
          </a:xfrm>
        </p:spPr>
        <p:style>
          <a:lnRef idx="1">
            <a:schemeClr val="accent1"/>
          </a:lnRef>
          <a:fillRef idx="2">
            <a:schemeClr val="accent1"/>
          </a:fillRef>
          <a:effectRef idx="1">
            <a:schemeClr val="accent1"/>
          </a:effectRef>
          <a:fontRef idx="minor">
            <a:schemeClr val="dk1"/>
          </a:fontRef>
        </p:style>
        <p:txBody>
          <a:bodyPr>
            <a:noAutofit/>
          </a:bodyPr>
          <a:lstStyle/>
          <a:p>
            <a:r>
              <a:rPr lang="es-ES" sz="2800" dirty="0"/>
              <a:t>The </a:t>
            </a:r>
            <a:r>
              <a:rPr lang="es-ES" sz="2800" dirty="0" err="1"/>
              <a:t>world’s</a:t>
            </a:r>
            <a:r>
              <a:rPr lang="es-ES" sz="2800" dirty="0"/>
              <a:t> </a:t>
            </a:r>
            <a:r>
              <a:rPr lang="es-ES" sz="2800" dirty="0" err="1"/>
              <a:t>most</a:t>
            </a:r>
            <a:r>
              <a:rPr lang="es-ES" sz="2800" dirty="0"/>
              <a:t> </a:t>
            </a:r>
            <a:r>
              <a:rPr lang="es-ES" sz="2800" dirty="0" err="1"/>
              <a:t>powerful</a:t>
            </a:r>
            <a:r>
              <a:rPr lang="es-ES" sz="2800" dirty="0"/>
              <a:t> </a:t>
            </a:r>
            <a:r>
              <a:rPr lang="es-ES" sz="2800" dirty="0" err="1"/>
              <a:t>armies</a:t>
            </a:r>
            <a:endParaRPr lang="es-ES" sz="2800" dirty="0"/>
          </a:p>
        </p:txBody>
      </p:sp>
      <p:pic>
        <p:nvPicPr>
          <p:cNvPr id="4" name="Marcador de contenido 3"/>
          <p:cNvPicPr>
            <a:picLocks noGrp="1" noChangeAspect="1"/>
          </p:cNvPicPr>
          <p:nvPr>
            <p:ph idx="1"/>
          </p:nvPr>
        </p:nvPicPr>
        <p:blipFill>
          <a:blip r:embed="rId2"/>
          <a:stretch>
            <a:fillRect/>
          </a:stretch>
        </p:blipFill>
        <p:spPr>
          <a:xfrm>
            <a:off x="3361765" y="793376"/>
            <a:ext cx="5701552" cy="3499316"/>
          </a:xfrm>
          <a:prstGeom prst="rect">
            <a:avLst/>
          </a:prstGeom>
        </p:spPr>
      </p:pic>
      <p:sp>
        <p:nvSpPr>
          <p:cNvPr id="5" name="Rectángulo 4"/>
          <p:cNvSpPr/>
          <p:nvPr/>
        </p:nvSpPr>
        <p:spPr>
          <a:xfrm>
            <a:off x="-134470" y="793376"/>
            <a:ext cx="3451412" cy="606462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dirty="0"/>
              <a:t>Every year, </a:t>
            </a:r>
            <a:r>
              <a:rPr lang="en-US" b="1" dirty="0"/>
              <a:t>Global Firepower </a:t>
            </a:r>
            <a:r>
              <a:rPr lang="en-US" dirty="0"/>
              <a:t>releases its list of the most powerful military forces in the world. America predictably tops the list again in 2018, and the rest of the top five is unchanged from last year.</a:t>
            </a:r>
          </a:p>
          <a:p>
            <a:endParaRPr lang="en-US" dirty="0"/>
          </a:p>
          <a:p>
            <a:r>
              <a:rPr lang="en-US" dirty="0"/>
              <a:t>But things get more interesting further down the list. Both North and South Korea have moved several places up the list since last year, likely to do with recent military escalations in the region. It remains to be seen if the diplomatic moves towards denuclearization will affect their ranking in next year’s list.</a:t>
            </a:r>
          </a:p>
          <a:p>
            <a:endParaRPr lang="en-US" dirty="0"/>
          </a:p>
          <a:p>
            <a:endParaRPr lang="en-US" dirty="0"/>
          </a:p>
        </p:txBody>
      </p:sp>
      <p:sp>
        <p:nvSpPr>
          <p:cNvPr id="6" name="Rectángulo 5"/>
          <p:cNvSpPr/>
          <p:nvPr/>
        </p:nvSpPr>
        <p:spPr>
          <a:xfrm>
            <a:off x="3361763" y="4454056"/>
            <a:ext cx="5701553" cy="24039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a:t>Another big mover on the list is Iran. The nation has hit the news in recent months, with the military advisor to supreme leader Ayatollah Ali Khamenei saying he is prepared for war with the U.S. and Israel. Iran’s new ranking higher up the list indicates he's been putting his money where his mouth is.</a:t>
            </a:r>
            <a:endParaRPr lang="en-US" dirty="0"/>
          </a:p>
        </p:txBody>
      </p:sp>
      <p:sp>
        <p:nvSpPr>
          <p:cNvPr id="7" name="Rectángulo 6"/>
          <p:cNvSpPr/>
          <p:nvPr/>
        </p:nvSpPr>
        <p:spPr>
          <a:xfrm>
            <a:off x="9063316" y="793375"/>
            <a:ext cx="3128684" cy="597049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dirty="0"/>
              <a:t>A few countries have slipped down the list, but this doesn't necessarily mean Malaysia, Chile and Austria have less powerful militaries than last year. Countries' rankings are not just based on the total number of weapons they have. Global Firepower also takes into account geographical and diplomatic factors, financial stability, and ability to call on powerful allies.</a:t>
            </a:r>
          </a:p>
          <a:p>
            <a:endParaRPr lang="en-US" dirty="0"/>
          </a:p>
          <a:p>
            <a:r>
              <a:rPr lang="en-US" sz="1600" dirty="0">
                <a:hlinkClick r:id="rId3"/>
              </a:rPr>
              <a:t>https://www.newsweek.com/most-powerful-military-forces-world-1025548?spMailingID=3764843&amp;spUserID=MTI0NzM2MTQ1NjQS1&amp;spJobID=1070691794&amp;spReportId=MTA3MDY5MTc5NAS2</a:t>
            </a:r>
            <a:r>
              <a:rPr lang="en-US" sz="1600" dirty="0"/>
              <a:t> </a:t>
            </a:r>
          </a:p>
        </p:txBody>
      </p:sp>
    </p:spTree>
    <p:extLst>
      <p:ext uri="{BB962C8B-B14F-4D97-AF65-F5344CB8AC3E}">
        <p14:creationId xmlns:p14="http://schemas.microsoft.com/office/powerpoint/2010/main" val="33382983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09729"/>
            <a:ext cx="10515600" cy="390143"/>
          </a:xfrm>
        </p:spPr>
        <p:style>
          <a:lnRef idx="1">
            <a:schemeClr val="accent1"/>
          </a:lnRef>
          <a:fillRef idx="2">
            <a:schemeClr val="accent1"/>
          </a:fillRef>
          <a:effectRef idx="1">
            <a:schemeClr val="accent1"/>
          </a:effectRef>
          <a:fontRef idx="minor">
            <a:schemeClr val="dk1"/>
          </a:fontRef>
        </p:style>
        <p:txBody>
          <a:bodyPr>
            <a:noAutofit/>
          </a:bodyPr>
          <a:lstStyle/>
          <a:p>
            <a:r>
              <a:rPr lang="es-ES" sz="2800" dirty="0"/>
              <a:t>Global </a:t>
            </a:r>
            <a:r>
              <a:rPr lang="es-ES" sz="2800" dirty="0" err="1"/>
              <a:t>increase</a:t>
            </a:r>
            <a:r>
              <a:rPr lang="es-ES" sz="2800" dirty="0"/>
              <a:t> in </a:t>
            </a:r>
            <a:r>
              <a:rPr lang="es-ES" sz="2800" dirty="0" err="1"/>
              <a:t>armed</a:t>
            </a:r>
            <a:r>
              <a:rPr lang="es-ES" sz="2800" dirty="0"/>
              <a:t> </a:t>
            </a:r>
            <a:r>
              <a:rPr lang="es-ES" sz="2800" dirty="0" err="1"/>
              <a:t>groups</a:t>
            </a:r>
            <a:endParaRPr lang="es-ES" sz="2800" dirty="0"/>
          </a:p>
        </p:txBody>
      </p:sp>
      <p:pic>
        <p:nvPicPr>
          <p:cNvPr id="4" name="Marcador de contenido 3"/>
          <p:cNvPicPr>
            <a:picLocks noGrp="1" noChangeAspect="1"/>
          </p:cNvPicPr>
          <p:nvPr>
            <p:ph idx="1"/>
          </p:nvPr>
        </p:nvPicPr>
        <p:blipFill>
          <a:blip r:embed="rId2"/>
          <a:stretch>
            <a:fillRect/>
          </a:stretch>
        </p:blipFill>
        <p:spPr>
          <a:xfrm>
            <a:off x="3238500" y="2293144"/>
            <a:ext cx="5715000" cy="2990850"/>
          </a:xfrm>
          <a:prstGeom prst="rect">
            <a:avLst/>
          </a:prstGeom>
        </p:spPr>
      </p:pic>
      <p:sp>
        <p:nvSpPr>
          <p:cNvPr id="5" name="Rectángulo 4"/>
          <p:cNvSpPr/>
          <p:nvPr/>
        </p:nvSpPr>
        <p:spPr>
          <a:xfrm>
            <a:off x="42672" y="604742"/>
            <a:ext cx="12106656" cy="14678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n-US" sz="1600" dirty="0"/>
              <a:t>Raiding among cattle-herding tribes is a traditional part of life in South Sudan, but in the past five years, the skirmishes have become more violent and unrestrained. Small armed bands that traditionally guarded their communities’ livestock have been drawn into bitter proxy battles between the country’s two largest tribes: the Dinka, who hold power in Juba, the national capital, and the Nuer. No longer limited to raiding each other’s villages and herds, these bands of well-armed tribal fighters have carried out massacres and atrocities, with women and children increasingly among the victims. The violence has worsened in both scale and frequency since 2013, according to South Sudanese who have witnessed the ravages of a civil war that started just two years after their country gained independence from Sudan.</a:t>
            </a:r>
            <a:endParaRPr lang="es-ES" sz="1600" dirty="0"/>
          </a:p>
        </p:txBody>
      </p:sp>
      <p:sp>
        <p:nvSpPr>
          <p:cNvPr id="6" name="Rectángulo 5"/>
          <p:cNvSpPr/>
          <p:nvPr/>
        </p:nvSpPr>
        <p:spPr>
          <a:xfrm>
            <a:off x="42672" y="2072640"/>
            <a:ext cx="3195828" cy="4785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n-US" sz="1600" dirty="0"/>
              <a:t>The continued rise of local factions throughout global conflict zones, like these young Dinka and Nuer fighters in South Sudan, is a growing problem for humanitarian workers. “We’ve seen more </a:t>
            </a:r>
            <a:r>
              <a:rPr lang="en-US" sz="1600" dirty="0" err="1"/>
              <a:t>nonstate</a:t>
            </a:r>
            <a:r>
              <a:rPr lang="en-US" sz="1600" dirty="0"/>
              <a:t> armed groups emerge in the last seven years than in the previous 70 years,” says Brian </a:t>
            </a:r>
            <a:r>
              <a:rPr lang="en-US" sz="1600" dirty="0" err="1"/>
              <a:t>McQuinn</a:t>
            </a:r>
            <a:r>
              <a:rPr lang="en-US" sz="1600" dirty="0"/>
              <a:t>, an adviser on </a:t>
            </a:r>
            <a:r>
              <a:rPr lang="en-US" sz="1600" dirty="0" err="1"/>
              <a:t>nonstate</a:t>
            </a:r>
            <a:r>
              <a:rPr lang="en-US" sz="1600" dirty="0"/>
              <a:t> armed groups for the International Committee of the Red Cross and co-author of a new I.C.R.C. study on the topic. “All of these new groups that are emerging are structured in different ways.” For the most part, they are looser, with less top-down control.</a:t>
            </a:r>
          </a:p>
          <a:p>
            <a:pPr algn="just"/>
            <a:endParaRPr lang="en-US" sz="1600" dirty="0"/>
          </a:p>
          <a:p>
            <a:pPr algn="just"/>
            <a:r>
              <a:rPr lang="en-US" sz="1600" dirty="0"/>
              <a:t> </a:t>
            </a:r>
            <a:endParaRPr lang="es-ES" sz="1600" dirty="0"/>
          </a:p>
        </p:txBody>
      </p:sp>
      <p:sp>
        <p:nvSpPr>
          <p:cNvPr id="7" name="Rectángulo 6"/>
          <p:cNvSpPr/>
          <p:nvPr/>
        </p:nvSpPr>
        <p:spPr>
          <a:xfrm>
            <a:off x="8953500" y="2072640"/>
            <a:ext cx="3195828" cy="4785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lang="en-US" sz="1400" dirty="0"/>
              <a:t>“The complexity of that is off the scale.” This causes a problem for humanitarian organizations whose standard method has been to go to the top commanders of a military or militia group, advise them on international humanitarian law and rely on the chain of command to enforce the rules throughout the ranks.</a:t>
            </a:r>
          </a:p>
          <a:p>
            <a:pPr algn="just"/>
            <a:r>
              <a:rPr lang="en-US" sz="1400" dirty="0"/>
              <a:t>In this new labyrinth of </a:t>
            </a:r>
            <a:r>
              <a:rPr lang="en-US" sz="1400" dirty="0" err="1"/>
              <a:t>nonstate</a:t>
            </a:r>
            <a:r>
              <a:rPr lang="en-US" sz="1400" dirty="0"/>
              <a:t> and state-sponsored fighters, humanitarian workers have a harder time reaching wounded soldiers and civilians and protecting their own staff members. They are also finding it more challenging to teach the </a:t>
            </a:r>
            <a:r>
              <a:rPr lang="en-US" sz="1400" dirty="0" err="1"/>
              <a:t>nonstate</a:t>
            </a:r>
            <a:r>
              <a:rPr lang="en-US" sz="1400" dirty="0"/>
              <a:t> fighters about the Geneva Conventions and how those laws of warfare should apply to them. To tackle the problem, the report calls for humanitarian workers to adjust their approach and use cultural references to advocate for more ethical standards of warfare……MORE</a:t>
            </a:r>
            <a:endParaRPr lang="es-ES" sz="1400" dirty="0"/>
          </a:p>
        </p:txBody>
      </p:sp>
      <p:sp>
        <p:nvSpPr>
          <p:cNvPr id="9" name="Rectángulo 8"/>
          <p:cNvSpPr/>
          <p:nvPr/>
        </p:nvSpPr>
        <p:spPr>
          <a:xfrm>
            <a:off x="4437888" y="5283994"/>
            <a:ext cx="4515612" cy="157400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b="1" dirty="0"/>
          </a:p>
          <a:p>
            <a:pPr algn="ctr"/>
            <a:r>
              <a:rPr lang="en-US" sz="1400" b="1" dirty="0"/>
              <a:t>There’s Been a Global Increase in Armed Groups. Can They Be Restrained?</a:t>
            </a:r>
          </a:p>
          <a:p>
            <a:pPr algn="r"/>
            <a:r>
              <a:rPr lang="fi-FI" dirty="0"/>
              <a:t>By Kenneth R. Rosen  June 18, 2018</a:t>
            </a:r>
          </a:p>
          <a:p>
            <a:pPr algn="r"/>
            <a:r>
              <a:rPr lang="fi-FI" sz="1400" dirty="0"/>
              <a:t>https://www.nytimes.com/2018/06/18/magazine/armed-groups-increase-sudan-icrc.html?smtyp=cur&amp;smid=tw-nytimesworld</a:t>
            </a:r>
          </a:p>
          <a:p>
            <a:pPr algn="ctr"/>
            <a:endParaRPr lang="fi-FI" dirty="0"/>
          </a:p>
        </p:txBody>
      </p:sp>
      <p:sp>
        <p:nvSpPr>
          <p:cNvPr id="10" name="Rectángulo 9"/>
          <p:cNvSpPr/>
          <p:nvPr/>
        </p:nvSpPr>
        <p:spPr>
          <a:xfrm>
            <a:off x="3291840" y="5815584"/>
            <a:ext cx="1072896" cy="96069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pic>
        <p:nvPicPr>
          <p:cNvPr id="11" name="Imagen 10"/>
          <p:cNvPicPr>
            <a:picLocks noChangeAspect="1"/>
          </p:cNvPicPr>
          <p:nvPr/>
        </p:nvPicPr>
        <p:blipFill>
          <a:blip r:embed="rId3"/>
          <a:stretch>
            <a:fillRect/>
          </a:stretch>
        </p:blipFill>
        <p:spPr>
          <a:xfrm>
            <a:off x="3238500" y="5283994"/>
            <a:ext cx="1284732" cy="1574006"/>
          </a:xfrm>
          <a:prstGeom prst="rect">
            <a:avLst/>
          </a:prstGeom>
        </p:spPr>
      </p:pic>
    </p:spTree>
    <p:extLst>
      <p:ext uri="{BB962C8B-B14F-4D97-AF65-F5344CB8AC3E}">
        <p14:creationId xmlns:p14="http://schemas.microsoft.com/office/powerpoint/2010/main" val="21376939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03031"/>
            <a:ext cx="10515600" cy="489397"/>
          </a:xfrm>
        </p:spPr>
        <p:style>
          <a:lnRef idx="3">
            <a:schemeClr val="lt1"/>
          </a:lnRef>
          <a:fillRef idx="1">
            <a:schemeClr val="accent1"/>
          </a:fillRef>
          <a:effectRef idx="1">
            <a:schemeClr val="accent1"/>
          </a:effectRef>
          <a:fontRef idx="minor">
            <a:schemeClr val="lt1"/>
          </a:fontRef>
        </p:style>
        <p:txBody>
          <a:bodyPr>
            <a:normAutofit/>
          </a:bodyPr>
          <a:lstStyle/>
          <a:p>
            <a:r>
              <a:rPr lang="es-ES" sz="2400" dirty="0"/>
              <a:t>El paradigma del cambio</a:t>
            </a:r>
          </a:p>
        </p:txBody>
      </p:sp>
      <p:sp>
        <p:nvSpPr>
          <p:cNvPr id="3" name="Marcador de contenido 2"/>
          <p:cNvSpPr>
            <a:spLocks noGrp="1"/>
          </p:cNvSpPr>
          <p:nvPr>
            <p:ph idx="1"/>
          </p:nvPr>
        </p:nvSpPr>
        <p:spPr>
          <a:xfrm>
            <a:off x="0" y="746975"/>
            <a:ext cx="11353800" cy="5429988"/>
          </a:xfrm>
        </p:spPr>
        <p:txBody>
          <a:bodyPr/>
          <a:lstStyle/>
          <a:p>
            <a:pPr marL="0" indent="0">
              <a:buNone/>
            </a:pPr>
            <a:r>
              <a:rPr lang="es-ES" sz="2400" dirty="0">
                <a:solidFill>
                  <a:srgbClr val="FF0000"/>
                </a:solidFill>
              </a:rPr>
              <a:t>TRES FORMAS DE VER LA HISTORIA			CAMBIOS DE CICLO HISTÓRICO</a:t>
            </a:r>
          </a:p>
          <a:p>
            <a:pPr marL="0" indent="0">
              <a:buNone/>
            </a:pPr>
            <a:endParaRPr lang="es-ES" sz="2400" dirty="0">
              <a:solidFill>
                <a:srgbClr val="FF0000"/>
              </a:solidFill>
            </a:endParaRPr>
          </a:p>
          <a:p>
            <a:pPr marL="0" indent="0" algn="ctr">
              <a:buNone/>
            </a:pPr>
            <a:endParaRPr lang="es-ES" sz="2400" dirty="0">
              <a:solidFill>
                <a:srgbClr val="FF0000"/>
              </a:solidFill>
            </a:endParaRPr>
          </a:p>
          <a:p>
            <a:pPr marL="0" indent="0">
              <a:buNone/>
            </a:pPr>
            <a:endParaRPr lang="es-ES" dirty="0"/>
          </a:p>
        </p:txBody>
      </p:sp>
      <p:graphicFrame>
        <p:nvGraphicFramePr>
          <p:cNvPr id="5" name="Diagrama 4"/>
          <p:cNvGraphicFramePr/>
          <p:nvPr>
            <p:extLst>
              <p:ext uri="{D42A27DB-BD31-4B8C-83A1-F6EECF244321}">
                <p14:modId xmlns:p14="http://schemas.microsoft.com/office/powerpoint/2010/main" val="4193056820"/>
              </p:ext>
            </p:extLst>
          </p:nvPr>
        </p:nvGraphicFramePr>
        <p:xfrm>
          <a:off x="206061" y="1339404"/>
          <a:ext cx="3206839" cy="52417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ángulo 5"/>
          <p:cNvSpPr/>
          <p:nvPr/>
        </p:nvSpPr>
        <p:spPr>
          <a:xfrm>
            <a:off x="4739425" y="1339404"/>
            <a:ext cx="6614375" cy="117197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sz="2000" dirty="0"/>
              <a:t>-Siglos XI-XII, Renacimiento, Mediados </a:t>
            </a:r>
            <a:r>
              <a:rPr lang="es-ES" sz="2000" dirty="0" err="1"/>
              <a:t>Sig</a:t>
            </a:r>
            <a:r>
              <a:rPr lang="es-ES" sz="2000" dirty="0"/>
              <a:t> XVII, </a:t>
            </a:r>
            <a:r>
              <a:rPr lang="es-ES" sz="2000" dirty="0" err="1"/>
              <a:t>Rev</a:t>
            </a:r>
            <a:r>
              <a:rPr lang="es-ES" sz="2000" dirty="0"/>
              <a:t> francesa</a:t>
            </a:r>
          </a:p>
          <a:p>
            <a:r>
              <a:rPr lang="es-ES" sz="2000" dirty="0"/>
              <a:t>-1ª </a:t>
            </a:r>
            <a:r>
              <a:rPr lang="es-ES" sz="2000" dirty="0" err="1"/>
              <a:t>unific</a:t>
            </a:r>
            <a:r>
              <a:rPr lang="es-ES" sz="2000" dirty="0"/>
              <a:t> alemana, I y II G Mundiales, 2ª </a:t>
            </a:r>
            <a:r>
              <a:rPr lang="es-ES" sz="2000" dirty="0" err="1"/>
              <a:t>unific</a:t>
            </a:r>
            <a:r>
              <a:rPr lang="es-ES" sz="2000" dirty="0"/>
              <a:t> alemana, fin de la URSS…… ¿Otros? ¿Dónde estamos hoy? ¿Cómo debemos llamar al nuevo sistema? ¿Está ya perfilado?</a:t>
            </a:r>
          </a:p>
        </p:txBody>
      </p:sp>
      <p:sp>
        <p:nvSpPr>
          <p:cNvPr id="7" name="Rectángulo 6"/>
          <p:cNvSpPr/>
          <p:nvPr/>
        </p:nvSpPr>
        <p:spPr>
          <a:xfrm>
            <a:off x="4739424" y="2665928"/>
            <a:ext cx="6614375" cy="351103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sz="2400" dirty="0">
              <a:solidFill>
                <a:srgbClr val="FF0000"/>
              </a:solidFill>
            </a:endParaRPr>
          </a:p>
          <a:p>
            <a:pPr algn="ctr"/>
            <a:endParaRPr lang="es-ES" sz="2400" dirty="0">
              <a:solidFill>
                <a:srgbClr val="FF0000"/>
              </a:solidFill>
            </a:endParaRPr>
          </a:p>
          <a:p>
            <a:pPr algn="ctr"/>
            <a:endParaRPr lang="es-ES" sz="2400" dirty="0">
              <a:solidFill>
                <a:srgbClr val="FF0000"/>
              </a:solidFill>
            </a:endParaRPr>
          </a:p>
          <a:p>
            <a:pPr algn="ctr"/>
            <a:r>
              <a:rPr lang="es-ES" sz="2400" dirty="0">
                <a:solidFill>
                  <a:srgbClr val="FF0000"/>
                </a:solidFill>
              </a:rPr>
              <a:t>¿Cómo saber que ha terminado un ciclo y empieza otro</a:t>
            </a:r>
            <a:r>
              <a:rPr lang="es-ES" dirty="0">
                <a:solidFill>
                  <a:srgbClr val="FF0000"/>
                </a:solidFill>
              </a:rPr>
              <a:t>? (Stanley </a:t>
            </a:r>
            <a:r>
              <a:rPr lang="es-ES" dirty="0" err="1">
                <a:solidFill>
                  <a:srgbClr val="FF0000"/>
                </a:solidFill>
              </a:rPr>
              <a:t>Hoffmann</a:t>
            </a:r>
            <a:r>
              <a:rPr lang="es-ES" dirty="0">
                <a:solidFill>
                  <a:srgbClr val="FF0000"/>
                </a:solidFill>
              </a:rPr>
              <a:t> 1961. En manual WORLD POLITICS –TRENDS AND TRANSFORMATION  de </a:t>
            </a:r>
            <a:r>
              <a:rPr lang="es-ES" dirty="0" err="1">
                <a:solidFill>
                  <a:srgbClr val="FF0000"/>
                </a:solidFill>
              </a:rPr>
              <a:t>Kegley</a:t>
            </a:r>
            <a:r>
              <a:rPr lang="es-ES" dirty="0">
                <a:solidFill>
                  <a:srgbClr val="FF0000"/>
                </a:solidFill>
              </a:rPr>
              <a:t> y </a:t>
            </a:r>
            <a:r>
              <a:rPr lang="es-ES" dirty="0" err="1">
                <a:solidFill>
                  <a:srgbClr val="FF0000"/>
                </a:solidFill>
              </a:rPr>
              <a:t>Wittkopf</a:t>
            </a:r>
            <a:r>
              <a:rPr lang="es-ES" dirty="0">
                <a:solidFill>
                  <a:srgbClr val="FF0000"/>
                </a:solidFill>
              </a:rPr>
              <a:t>, 1993)</a:t>
            </a:r>
          </a:p>
          <a:p>
            <a:pPr algn="ctr"/>
            <a:endParaRPr lang="es-ES" dirty="0">
              <a:solidFill>
                <a:srgbClr val="FF0000"/>
              </a:solidFill>
            </a:endParaRPr>
          </a:p>
          <a:p>
            <a:pPr marL="285750" indent="-285750">
              <a:buFont typeface="Courier New" panose="02070309020205020404" pitchFamily="49" charset="0"/>
              <a:buChar char="o"/>
            </a:pPr>
            <a:r>
              <a:rPr lang="es-ES" sz="2000" dirty="0">
                <a:solidFill>
                  <a:srgbClr val="0070C0"/>
                </a:solidFill>
              </a:rPr>
              <a:t>¿Cuáles son las unidades básicas del sistema y en qué estado se encuentran?</a:t>
            </a:r>
          </a:p>
          <a:p>
            <a:pPr marL="285750" indent="-285750">
              <a:buFont typeface="Courier New" panose="02070309020205020404" pitchFamily="49" charset="0"/>
              <a:buChar char="o"/>
            </a:pPr>
            <a:r>
              <a:rPr lang="es-ES" sz="2000" dirty="0">
                <a:solidFill>
                  <a:srgbClr val="0070C0"/>
                </a:solidFill>
              </a:rPr>
              <a:t>¿Qué objetivos persiguen sus actores o unidades dominantes y con qué instrumentos?</a:t>
            </a:r>
          </a:p>
          <a:p>
            <a:pPr marL="285750" indent="-285750">
              <a:buFont typeface="Courier New" panose="02070309020205020404" pitchFamily="49" charset="0"/>
              <a:buChar char="o"/>
            </a:pPr>
            <a:r>
              <a:rPr lang="es-ES" sz="2000" dirty="0">
                <a:solidFill>
                  <a:srgbClr val="0070C0"/>
                </a:solidFill>
              </a:rPr>
              <a:t>¿Qué capacidad tienen para alcanzarlos?</a:t>
            </a:r>
          </a:p>
          <a:p>
            <a:pPr marL="285750" indent="-285750">
              <a:buFont typeface="Courier New" panose="02070309020205020404" pitchFamily="49" charset="0"/>
              <a:buChar char="o"/>
            </a:pPr>
            <a:endParaRPr lang="es-ES" dirty="0">
              <a:solidFill>
                <a:srgbClr val="FF0000"/>
              </a:solidFill>
            </a:endParaRPr>
          </a:p>
          <a:p>
            <a:endParaRPr lang="es-ES" sz="2000" dirty="0">
              <a:solidFill>
                <a:srgbClr val="FF0000"/>
              </a:solidFill>
            </a:endParaRPr>
          </a:p>
          <a:p>
            <a:pPr marL="285750" indent="-285750">
              <a:buFont typeface="Courier New" panose="02070309020205020404" pitchFamily="49" charset="0"/>
              <a:buChar char="o"/>
            </a:pPr>
            <a:endParaRPr lang="es-ES" dirty="0">
              <a:solidFill>
                <a:srgbClr val="FF0000"/>
              </a:solidFill>
            </a:endParaRPr>
          </a:p>
          <a:p>
            <a:endParaRPr lang="es-ES" dirty="0">
              <a:solidFill>
                <a:srgbClr val="FF0000"/>
              </a:solidFill>
            </a:endParaRPr>
          </a:p>
          <a:p>
            <a:endParaRPr lang="es-ES" dirty="0">
              <a:solidFill>
                <a:srgbClr val="FF0000"/>
              </a:solidFill>
            </a:endParaRPr>
          </a:p>
        </p:txBody>
      </p:sp>
      <p:sp>
        <p:nvSpPr>
          <p:cNvPr id="8" name="Rectángulo 7"/>
          <p:cNvSpPr/>
          <p:nvPr/>
        </p:nvSpPr>
        <p:spPr>
          <a:xfrm>
            <a:off x="3412900" y="1442434"/>
            <a:ext cx="1184857" cy="4597758"/>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dirty="0"/>
              <a:t>Ritmos o ciclos distintos que la </a:t>
            </a:r>
            <a:r>
              <a:rPr lang="es-ES" dirty="0" err="1"/>
              <a:t>globaliz</a:t>
            </a:r>
            <a:r>
              <a:rPr lang="es-ES" dirty="0"/>
              <a:t> va acercando</a:t>
            </a:r>
          </a:p>
          <a:p>
            <a:pPr algn="ctr"/>
            <a:endParaRPr lang="es-ES" dirty="0"/>
          </a:p>
          <a:p>
            <a:pPr algn="ctr"/>
            <a:r>
              <a:rPr lang="es-ES" dirty="0"/>
              <a:t>Marcos:</a:t>
            </a:r>
          </a:p>
          <a:p>
            <a:pPr algn="ctr"/>
            <a:r>
              <a:rPr lang="es-ES" dirty="0"/>
              <a:t>”El </a:t>
            </a:r>
            <a:r>
              <a:rPr lang="es-ES" dirty="0" err="1"/>
              <a:t>neolibera</a:t>
            </a:r>
            <a:r>
              <a:rPr lang="es-ES" dirty="0"/>
              <a:t>- </a:t>
            </a:r>
            <a:r>
              <a:rPr lang="es-ES" dirty="0" err="1"/>
              <a:t>lismo</a:t>
            </a:r>
            <a:r>
              <a:rPr lang="es-ES" dirty="0"/>
              <a:t> es una nueva guerra por territorio” </a:t>
            </a:r>
          </a:p>
        </p:txBody>
      </p:sp>
    </p:spTree>
    <p:extLst>
      <p:ext uri="{BB962C8B-B14F-4D97-AF65-F5344CB8AC3E}">
        <p14:creationId xmlns:p14="http://schemas.microsoft.com/office/powerpoint/2010/main" val="1035017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54547"/>
            <a:ext cx="10515600" cy="437881"/>
          </a:xfrm>
        </p:spPr>
        <p:style>
          <a:lnRef idx="3">
            <a:schemeClr val="lt1"/>
          </a:lnRef>
          <a:fillRef idx="1">
            <a:schemeClr val="accent1"/>
          </a:fillRef>
          <a:effectRef idx="1">
            <a:schemeClr val="accent1"/>
          </a:effectRef>
          <a:fontRef idx="minor">
            <a:schemeClr val="lt1"/>
          </a:fontRef>
        </p:style>
        <p:txBody>
          <a:bodyPr>
            <a:normAutofit/>
          </a:bodyPr>
          <a:lstStyle/>
          <a:p>
            <a:r>
              <a:rPr lang="es-ES" sz="2400" dirty="0"/>
              <a:t>La nueva sociedad global o </a:t>
            </a:r>
            <a:r>
              <a:rPr lang="es-ES" sz="2400" dirty="0" err="1"/>
              <a:t>posinternacional</a:t>
            </a:r>
            <a:r>
              <a:rPr lang="es-ES" sz="2400" dirty="0"/>
              <a:t> (James </a:t>
            </a:r>
            <a:r>
              <a:rPr lang="es-ES" sz="2400" dirty="0" err="1"/>
              <a:t>Rosenau</a:t>
            </a:r>
            <a:r>
              <a:rPr lang="es-ES" sz="2400" dirty="0"/>
              <a:t>)</a:t>
            </a:r>
          </a:p>
        </p:txBody>
      </p:sp>
      <p:sp>
        <p:nvSpPr>
          <p:cNvPr id="3" name="Marcador de contenido 2"/>
          <p:cNvSpPr>
            <a:spLocks noGrp="1"/>
          </p:cNvSpPr>
          <p:nvPr>
            <p:ph idx="1"/>
          </p:nvPr>
        </p:nvSpPr>
        <p:spPr>
          <a:xfrm>
            <a:off x="0" y="712765"/>
            <a:ext cx="12192000" cy="6145235"/>
          </a:xfrm>
        </p:spPr>
        <p:txBody>
          <a:bodyPr>
            <a:normAutofit fontScale="25000" lnSpcReduction="20000"/>
          </a:bodyPr>
          <a:lstStyle/>
          <a:p>
            <a:pPr marL="0" indent="0">
              <a:lnSpc>
                <a:spcPct val="120000"/>
              </a:lnSpc>
              <a:buNone/>
            </a:pPr>
            <a:endParaRPr lang="es-ES" sz="8000" dirty="0"/>
          </a:p>
          <a:p>
            <a:pPr marL="0" indent="0">
              <a:lnSpc>
                <a:spcPct val="120000"/>
              </a:lnSpc>
              <a:buNone/>
            </a:pPr>
            <a:r>
              <a:rPr lang="es-ES" sz="9600" dirty="0"/>
              <a:t>Desaparición de </a:t>
            </a:r>
            <a:r>
              <a:rPr lang="es-ES" sz="9600" dirty="0">
                <a:solidFill>
                  <a:srgbClr val="0070C0"/>
                </a:solidFill>
              </a:rPr>
              <a:t>instituciones</a:t>
            </a:r>
            <a:r>
              <a:rPr lang="es-ES" sz="9600" dirty="0"/>
              <a:t> y creación de </a:t>
            </a:r>
            <a:r>
              <a:rPr lang="es-ES" sz="9600" dirty="0">
                <a:solidFill>
                  <a:srgbClr val="0070C0"/>
                </a:solidFill>
              </a:rPr>
              <a:t>organizaciones</a:t>
            </a:r>
            <a:r>
              <a:rPr lang="es-ES" sz="9600" dirty="0"/>
              <a:t> nuevas</a:t>
            </a:r>
          </a:p>
          <a:p>
            <a:pPr marL="0" indent="0">
              <a:lnSpc>
                <a:spcPct val="120000"/>
              </a:lnSpc>
              <a:buNone/>
            </a:pPr>
            <a:r>
              <a:rPr lang="es-ES" sz="9600" dirty="0"/>
              <a:t>Obsolescencia de algunas </a:t>
            </a:r>
            <a:r>
              <a:rPr lang="es-ES" sz="9600" dirty="0">
                <a:solidFill>
                  <a:srgbClr val="0070C0"/>
                </a:solidFill>
              </a:rPr>
              <a:t>normas</a:t>
            </a:r>
            <a:r>
              <a:rPr lang="es-ES" sz="9600" dirty="0"/>
              <a:t> y </a:t>
            </a:r>
            <a:r>
              <a:rPr lang="es-ES" sz="9600" dirty="0">
                <a:solidFill>
                  <a:srgbClr val="0070C0"/>
                </a:solidFill>
              </a:rPr>
              <a:t>regímenes</a:t>
            </a:r>
            <a:r>
              <a:rPr lang="es-ES" sz="9600" dirty="0"/>
              <a:t> internacionales y necesidad de otros nuevos</a:t>
            </a:r>
          </a:p>
          <a:p>
            <a:pPr marL="0" indent="0">
              <a:lnSpc>
                <a:spcPct val="120000"/>
              </a:lnSpc>
              <a:buNone/>
            </a:pPr>
            <a:r>
              <a:rPr lang="es-ES" sz="9600" dirty="0"/>
              <a:t>Cambios de prioridades en los </a:t>
            </a:r>
            <a:r>
              <a:rPr lang="es-ES" sz="9600" dirty="0">
                <a:solidFill>
                  <a:srgbClr val="0070C0"/>
                </a:solidFill>
              </a:rPr>
              <a:t>objetivos</a:t>
            </a:r>
            <a:r>
              <a:rPr lang="es-ES" sz="9600" dirty="0"/>
              <a:t>: territorio, economía, cultura, poder, religión….</a:t>
            </a:r>
          </a:p>
          <a:p>
            <a:pPr marL="0" indent="0">
              <a:lnSpc>
                <a:spcPct val="120000"/>
              </a:lnSpc>
              <a:buNone/>
            </a:pPr>
            <a:r>
              <a:rPr lang="es-ES" sz="9600" dirty="0"/>
              <a:t>Nuevas </a:t>
            </a:r>
            <a:r>
              <a:rPr lang="es-ES" sz="9600" dirty="0">
                <a:solidFill>
                  <a:srgbClr val="0070C0"/>
                </a:solidFill>
              </a:rPr>
              <a:t>amenazas</a:t>
            </a:r>
            <a:r>
              <a:rPr lang="es-ES" sz="9600" dirty="0"/>
              <a:t>: </a:t>
            </a:r>
            <a:r>
              <a:rPr lang="es-ES" sz="9600" dirty="0" err="1"/>
              <a:t>ciber</a:t>
            </a:r>
            <a:r>
              <a:rPr lang="es-ES" sz="9600" dirty="0"/>
              <a:t>, espacio, medioambientales, transfronterizas, ilícitos, terrorismo global…..</a:t>
            </a:r>
          </a:p>
          <a:p>
            <a:pPr marL="0" indent="0">
              <a:lnSpc>
                <a:spcPct val="120000"/>
              </a:lnSpc>
              <a:buNone/>
            </a:pPr>
            <a:r>
              <a:rPr lang="es-ES" sz="9600" dirty="0">
                <a:solidFill>
                  <a:srgbClr val="0070C0"/>
                </a:solidFill>
              </a:rPr>
              <a:t>Fuentes</a:t>
            </a:r>
            <a:r>
              <a:rPr lang="es-ES" sz="9600" dirty="0"/>
              <a:t> principales de conflicto: historia, religión, economía, política, geografía, ideología…</a:t>
            </a:r>
          </a:p>
          <a:p>
            <a:pPr marL="0" indent="0">
              <a:lnSpc>
                <a:spcPct val="120000"/>
              </a:lnSpc>
              <a:buNone/>
            </a:pPr>
            <a:r>
              <a:rPr lang="es-ES" sz="9600" dirty="0"/>
              <a:t>Nuevas formas de </a:t>
            </a:r>
            <a:r>
              <a:rPr lang="es-ES" sz="9600" dirty="0">
                <a:solidFill>
                  <a:srgbClr val="0070C0"/>
                </a:solidFill>
              </a:rPr>
              <a:t>organización</a:t>
            </a:r>
            <a:r>
              <a:rPr lang="es-ES" sz="9600" dirty="0"/>
              <a:t>: redes, horizontalidad, supranacionalidad, </a:t>
            </a:r>
            <a:r>
              <a:rPr lang="es-ES" sz="9600" dirty="0" err="1"/>
              <a:t>trasnacionalidad</a:t>
            </a:r>
            <a:r>
              <a:rPr lang="es-ES" sz="9600" dirty="0"/>
              <a:t>…..</a:t>
            </a:r>
          </a:p>
          <a:p>
            <a:pPr marL="0" indent="0">
              <a:lnSpc>
                <a:spcPct val="120000"/>
              </a:lnSpc>
              <a:buNone/>
            </a:pPr>
            <a:r>
              <a:rPr lang="es-ES" sz="9600" dirty="0"/>
              <a:t>Nuevas teorías de conflicto</a:t>
            </a:r>
          </a:p>
          <a:p>
            <a:pPr>
              <a:buFont typeface="Wingdings" panose="05000000000000000000" pitchFamily="2" charset="2"/>
              <a:buChar char="q"/>
            </a:pPr>
            <a:r>
              <a:rPr lang="es-ES" sz="7200" dirty="0">
                <a:solidFill>
                  <a:srgbClr val="0070C0"/>
                </a:solidFill>
              </a:rPr>
              <a:t>Kenneth </a:t>
            </a:r>
            <a:r>
              <a:rPr lang="es-ES" sz="7200" dirty="0" err="1">
                <a:solidFill>
                  <a:srgbClr val="0070C0"/>
                </a:solidFill>
              </a:rPr>
              <a:t>Waltz</a:t>
            </a:r>
            <a:r>
              <a:rPr lang="es-ES" sz="7200" dirty="0"/>
              <a:t>: se reavivarán los cismas territoriales del pasado (China, Rusia, O Medio, Europa…)</a:t>
            </a:r>
          </a:p>
          <a:p>
            <a:pPr>
              <a:buFont typeface="Wingdings" panose="05000000000000000000" pitchFamily="2" charset="2"/>
              <a:buChar char="q"/>
            </a:pPr>
            <a:r>
              <a:rPr lang="es-ES" sz="7200" dirty="0">
                <a:solidFill>
                  <a:srgbClr val="0070C0"/>
                </a:solidFill>
              </a:rPr>
              <a:t>S. Huntington</a:t>
            </a:r>
            <a:r>
              <a:rPr lang="es-ES" sz="7200" dirty="0"/>
              <a:t>: los principales conflictos se desplazarán a la periferia de las grandes civilizaciones</a:t>
            </a:r>
          </a:p>
          <a:p>
            <a:pPr>
              <a:buFont typeface="Wingdings" panose="05000000000000000000" pitchFamily="2" charset="2"/>
              <a:buChar char="q"/>
            </a:pPr>
            <a:r>
              <a:rPr lang="es-ES" sz="7200" dirty="0">
                <a:solidFill>
                  <a:srgbClr val="0070C0"/>
                </a:solidFill>
              </a:rPr>
              <a:t>Thomas Friedman: </a:t>
            </a:r>
            <a:r>
              <a:rPr lang="es-ES" sz="7200" dirty="0"/>
              <a:t>“la principal división en el sistema internacional en el que nos adentramos ya no será E-O ni N-S ni Comunismo-Capitalismo…, sino entre el mundo del Orden y el mundo del Desorden”, que él equipara al binomio Democracias-Tiranías</a:t>
            </a:r>
            <a:r>
              <a:rPr lang="es-ES" sz="6200" dirty="0"/>
              <a:t>.</a:t>
            </a:r>
          </a:p>
          <a:p>
            <a:pPr marL="0" indent="0" algn="ctr">
              <a:buNone/>
            </a:pPr>
            <a:r>
              <a:rPr lang="es-ES" sz="5600" dirty="0">
                <a:solidFill>
                  <a:srgbClr val="0070C0"/>
                </a:solidFill>
                <a:hlinkClick r:id="rId2" action="ppaction://hlinkfile"/>
              </a:rPr>
              <a:t>MEXICO MIAS\Conflictividad-en-el-Siglo-XXI-Versión-reducida.pdf</a:t>
            </a:r>
            <a:endParaRPr lang="es-ES" sz="5600" dirty="0">
              <a:solidFill>
                <a:srgbClr val="0070C0"/>
              </a:solidFill>
            </a:endParaRPr>
          </a:p>
          <a:p>
            <a:pPr marL="0" indent="0">
              <a:buNone/>
            </a:pPr>
            <a:endParaRPr lang="es-ES" sz="2000" dirty="0"/>
          </a:p>
          <a:p>
            <a:pPr marL="0" indent="0">
              <a:buNone/>
            </a:pPr>
            <a:r>
              <a:rPr lang="es-ES" sz="2000" dirty="0"/>
              <a:t>  </a:t>
            </a:r>
          </a:p>
        </p:txBody>
      </p:sp>
    </p:spTree>
    <p:extLst>
      <p:ext uri="{BB962C8B-B14F-4D97-AF65-F5344CB8AC3E}">
        <p14:creationId xmlns:p14="http://schemas.microsoft.com/office/powerpoint/2010/main" val="35323758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94668"/>
            <a:ext cx="10515600" cy="368971"/>
          </a:xfrm>
        </p:spPr>
        <p:style>
          <a:lnRef idx="3">
            <a:schemeClr val="lt1"/>
          </a:lnRef>
          <a:fillRef idx="1">
            <a:schemeClr val="accent1"/>
          </a:fillRef>
          <a:effectRef idx="1">
            <a:schemeClr val="accent1"/>
          </a:effectRef>
          <a:fontRef idx="minor">
            <a:schemeClr val="lt1"/>
          </a:fontRef>
        </p:style>
        <p:txBody>
          <a:bodyPr>
            <a:noAutofit/>
          </a:bodyPr>
          <a:lstStyle/>
          <a:p>
            <a:r>
              <a:rPr lang="es-ES" sz="2400" dirty="0"/>
              <a:t>La gran turbulencia de </a:t>
            </a:r>
            <a:r>
              <a:rPr lang="es-ES" sz="2400" dirty="0" err="1"/>
              <a:t>Rosenau</a:t>
            </a:r>
            <a:r>
              <a:rPr lang="es-ES" sz="2400" dirty="0"/>
              <a:t> </a:t>
            </a:r>
          </a:p>
        </p:txBody>
      </p:sp>
      <p:sp>
        <p:nvSpPr>
          <p:cNvPr id="3" name="Marcador de contenido 2"/>
          <p:cNvSpPr>
            <a:spLocks noGrp="1"/>
          </p:cNvSpPr>
          <p:nvPr>
            <p:ph idx="1"/>
          </p:nvPr>
        </p:nvSpPr>
        <p:spPr>
          <a:xfrm>
            <a:off x="91225" y="463639"/>
            <a:ext cx="12100775" cy="6394361"/>
          </a:xfrm>
        </p:spPr>
        <p:txBody>
          <a:bodyPr>
            <a:normAutofit/>
          </a:bodyPr>
          <a:lstStyle/>
          <a:p>
            <a:pPr marL="0" indent="0">
              <a:buNone/>
            </a:pPr>
            <a:r>
              <a:rPr lang="es-ES" sz="2000" dirty="0"/>
              <a:t>En el umbral o parteaguas del último cambio de sistema (1990) y de paradigma James </a:t>
            </a:r>
            <a:r>
              <a:rPr lang="es-ES" sz="2000" dirty="0" err="1"/>
              <a:t>Rosenau</a:t>
            </a:r>
            <a:r>
              <a:rPr lang="es-ES" sz="2000" dirty="0"/>
              <a:t> observó cinco fuentes del gran cambio</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225" y="1207058"/>
            <a:ext cx="3086100" cy="2733877"/>
          </a:xfrm>
          <a:prstGeom prst="rect">
            <a:avLst/>
          </a:prstGeom>
        </p:spPr>
      </p:pic>
      <p:graphicFrame>
        <p:nvGraphicFramePr>
          <p:cNvPr id="6" name="Diagrama 5"/>
          <p:cNvGraphicFramePr/>
          <p:nvPr>
            <p:extLst>
              <p:ext uri="{D42A27DB-BD31-4B8C-83A1-F6EECF244321}">
                <p14:modId xmlns:p14="http://schemas.microsoft.com/office/powerpoint/2010/main" val="742568385"/>
              </p:ext>
            </p:extLst>
          </p:nvPr>
        </p:nvGraphicFramePr>
        <p:xfrm>
          <a:off x="3425781" y="1207057"/>
          <a:ext cx="5808371" cy="54126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ángulo 6"/>
          <p:cNvSpPr/>
          <p:nvPr/>
        </p:nvSpPr>
        <p:spPr>
          <a:xfrm>
            <a:off x="9337183" y="1207057"/>
            <a:ext cx="2854817" cy="541268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dirty="0"/>
              <a:t>Resistencias de perjudicados</a:t>
            </a:r>
          </a:p>
          <a:p>
            <a:endParaRPr lang="es-ES" dirty="0"/>
          </a:p>
          <a:p>
            <a:r>
              <a:rPr lang="es-ES" dirty="0"/>
              <a:t>Conflictos que desaparecen </a:t>
            </a:r>
          </a:p>
          <a:p>
            <a:endParaRPr lang="es-ES" dirty="0"/>
          </a:p>
          <a:p>
            <a:r>
              <a:rPr lang="es-ES" dirty="0"/>
              <a:t>Vacíos de poder - Conflictos nuevos</a:t>
            </a:r>
          </a:p>
          <a:p>
            <a:endParaRPr lang="es-ES" dirty="0"/>
          </a:p>
          <a:p>
            <a:r>
              <a:rPr lang="es-ES" dirty="0"/>
              <a:t>Desaparición de límites de la era bipolar – guerras civiles</a:t>
            </a:r>
          </a:p>
          <a:p>
            <a:endParaRPr lang="es-ES" dirty="0"/>
          </a:p>
          <a:p>
            <a:r>
              <a:rPr lang="es-ES" dirty="0"/>
              <a:t>Problemas globales –conflictos nuevos</a:t>
            </a:r>
          </a:p>
        </p:txBody>
      </p:sp>
      <p:sp>
        <p:nvSpPr>
          <p:cNvPr id="8" name="Rectángulo 7"/>
          <p:cNvSpPr/>
          <p:nvPr/>
        </p:nvSpPr>
        <p:spPr>
          <a:xfrm>
            <a:off x="9337183" y="940158"/>
            <a:ext cx="2743200" cy="26689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a:solidFill>
                  <a:srgbClr val="FF0000"/>
                </a:solidFill>
              </a:rPr>
              <a:t>Efectos</a:t>
            </a:r>
          </a:p>
        </p:txBody>
      </p:sp>
      <p:sp>
        <p:nvSpPr>
          <p:cNvPr id="9" name="Rectángulo 8"/>
          <p:cNvSpPr/>
          <p:nvPr/>
        </p:nvSpPr>
        <p:spPr>
          <a:xfrm>
            <a:off x="218941" y="4443212"/>
            <a:ext cx="3966693" cy="146819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dirty="0"/>
              <a:t>El gran cambio responde a dos procesos acelerados desde mediados de los 80:</a:t>
            </a:r>
          </a:p>
          <a:p>
            <a:endParaRPr lang="es-ES" dirty="0"/>
          </a:p>
          <a:p>
            <a:r>
              <a:rPr lang="es-ES" dirty="0"/>
              <a:t>La </a:t>
            </a:r>
            <a:r>
              <a:rPr lang="es-ES" sz="2400" dirty="0"/>
              <a:t>informatización y</a:t>
            </a:r>
          </a:p>
          <a:p>
            <a:r>
              <a:rPr lang="es-ES" sz="2400" dirty="0"/>
              <a:t>	La mundialización </a:t>
            </a:r>
          </a:p>
        </p:txBody>
      </p:sp>
      <p:sp>
        <p:nvSpPr>
          <p:cNvPr id="10" name="Rectángulo 9"/>
          <p:cNvSpPr/>
          <p:nvPr/>
        </p:nvSpPr>
        <p:spPr>
          <a:xfrm>
            <a:off x="373487" y="4151178"/>
            <a:ext cx="3387143" cy="23182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a:solidFill>
                  <a:srgbClr val="FF0000"/>
                </a:solidFill>
              </a:rPr>
              <a:t>Para Ignacio </a:t>
            </a:r>
            <a:r>
              <a:rPr lang="es-ES" dirty="0" err="1">
                <a:solidFill>
                  <a:srgbClr val="FF0000"/>
                </a:solidFill>
              </a:rPr>
              <a:t>Ramonet</a:t>
            </a:r>
            <a:endParaRPr lang="es-ES" dirty="0">
              <a:solidFill>
                <a:srgbClr val="FF0000"/>
              </a:solidFill>
            </a:endParaRPr>
          </a:p>
        </p:txBody>
      </p:sp>
      <p:sp>
        <p:nvSpPr>
          <p:cNvPr id="11" name="Rectángulo 10"/>
          <p:cNvSpPr/>
          <p:nvPr/>
        </p:nvSpPr>
        <p:spPr>
          <a:xfrm>
            <a:off x="5576552" y="3026535"/>
            <a:ext cx="1622738" cy="15454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S" dirty="0"/>
              <a:t>Claves</a:t>
            </a:r>
          </a:p>
        </p:txBody>
      </p:sp>
      <p:sp>
        <p:nvSpPr>
          <p:cNvPr id="12" name="Rectángulo 11"/>
          <p:cNvSpPr/>
          <p:nvPr/>
        </p:nvSpPr>
        <p:spPr>
          <a:xfrm>
            <a:off x="5280338" y="3181082"/>
            <a:ext cx="2125014" cy="1819477"/>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sz="1600" dirty="0"/>
              <a:t>Fin conflicto E-O</a:t>
            </a:r>
          </a:p>
          <a:p>
            <a:r>
              <a:rPr lang="es-ES" sz="1600" dirty="0"/>
              <a:t>Nuevos conflictos</a:t>
            </a:r>
          </a:p>
          <a:p>
            <a:r>
              <a:rPr lang="es-ES" sz="1600" dirty="0"/>
              <a:t>Agotamiento disuasión</a:t>
            </a:r>
          </a:p>
          <a:p>
            <a:r>
              <a:rPr lang="es-ES" sz="1600" dirty="0"/>
              <a:t>Estados + instables y débiles en </a:t>
            </a:r>
            <a:r>
              <a:rPr lang="es-ES" sz="1600" dirty="0" err="1"/>
              <a:t>exURSS</a:t>
            </a:r>
            <a:r>
              <a:rPr lang="es-ES" sz="1600" dirty="0"/>
              <a:t> y </a:t>
            </a:r>
            <a:r>
              <a:rPr lang="es-ES" sz="1600" dirty="0" err="1"/>
              <a:t>exYug</a:t>
            </a:r>
            <a:endParaRPr lang="es-ES" sz="1600" dirty="0"/>
          </a:p>
          <a:p>
            <a:r>
              <a:rPr lang="es-ES" sz="1600" dirty="0"/>
              <a:t>Reemergencia de China</a:t>
            </a:r>
          </a:p>
        </p:txBody>
      </p:sp>
      <p:sp>
        <p:nvSpPr>
          <p:cNvPr id="14" name="Rectángulo 13"/>
          <p:cNvSpPr/>
          <p:nvPr/>
        </p:nvSpPr>
        <p:spPr>
          <a:xfrm>
            <a:off x="64395" y="6183949"/>
            <a:ext cx="4121239" cy="540913"/>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s-ES" dirty="0">
                <a:solidFill>
                  <a:srgbClr val="002060"/>
                </a:solidFill>
              </a:rPr>
              <a:t>¿FACTOR HUMANO? </a:t>
            </a:r>
          </a:p>
          <a:p>
            <a:pPr algn="ctr"/>
            <a:r>
              <a:rPr lang="es-ES" dirty="0">
                <a:solidFill>
                  <a:srgbClr val="002060"/>
                </a:solidFill>
              </a:rPr>
              <a:t>MG, HK, G.H.W.B……..</a:t>
            </a:r>
          </a:p>
        </p:txBody>
      </p:sp>
    </p:spTree>
    <p:extLst>
      <p:ext uri="{BB962C8B-B14F-4D97-AF65-F5344CB8AC3E}">
        <p14:creationId xmlns:p14="http://schemas.microsoft.com/office/powerpoint/2010/main" val="5682886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90152"/>
            <a:ext cx="10515600" cy="412124"/>
          </a:xfrm>
        </p:spPr>
        <p:style>
          <a:lnRef idx="3">
            <a:schemeClr val="lt1"/>
          </a:lnRef>
          <a:fillRef idx="1">
            <a:schemeClr val="accent1"/>
          </a:fillRef>
          <a:effectRef idx="1">
            <a:schemeClr val="accent1"/>
          </a:effectRef>
          <a:fontRef idx="minor">
            <a:schemeClr val="lt1"/>
          </a:fontRef>
        </p:style>
        <p:txBody>
          <a:bodyPr>
            <a:noAutofit/>
          </a:bodyPr>
          <a:lstStyle/>
          <a:p>
            <a:r>
              <a:rPr lang="es-ES" sz="2400" dirty="0"/>
              <a:t>Paradigma de la disuasión - </a:t>
            </a:r>
            <a:r>
              <a:rPr lang="es-ES" sz="2400" i="1" dirty="0" err="1"/>
              <a:t>deterrence</a:t>
            </a:r>
            <a:endParaRPr lang="es-ES" sz="2400" i="1"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609254"/>
            <a:ext cx="1622738" cy="2301372"/>
          </a:xfrm>
        </p:spPr>
      </p:pic>
      <p:sp>
        <p:nvSpPr>
          <p:cNvPr id="6" name="Rectángulo 5"/>
          <p:cNvSpPr/>
          <p:nvPr/>
        </p:nvSpPr>
        <p:spPr>
          <a:xfrm>
            <a:off x="1803043" y="609254"/>
            <a:ext cx="3696236" cy="89757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sz="2000" i="1" dirty="0"/>
              <a:t>El universo está hecho todo de manchas y saltos… RUSSELL</a:t>
            </a:r>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0626" y="609254"/>
            <a:ext cx="1695182" cy="2301372"/>
          </a:xfrm>
          <a:prstGeom prst="rect">
            <a:avLst/>
          </a:prstGeom>
        </p:spPr>
      </p:pic>
      <p:sp>
        <p:nvSpPr>
          <p:cNvPr id="8" name="Rectángulo 7"/>
          <p:cNvSpPr/>
          <p:nvPr/>
        </p:nvSpPr>
        <p:spPr>
          <a:xfrm>
            <a:off x="7933386" y="609254"/>
            <a:ext cx="3420414" cy="23013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i="1" dirty="0"/>
              <a:t>En todos los grandes viajes al pasado nos encontramos con lo fortuito, lo imprevisto, lo nuevo, lo dinámico y lo revolucionario….</a:t>
            </a:r>
          </a:p>
          <a:p>
            <a:pPr algn="r"/>
            <a:r>
              <a:rPr lang="es-ES" i="1" dirty="0"/>
              <a:t>BARRACLOUGH</a:t>
            </a:r>
          </a:p>
        </p:txBody>
      </p:sp>
      <p:sp>
        <p:nvSpPr>
          <p:cNvPr id="3" name="Rectángulo 2"/>
          <p:cNvSpPr/>
          <p:nvPr/>
        </p:nvSpPr>
        <p:spPr>
          <a:xfrm>
            <a:off x="0" y="3017604"/>
            <a:ext cx="5743978" cy="373092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b="1" dirty="0"/>
              <a:t>DISUASIÓN</a:t>
            </a:r>
            <a:r>
              <a:rPr lang="es-ES" dirty="0"/>
              <a:t>   Del latín </a:t>
            </a:r>
            <a:r>
              <a:rPr lang="es-ES" i="1" dirty="0" err="1"/>
              <a:t>dissuadere</a:t>
            </a:r>
            <a:r>
              <a:rPr lang="es-ES" i="1" dirty="0"/>
              <a:t>: “inducir , mover a alguien con razones  a mudar  de dictamen o a desistir  de un propósito”</a:t>
            </a:r>
          </a:p>
          <a:p>
            <a:r>
              <a:rPr lang="es-ES" i="1" dirty="0"/>
              <a:t>	</a:t>
            </a:r>
            <a:r>
              <a:rPr lang="es-ES" b="1" i="1" dirty="0"/>
              <a:t>Barry BUZAN</a:t>
            </a:r>
            <a:r>
              <a:rPr lang="es-ES" i="1" dirty="0"/>
              <a:t>: “intento de evitar  acciones que no se desean antes de que tengan lugar”</a:t>
            </a:r>
          </a:p>
          <a:p>
            <a:r>
              <a:rPr lang="es-ES" i="1" dirty="0"/>
              <a:t>	</a:t>
            </a:r>
            <a:r>
              <a:rPr lang="es-ES" b="1" i="1" dirty="0"/>
              <a:t>Doctrina Española</a:t>
            </a:r>
            <a:r>
              <a:rPr lang="es-ES" i="1" dirty="0"/>
              <a:t>: “acción psicológica, política o militar capaz de obligar a un adversario a renunciar a una agresión”</a:t>
            </a:r>
          </a:p>
          <a:p>
            <a:r>
              <a:rPr lang="es-ES" i="1" dirty="0"/>
              <a:t>	</a:t>
            </a:r>
            <a:r>
              <a:rPr lang="es-ES" b="1" i="1" dirty="0"/>
              <a:t>Concepto</a:t>
            </a:r>
            <a:r>
              <a:rPr lang="es-ES" i="1" dirty="0"/>
              <a:t> tan antiguo como el conflicto: Código de Hammurabi (3000 AC): </a:t>
            </a:r>
            <a:r>
              <a:rPr lang="es-ES" b="1" i="1" dirty="0"/>
              <a:t>que los castigos a quienes infrinjan las normas sean tales que superen a las ventajas de sus actos</a:t>
            </a:r>
          </a:p>
          <a:p>
            <a:r>
              <a:rPr lang="es-ES" b="1" i="1" dirty="0"/>
              <a:t>	Lema: si vis </a:t>
            </a:r>
            <a:r>
              <a:rPr lang="es-ES" b="1" i="1" dirty="0" err="1"/>
              <a:t>pacem</a:t>
            </a:r>
            <a:r>
              <a:rPr lang="es-ES" b="1" i="1" dirty="0"/>
              <a:t>, para </a:t>
            </a:r>
            <a:r>
              <a:rPr lang="es-ES" b="1" i="1" dirty="0" err="1"/>
              <a:t>bellum</a:t>
            </a:r>
            <a:r>
              <a:rPr lang="es-ES" b="1" i="1" dirty="0"/>
              <a:t> (</a:t>
            </a:r>
            <a:r>
              <a:rPr lang="es-ES" b="1" i="1" dirty="0" err="1"/>
              <a:t>Pax</a:t>
            </a:r>
            <a:r>
              <a:rPr lang="es-ES" b="1" i="1" dirty="0"/>
              <a:t> Romana)</a:t>
            </a:r>
            <a:endParaRPr lang="es-ES" i="1" dirty="0"/>
          </a:p>
        </p:txBody>
      </p:sp>
      <p:graphicFrame>
        <p:nvGraphicFramePr>
          <p:cNvPr id="10" name="Diagrama 9"/>
          <p:cNvGraphicFramePr/>
          <p:nvPr>
            <p:extLst>
              <p:ext uri="{D42A27DB-BD31-4B8C-83A1-F6EECF244321}">
                <p14:modId xmlns:p14="http://schemas.microsoft.com/office/powerpoint/2010/main" val="2562974850"/>
              </p:ext>
            </p:extLst>
          </p:nvPr>
        </p:nvGraphicFramePr>
        <p:xfrm>
          <a:off x="5980626" y="2910626"/>
          <a:ext cx="5373174" cy="3618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ángulo 8"/>
          <p:cNvSpPr/>
          <p:nvPr/>
        </p:nvSpPr>
        <p:spPr>
          <a:xfrm>
            <a:off x="7134896" y="3017604"/>
            <a:ext cx="2408349" cy="40817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dirty="0">
                <a:solidFill>
                  <a:srgbClr val="FF0000"/>
                </a:solidFill>
              </a:rPr>
              <a:t>CLASES DE DISUASIÓN</a:t>
            </a:r>
          </a:p>
        </p:txBody>
      </p:sp>
      <p:sp>
        <p:nvSpPr>
          <p:cNvPr id="12" name="Rectángulo 11"/>
          <p:cNvSpPr/>
          <p:nvPr/>
        </p:nvSpPr>
        <p:spPr>
          <a:xfrm>
            <a:off x="1803043" y="1613807"/>
            <a:ext cx="3696236" cy="129682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dirty="0"/>
              <a:t>DICCIONARIO de </a:t>
            </a:r>
            <a:r>
              <a:rPr lang="es-ES" dirty="0" err="1"/>
              <a:t>Rel</a:t>
            </a:r>
            <a:r>
              <a:rPr lang="es-ES" dirty="0"/>
              <a:t> Internacionales y Política Internacional. Juan Carlos Pereira coord. p. 319-321</a:t>
            </a:r>
          </a:p>
          <a:p>
            <a:r>
              <a:rPr lang="es-ES" dirty="0"/>
              <a:t>DICCIONARIO de Pol </a:t>
            </a:r>
            <a:r>
              <a:rPr lang="es-ES" dirty="0" err="1"/>
              <a:t>Int</a:t>
            </a:r>
            <a:r>
              <a:rPr lang="es-ES" dirty="0"/>
              <a:t>. de HEZ-VELA</a:t>
            </a:r>
          </a:p>
        </p:txBody>
      </p:sp>
      <p:sp>
        <p:nvSpPr>
          <p:cNvPr id="13" name="Elipse 12"/>
          <p:cNvSpPr/>
          <p:nvPr/>
        </p:nvSpPr>
        <p:spPr>
          <a:xfrm>
            <a:off x="8210013" y="3532758"/>
            <a:ext cx="914400" cy="476518"/>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a:ln w="0"/>
                <a:solidFill>
                  <a:schemeClr val="tx1"/>
                </a:solidFill>
                <a:effectLst>
                  <a:outerShdw blurRad="38100" dist="19050" dir="2700000" algn="tl" rotWithShape="0">
                    <a:schemeClr val="dk1">
                      <a:alpha val="40000"/>
                    </a:schemeClr>
                  </a:outerShdw>
                </a:effectLst>
              </a:rPr>
              <a:t>A</a:t>
            </a:r>
          </a:p>
        </p:txBody>
      </p:sp>
      <p:sp>
        <p:nvSpPr>
          <p:cNvPr id="14" name="Elipse 13"/>
          <p:cNvSpPr/>
          <p:nvPr/>
        </p:nvSpPr>
        <p:spPr>
          <a:xfrm>
            <a:off x="8377170" y="5318976"/>
            <a:ext cx="747243" cy="55379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dirty="0"/>
              <a:t>B</a:t>
            </a:r>
          </a:p>
        </p:txBody>
      </p:sp>
      <p:sp>
        <p:nvSpPr>
          <p:cNvPr id="15" name="Rectángulo 14"/>
          <p:cNvSpPr/>
          <p:nvPr/>
        </p:nvSpPr>
        <p:spPr>
          <a:xfrm>
            <a:off x="6214728" y="5684568"/>
            <a:ext cx="2114013" cy="95698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dirty="0"/>
              <a:t>General o específica</a:t>
            </a:r>
          </a:p>
          <a:p>
            <a:r>
              <a:rPr lang="es-ES" dirty="0"/>
              <a:t>Defensiva u ofensiva</a:t>
            </a:r>
          </a:p>
          <a:p>
            <a:r>
              <a:rPr lang="es-ES" dirty="0"/>
              <a:t>Directa o indirecta</a:t>
            </a:r>
          </a:p>
        </p:txBody>
      </p:sp>
      <p:sp>
        <p:nvSpPr>
          <p:cNvPr id="16" name="Rectángulo 15"/>
          <p:cNvSpPr/>
          <p:nvPr/>
        </p:nvSpPr>
        <p:spPr>
          <a:xfrm>
            <a:off x="9124413" y="5684569"/>
            <a:ext cx="2229387" cy="95698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endParaRPr lang="es-ES" dirty="0"/>
          </a:p>
          <a:p>
            <a:r>
              <a:rPr lang="es-ES" dirty="0"/>
              <a:t>Total o limitada</a:t>
            </a:r>
          </a:p>
          <a:p>
            <a:r>
              <a:rPr lang="es-ES" dirty="0"/>
              <a:t>Unilateral-</a:t>
            </a:r>
            <a:r>
              <a:rPr lang="es-ES" dirty="0" err="1"/>
              <a:t>bilat</a:t>
            </a:r>
            <a:r>
              <a:rPr lang="es-ES" dirty="0"/>
              <a:t>-</a:t>
            </a:r>
            <a:r>
              <a:rPr lang="es-ES" dirty="0" err="1"/>
              <a:t>multi</a:t>
            </a:r>
            <a:r>
              <a:rPr lang="es-ES" dirty="0"/>
              <a:t>-lateral</a:t>
            </a:r>
          </a:p>
          <a:p>
            <a:endParaRPr lang="es-ES" dirty="0"/>
          </a:p>
        </p:txBody>
      </p:sp>
    </p:spTree>
    <p:extLst>
      <p:ext uri="{BB962C8B-B14F-4D97-AF65-F5344CB8AC3E}">
        <p14:creationId xmlns:p14="http://schemas.microsoft.com/office/powerpoint/2010/main" val="27847343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15911"/>
            <a:ext cx="10515600" cy="334850"/>
          </a:xfrm>
        </p:spPr>
        <p:style>
          <a:lnRef idx="3">
            <a:schemeClr val="lt1"/>
          </a:lnRef>
          <a:fillRef idx="1">
            <a:schemeClr val="accent1"/>
          </a:fillRef>
          <a:effectRef idx="1">
            <a:schemeClr val="accent1"/>
          </a:effectRef>
          <a:fontRef idx="minor">
            <a:schemeClr val="lt1"/>
          </a:fontRef>
        </p:style>
        <p:txBody>
          <a:bodyPr>
            <a:noAutofit/>
          </a:bodyPr>
          <a:lstStyle/>
          <a:p>
            <a:r>
              <a:rPr lang="es-ES" sz="2400" dirty="0"/>
              <a:t>Paradigma de la disuasión 2: ELEMENTOS</a:t>
            </a:r>
          </a:p>
        </p:txBody>
      </p:sp>
      <p:graphicFrame>
        <p:nvGraphicFramePr>
          <p:cNvPr id="6" name="Marcador de contenido 5"/>
          <p:cNvGraphicFramePr>
            <a:graphicFrameLocks noGrp="1"/>
          </p:cNvGraphicFramePr>
          <p:nvPr>
            <p:ph idx="1"/>
            <p:extLst>
              <p:ext uri="{D42A27DB-BD31-4B8C-83A1-F6EECF244321}">
                <p14:modId xmlns:p14="http://schemas.microsoft.com/office/powerpoint/2010/main" val="3037903733"/>
              </p:ext>
            </p:extLst>
          </p:nvPr>
        </p:nvGraphicFramePr>
        <p:xfrm>
          <a:off x="838200" y="605308"/>
          <a:ext cx="10515600" cy="24727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1" name="Diagrama 10"/>
          <p:cNvGraphicFramePr/>
          <p:nvPr>
            <p:extLst>
              <p:ext uri="{D42A27DB-BD31-4B8C-83A1-F6EECF244321}">
                <p14:modId xmlns:p14="http://schemas.microsoft.com/office/powerpoint/2010/main" val="2857818818"/>
              </p:ext>
            </p:extLst>
          </p:nvPr>
        </p:nvGraphicFramePr>
        <p:xfrm>
          <a:off x="2575776" y="3387145"/>
          <a:ext cx="7804597" cy="6825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Elipse 9"/>
          <p:cNvSpPr/>
          <p:nvPr/>
        </p:nvSpPr>
        <p:spPr>
          <a:xfrm>
            <a:off x="5022761" y="2472744"/>
            <a:ext cx="2678805" cy="91440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S" dirty="0"/>
              <a:t>Niveles de disuasión </a:t>
            </a:r>
          </a:p>
        </p:txBody>
      </p:sp>
      <p:sp>
        <p:nvSpPr>
          <p:cNvPr id="12" name="Rectángulo 11"/>
          <p:cNvSpPr/>
          <p:nvPr/>
        </p:nvSpPr>
        <p:spPr>
          <a:xfrm>
            <a:off x="339143" y="4224270"/>
            <a:ext cx="11513713" cy="263372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ES" sz="2400" dirty="0"/>
              <a:t>¿Qué es la disuasión discriminada? ¿Estrategias de disuasión nuclear?</a:t>
            </a:r>
          </a:p>
          <a:p>
            <a:r>
              <a:rPr lang="es-ES" sz="2400" dirty="0"/>
              <a:t>¿Cómo disuadir a terroristas, narcoterroristas, crimen organizado…. sin territorio, sin Estado?</a:t>
            </a:r>
          </a:p>
          <a:p>
            <a:r>
              <a:rPr lang="es-ES" sz="2400" dirty="0"/>
              <a:t>¿Cómo disuadir a un suicida? ¿Cómo cambiar las estrategias al cambiar las amenazas?</a:t>
            </a:r>
          </a:p>
          <a:p>
            <a:r>
              <a:rPr lang="es-ES" sz="2400" dirty="0"/>
              <a:t>Y lo más difícil en el siglo XXI: ¿Cómo lograr la DISUASIÓN contra CIBERATAQUES?</a:t>
            </a:r>
          </a:p>
          <a:p>
            <a:endParaRPr lang="es-ES" sz="2400" dirty="0"/>
          </a:p>
          <a:p>
            <a:r>
              <a:rPr lang="es-ES" sz="2400" dirty="0"/>
              <a:t> 			</a:t>
            </a:r>
            <a:r>
              <a:rPr lang="es-ES" sz="2400" dirty="0">
                <a:solidFill>
                  <a:srgbClr val="FF0000"/>
                </a:solidFill>
              </a:rPr>
              <a:t>RESPUESTA ESTADOUNIDENSE AL 11/S (Video)</a:t>
            </a:r>
          </a:p>
        </p:txBody>
      </p:sp>
    </p:spTree>
    <p:extLst>
      <p:ext uri="{BB962C8B-B14F-4D97-AF65-F5344CB8AC3E}">
        <p14:creationId xmlns:p14="http://schemas.microsoft.com/office/powerpoint/2010/main" val="26413657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15910"/>
            <a:ext cx="10515600" cy="360608"/>
          </a:xfrm>
        </p:spPr>
        <p:style>
          <a:lnRef idx="3">
            <a:schemeClr val="lt1"/>
          </a:lnRef>
          <a:fillRef idx="1">
            <a:schemeClr val="accent1"/>
          </a:fillRef>
          <a:effectRef idx="1">
            <a:schemeClr val="accent1"/>
          </a:effectRef>
          <a:fontRef idx="minor">
            <a:schemeClr val="lt1"/>
          </a:fontRef>
        </p:style>
        <p:txBody>
          <a:bodyPr>
            <a:noAutofit/>
          </a:bodyPr>
          <a:lstStyle/>
          <a:p>
            <a:r>
              <a:rPr lang="es-ES" sz="2400" dirty="0"/>
              <a:t>Paradigma de la disuasión 3: una ecuación y cuatro reflexiones</a:t>
            </a:r>
          </a:p>
        </p:txBody>
      </p:sp>
      <p:sp>
        <p:nvSpPr>
          <p:cNvPr id="3" name="Marcador de contenido 2"/>
          <p:cNvSpPr>
            <a:spLocks noGrp="1"/>
          </p:cNvSpPr>
          <p:nvPr>
            <p:ph idx="1"/>
          </p:nvPr>
        </p:nvSpPr>
        <p:spPr>
          <a:xfrm>
            <a:off x="0" y="643944"/>
            <a:ext cx="12192000" cy="5533019"/>
          </a:xfrm>
        </p:spPr>
        <p:txBody>
          <a:bodyPr>
            <a:normAutofit fontScale="92500" lnSpcReduction="10000"/>
          </a:bodyPr>
          <a:lstStyle/>
          <a:p>
            <a:pPr marL="0" indent="0" algn="ctr">
              <a:buNone/>
            </a:pPr>
            <a:r>
              <a:rPr lang="es-ES" sz="3600" dirty="0"/>
              <a:t>La ecuación</a:t>
            </a:r>
          </a:p>
          <a:p>
            <a:pPr marL="0" indent="0" algn="ctr">
              <a:buNone/>
            </a:pPr>
            <a:endParaRPr lang="es-ES" dirty="0"/>
          </a:p>
          <a:p>
            <a:pPr marL="0" indent="0" algn="ctr">
              <a:buNone/>
            </a:pPr>
            <a:r>
              <a:rPr lang="es-ES" dirty="0">
                <a:solidFill>
                  <a:srgbClr val="FF0000"/>
                </a:solidFill>
              </a:rPr>
              <a:t>P(</a:t>
            </a:r>
            <a:r>
              <a:rPr lang="es-ES" dirty="0" err="1">
                <a:solidFill>
                  <a:srgbClr val="FF0000"/>
                </a:solidFill>
              </a:rPr>
              <a:t>eligro</a:t>
            </a:r>
            <a:r>
              <a:rPr lang="es-ES" dirty="0">
                <a:solidFill>
                  <a:srgbClr val="FF0000"/>
                </a:solidFill>
              </a:rPr>
              <a:t>) de G(</a:t>
            </a:r>
            <a:r>
              <a:rPr lang="es-ES" dirty="0" err="1">
                <a:solidFill>
                  <a:srgbClr val="FF0000"/>
                </a:solidFill>
              </a:rPr>
              <a:t>uerra</a:t>
            </a:r>
            <a:r>
              <a:rPr lang="es-ES" dirty="0">
                <a:solidFill>
                  <a:srgbClr val="FF0000"/>
                </a:solidFill>
              </a:rPr>
              <a:t>)</a:t>
            </a:r>
          </a:p>
          <a:p>
            <a:pPr marL="0" indent="0" algn="ctr">
              <a:buNone/>
            </a:pPr>
            <a:endParaRPr lang="es-ES" sz="2000" dirty="0">
              <a:solidFill>
                <a:srgbClr val="FF0000"/>
              </a:solidFill>
            </a:endParaRPr>
          </a:p>
          <a:p>
            <a:pPr marL="0" indent="0" algn="ctr">
              <a:buNone/>
            </a:pPr>
            <a:endParaRPr lang="es-ES" sz="2000" dirty="0">
              <a:solidFill>
                <a:srgbClr val="FF0000"/>
              </a:solidFill>
            </a:endParaRPr>
          </a:p>
          <a:p>
            <a:pPr marL="0" indent="0" algn="ctr">
              <a:buNone/>
            </a:pPr>
            <a:r>
              <a:rPr lang="es-ES" dirty="0">
                <a:solidFill>
                  <a:srgbClr val="FF0000"/>
                </a:solidFill>
              </a:rPr>
              <a:t>R(</a:t>
            </a:r>
            <a:r>
              <a:rPr lang="es-ES" dirty="0" err="1">
                <a:solidFill>
                  <a:srgbClr val="FF0000"/>
                </a:solidFill>
              </a:rPr>
              <a:t>ecursos</a:t>
            </a:r>
            <a:r>
              <a:rPr lang="es-ES" dirty="0">
                <a:solidFill>
                  <a:srgbClr val="FF0000"/>
                </a:solidFill>
              </a:rPr>
              <a:t>) o Poder de A +- R(</a:t>
            </a:r>
            <a:r>
              <a:rPr lang="es-ES" dirty="0" err="1">
                <a:solidFill>
                  <a:srgbClr val="FF0000"/>
                </a:solidFill>
              </a:rPr>
              <a:t>ecursos</a:t>
            </a:r>
            <a:r>
              <a:rPr lang="es-ES" dirty="0">
                <a:solidFill>
                  <a:srgbClr val="FF0000"/>
                </a:solidFill>
              </a:rPr>
              <a:t>) o Poder de B </a:t>
            </a:r>
          </a:p>
          <a:p>
            <a:pPr marL="0" indent="0" algn="ctr">
              <a:buNone/>
            </a:pPr>
            <a:r>
              <a:rPr lang="es-ES" sz="3600" dirty="0">
                <a:solidFill>
                  <a:srgbClr val="0070C0"/>
                </a:solidFill>
              </a:rPr>
              <a:t>X</a:t>
            </a:r>
            <a:endParaRPr lang="es-ES" sz="2000" dirty="0">
              <a:solidFill>
                <a:srgbClr val="FF0000"/>
              </a:solidFill>
            </a:endParaRPr>
          </a:p>
          <a:p>
            <a:pPr marL="0" indent="0" algn="ctr">
              <a:buNone/>
            </a:pPr>
            <a:r>
              <a:rPr lang="es-ES" dirty="0">
                <a:solidFill>
                  <a:srgbClr val="FF0000"/>
                </a:solidFill>
              </a:rPr>
              <a:t>I(</a:t>
            </a:r>
            <a:r>
              <a:rPr lang="es-ES" dirty="0" err="1">
                <a:solidFill>
                  <a:srgbClr val="FF0000"/>
                </a:solidFill>
              </a:rPr>
              <a:t>deología</a:t>
            </a:r>
            <a:r>
              <a:rPr lang="es-ES" dirty="0">
                <a:solidFill>
                  <a:srgbClr val="FF0000"/>
                </a:solidFill>
              </a:rPr>
              <a:t>) de A +- I(</a:t>
            </a:r>
            <a:r>
              <a:rPr lang="es-ES" dirty="0" err="1">
                <a:solidFill>
                  <a:srgbClr val="FF0000"/>
                </a:solidFill>
              </a:rPr>
              <a:t>deología</a:t>
            </a:r>
            <a:r>
              <a:rPr lang="es-ES" dirty="0">
                <a:solidFill>
                  <a:srgbClr val="FF0000"/>
                </a:solidFill>
              </a:rPr>
              <a:t>) de B </a:t>
            </a:r>
          </a:p>
          <a:p>
            <a:pPr marL="0" indent="0" algn="ctr">
              <a:buNone/>
            </a:pPr>
            <a:r>
              <a:rPr lang="es-ES" dirty="0">
                <a:solidFill>
                  <a:srgbClr val="0070C0"/>
                </a:solidFill>
              </a:rPr>
              <a:t>X</a:t>
            </a:r>
          </a:p>
          <a:p>
            <a:pPr marL="0" indent="0" algn="ctr">
              <a:buNone/>
            </a:pPr>
            <a:r>
              <a:rPr lang="es-ES" dirty="0">
                <a:solidFill>
                  <a:srgbClr val="FF0000"/>
                </a:solidFill>
              </a:rPr>
              <a:t>V(</a:t>
            </a:r>
            <a:r>
              <a:rPr lang="es-ES" dirty="0" err="1">
                <a:solidFill>
                  <a:srgbClr val="FF0000"/>
                </a:solidFill>
              </a:rPr>
              <a:t>oluntad</a:t>
            </a:r>
            <a:r>
              <a:rPr lang="es-ES" dirty="0">
                <a:solidFill>
                  <a:srgbClr val="FF0000"/>
                </a:solidFill>
              </a:rPr>
              <a:t>) de A +- V(</a:t>
            </a:r>
            <a:r>
              <a:rPr lang="es-ES" dirty="0" err="1">
                <a:solidFill>
                  <a:srgbClr val="FF0000"/>
                </a:solidFill>
              </a:rPr>
              <a:t>oluntad</a:t>
            </a:r>
            <a:r>
              <a:rPr lang="es-ES" dirty="0">
                <a:solidFill>
                  <a:srgbClr val="FF0000"/>
                </a:solidFill>
              </a:rPr>
              <a:t>) de B</a:t>
            </a:r>
          </a:p>
          <a:p>
            <a:pPr marL="0" indent="0" algn="ctr">
              <a:buNone/>
            </a:pPr>
            <a:r>
              <a:rPr lang="es-ES" dirty="0">
                <a:solidFill>
                  <a:srgbClr val="FF0000"/>
                </a:solidFill>
              </a:rPr>
              <a:t> </a:t>
            </a:r>
          </a:p>
          <a:p>
            <a:pPr marL="0" indent="0" algn="ctr">
              <a:buNone/>
            </a:pPr>
            <a:r>
              <a:rPr lang="es-ES" dirty="0">
                <a:solidFill>
                  <a:srgbClr val="0070C0"/>
                </a:solidFill>
              </a:rPr>
              <a:t>F X (Factor </a:t>
            </a:r>
            <a:r>
              <a:rPr lang="es-ES" dirty="0" err="1">
                <a:solidFill>
                  <a:srgbClr val="0070C0"/>
                </a:solidFill>
              </a:rPr>
              <a:t>imprevisibe</a:t>
            </a:r>
            <a:r>
              <a:rPr lang="es-ES" dirty="0">
                <a:solidFill>
                  <a:srgbClr val="0070C0"/>
                </a:solidFill>
              </a:rPr>
              <a:t>)</a:t>
            </a:r>
          </a:p>
        </p:txBody>
      </p:sp>
      <p:sp>
        <p:nvSpPr>
          <p:cNvPr id="4" name="Igual que 3"/>
          <p:cNvSpPr/>
          <p:nvPr/>
        </p:nvSpPr>
        <p:spPr>
          <a:xfrm rot="5400000">
            <a:off x="5761149" y="2015545"/>
            <a:ext cx="669701"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6" name="Rectángulo 5"/>
          <p:cNvSpPr/>
          <p:nvPr/>
        </p:nvSpPr>
        <p:spPr>
          <a:xfrm>
            <a:off x="0" y="643944"/>
            <a:ext cx="4327301" cy="2163652"/>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dirty="0"/>
              <a:t>1- Cuanto más se equilibren y anulen, aproximándose a cero, los resultados de cada una de las 3 variables, menos peligro</a:t>
            </a:r>
          </a:p>
          <a:p>
            <a:endParaRPr lang="es-ES" dirty="0"/>
          </a:p>
          <a:p>
            <a:r>
              <a:rPr lang="es-ES" dirty="0"/>
              <a:t>2- Cuantos menos armas, tensión ideológica y de percepciones del otro como enemigo, menos peligro y, de estallar el conflicto, menos daños</a:t>
            </a:r>
          </a:p>
        </p:txBody>
      </p:sp>
      <p:sp>
        <p:nvSpPr>
          <p:cNvPr id="7" name="Rectángulo 6"/>
          <p:cNvSpPr/>
          <p:nvPr/>
        </p:nvSpPr>
        <p:spPr>
          <a:xfrm>
            <a:off x="8796270" y="3670479"/>
            <a:ext cx="3395730" cy="279471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dirty="0"/>
              <a:t>4- Por ello, cada vez se trata más de alcanzar los objetivos con medios </a:t>
            </a:r>
            <a:r>
              <a:rPr lang="es-ES" dirty="0" err="1"/>
              <a:t>econ</a:t>
            </a:r>
            <a:r>
              <a:rPr lang="es-ES" dirty="0"/>
              <a:t>, financieros, culturales…., en vez de militares. Clave para la reducción de víctimas.</a:t>
            </a:r>
          </a:p>
        </p:txBody>
      </p:sp>
      <p:sp>
        <p:nvSpPr>
          <p:cNvPr id="8" name="Rectángulo 7"/>
          <p:cNvSpPr/>
          <p:nvPr/>
        </p:nvSpPr>
        <p:spPr>
          <a:xfrm>
            <a:off x="-1" y="3567448"/>
            <a:ext cx="3734873" cy="289774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dirty="0"/>
              <a:t>3- ¿Cómo está cambiando la relación entre instrumentos o recursos de PODER? ¿Qué países o regiones se están reforzando y cuáles se están debilitando? ¿Por qué? ¿Cómo influye la tecnología, la natalidad, la opinión pública, la democracia….? </a:t>
            </a:r>
          </a:p>
        </p:txBody>
      </p:sp>
    </p:spTree>
    <p:extLst>
      <p:ext uri="{BB962C8B-B14F-4D97-AF65-F5344CB8AC3E}">
        <p14:creationId xmlns:p14="http://schemas.microsoft.com/office/powerpoint/2010/main" val="14273799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72211" y="157164"/>
            <a:ext cx="10515600" cy="657224"/>
          </a:xfrm>
        </p:spPr>
        <p:style>
          <a:lnRef idx="1">
            <a:schemeClr val="accent1"/>
          </a:lnRef>
          <a:fillRef idx="2">
            <a:schemeClr val="accent1"/>
          </a:fillRef>
          <a:effectRef idx="1">
            <a:schemeClr val="accent1"/>
          </a:effectRef>
          <a:fontRef idx="minor">
            <a:schemeClr val="dk1"/>
          </a:fontRef>
        </p:style>
        <p:txBody>
          <a:bodyPr>
            <a:noAutofit/>
          </a:bodyPr>
          <a:lstStyle/>
          <a:p>
            <a:r>
              <a:rPr lang="es-ES" sz="2400"/>
              <a:t>Las veinte claves de Sohr </a:t>
            </a:r>
            <a:endParaRPr lang="es-ES" sz="2400" dirty="0"/>
          </a:p>
        </p:txBody>
      </p:sp>
      <p:pic>
        <p:nvPicPr>
          <p:cNvPr id="4" name="Marcador de conteni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419" y="937258"/>
            <a:ext cx="3200400" cy="5134929"/>
          </a:xfrm>
        </p:spPr>
      </p:pic>
      <p:sp>
        <p:nvSpPr>
          <p:cNvPr id="5" name="Rectángulo 4"/>
          <p:cNvSpPr/>
          <p:nvPr/>
        </p:nvSpPr>
        <p:spPr>
          <a:xfrm>
            <a:off x="356838" y="5832157"/>
            <a:ext cx="2843561" cy="4800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ES" sz="1200" dirty="0" err="1"/>
              <a:t>Edit</a:t>
            </a:r>
            <a:r>
              <a:rPr lang="es-ES" sz="1200" dirty="0"/>
              <a:t> Mondador, Barcelona 2003</a:t>
            </a:r>
          </a:p>
        </p:txBody>
      </p:sp>
      <p:sp>
        <p:nvSpPr>
          <p:cNvPr id="11" name="Rectángulo 10"/>
          <p:cNvSpPr/>
          <p:nvPr/>
        </p:nvSpPr>
        <p:spPr>
          <a:xfrm>
            <a:off x="3920490" y="1586920"/>
            <a:ext cx="3143250" cy="418997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sz="2400" dirty="0"/>
              <a:t>1 Intangibles</a:t>
            </a:r>
          </a:p>
          <a:p>
            <a:r>
              <a:rPr lang="es-ES" sz="2400" dirty="0"/>
              <a:t>2 Objetivos</a:t>
            </a:r>
          </a:p>
          <a:p>
            <a:r>
              <a:rPr lang="es-ES" sz="2400" dirty="0"/>
              <a:t>3 La moral</a:t>
            </a:r>
          </a:p>
          <a:p>
            <a:r>
              <a:rPr lang="es-ES" sz="2400" dirty="0"/>
              <a:t>4 El liderazgo</a:t>
            </a:r>
          </a:p>
          <a:p>
            <a:r>
              <a:rPr lang="es-ES" sz="2400" dirty="0"/>
              <a:t>5 La tradición militar</a:t>
            </a:r>
          </a:p>
          <a:p>
            <a:r>
              <a:rPr lang="es-ES" sz="2400" dirty="0"/>
              <a:t>6 El profesionalismo</a:t>
            </a:r>
          </a:p>
          <a:p>
            <a:r>
              <a:rPr lang="es-ES" sz="2400" dirty="0"/>
              <a:t>7 La tecnología</a:t>
            </a:r>
          </a:p>
          <a:p>
            <a:r>
              <a:rPr lang="es-ES" sz="2400" dirty="0"/>
              <a:t>8 La historia</a:t>
            </a:r>
          </a:p>
          <a:p>
            <a:r>
              <a:rPr lang="es-ES" sz="2400" dirty="0"/>
              <a:t>9 Las señales</a:t>
            </a:r>
          </a:p>
          <a:p>
            <a:r>
              <a:rPr lang="es-ES" sz="2400" dirty="0"/>
              <a:t>10 La diplomacia</a:t>
            </a:r>
          </a:p>
        </p:txBody>
      </p:sp>
      <p:sp>
        <p:nvSpPr>
          <p:cNvPr id="14" name="Rectángulo 13"/>
          <p:cNvSpPr/>
          <p:nvPr/>
        </p:nvSpPr>
        <p:spPr>
          <a:xfrm>
            <a:off x="7063740" y="1586920"/>
            <a:ext cx="3646170" cy="418998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sz="2400" dirty="0"/>
              <a:t>11 El factor sorpresa</a:t>
            </a:r>
          </a:p>
          <a:p>
            <a:r>
              <a:rPr lang="es-ES" sz="2400" dirty="0"/>
              <a:t>12 Los crímenes de guerra</a:t>
            </a:r>
          </a:p>
          <a:p>
            <a:r>
              <a:rPr lang="es-ES" sz="2400" dirty="0"/>
              <a:t>13 La realidad interna</a:t>
            </a:r>
          </a:p>
          <a:p>
            <a:r>
              <a:rPr lang="es-ES" sz="2400" dirty="0"/>
              <a:t>14 El lenguaje</a:t>
            </a:r>
          </a:p>
          <a:p>
            <a:r>
              <a:rPr lang="es-ES" sz="2400" dirty="0"/>
              <a:t>15 Medios de comunicación</a:t>
            </a:r>
          </a:p>
          <a:p>
            <a:r>
              <a:rPr lang="es-ES" sz="2400" dirty="0"/>
              <a:t>16 Relación de fuerza</a:t>
            </a:r>
          </a:p>
          <a:p>
            <a:r>
              <a:rPr lang="es-ES" sz="2400" dirty="0"/>
              <a:t>17 El terrorismo</a:t>
            </a:r>
          </a:p>
          <a:p>
            <a:r>
              <a:rPr lang="es-ES" sz="2400" dirty="0"/>
              <a:t>18 El espionaje</a:t>
            </a:r>
          </a:p>
          <a:p>
            <a:r>
              <a:rPr lang="es-ES" sz="2400" dirty="0"/>
              <a:t>19 El contexto</a:t>
            </a:r>
          </a:p>
          <a:p>
            <a:r>
              <a:rPr lang="es-ES" sz="2400" dirty="0"/>
              <a:t>20 Los efectos</a:t>
            </a:r>
          </a:p>
        </p:txBody>
      </p:sp>
    </p:spTree>
    <p:extLst>
      <p:ext uri="{BB962C8B-B14F-4D97-AF65-F5344CB8AC3E}">
        <p14:creationId xmlns:p14="http://schemas.microsoft.com/office/powerpoint/2010/main" val="22368418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67268"/>
            <a:ext cx="10515600" cy="718557"/>
          </a:xfrm>
        </p:spPr>
        <p:style>
          <a:lnRef idx="1">
            <a:schemeClr val="accent1"/>
          </a:lnRef>
          <a:fillRef idx="2">
            <a:schemeClr val="accent1"/>
          </a:fillRef>
          <a:effectRef idx="1">
            <a:schemeClr val="accent1"/>
          </a:effectRef>
          <a:fontRef idx="minor">
            <a:schemeClr val="dk1"/>
          </a:fontRef>
        </p:style>
        <p:txBody>
          <a:bodyPr>
            <a:noAutofit/>
          </a:bodyPr>
          <a:lstStyle/>
          <a:p>
            <a:r>
              <a:rPr lang="es-ES" sz="2400" dirty="0"/>
              <a:t>Las veinte claves de </a:t>
            </a:r>
            <a:r>
              <a:rPr lang="es-ES" sz="2400" dirty="0" err="1"/>
              <a:t>Sohr</a:t>
            </a:r>
            <a:r>
              <a:rPr lang="es-ES" sz="2400" dirty="0"/>
              <a:t> 2</a:t>
            </a:r>
          </a:p>
        </p:txBody>
      </p:sp>
      <p:sp>
        <p:nvSpPr>
          <p:cNvPr id="3" name="Marcador de contenido 2"/>
          <p:cNvSpPr>
            <a:spLocks noGrp="1"/>
          </p:cNvSpPr>
          <p:nvPr>
            <p:ph idx="1"/>
          </p:nvPr>
        </p:nvSpPr>
        <p:spPr>
          <a:xfrm>
            <a:off x="0" y="1243013"/>
            <a:ext cx="12192000" cy="5614987"/>
          </a:xfrm>
        </p:spPr>
        <p:txBody>
          <a:bodyPr>
            <a:normAutofit fontScale="25000" lnSpcReduction="20000"/>
          </a:bodyPr>
          <a:lstStyle/>
          <a:p>
            <a:pPr marL="0" indent="0">
              <a:buNone/>
            </a:pPr>
            <a:r>
              <a:rPr lang="es-ES" sz="8000" dirty="0"/>
              <a:t>1</a:t>
            </a:r>
            <a:r>
              <a:rPr lang="es-ES" sz="8000" dirty="0">
                <a:solidFill>
                  <a:srgbClr val="FF0000"/>
                </a:solidFill>
              </a:rPr>
              <a:t>INTANGIBLES</a:t>
            </a:r>
          </a:p>
          <a:p>
            <a:pPr marL="0" indent="0">
              <a:buNone/>
            </a:pPr>
            <a:r>
              <a:rPr lang="es-ES" sz="8000" dirty="0"/>
              <a:t>	</a:t>
            </a:r>
            <a:r>
              <a:rPr lang="es-ES" sz="9600" b="1" dirty="0"/>
              <a:t>Ecuación básica </a:t>
            </a:r>
            <a:r>
              <a:rPr lang="es-ES" sz="9600" dirty="0"/>
              <a:t>de la guerra: suma aritmética de los medios de cada beligerante (arsenales, economías, riqueza, pobreza, educación, tecnología…</a:t>
            </a:r>
            <a:r>
              <a:rPr lang="es-ES" sz="9600" dirty="0" err="1"/>
              <a:t>etc</a:t>
            </a:r>
            <a:r>
              <a:rPr lang="es-ES" sz="9600" dirty="0"/>
              <a:t> de cada uno) ¿Son fiables? ¿Habrían perdido los US Vietnam si lo fueran? ¿De qué depende el triunfo o la derrota? ¿Sólo de lo material?</a:t>
            </a:r>
          </a:p>
          <a:p>
            <a:pPr marL="0" indent="0">
              <a:buNone/>
            </a:pPr>
            <a:r>
              <a:rPr lang="es-ES" sz="8000" dirty="0"/>
              <a:t>2 </a:t>
            </a:r>
            <a:r>
              <a:rPr lang="es-ES" sz="8000" dirty="0">
                <a:solidFill>
                  <a:srgbClr val="FF0000"/>
                </a:solidFill>
              </a:rPr>
              <a:t>OBJETIVOS</a:t>
            </a:r>
          </a:p>
          <a:p>
            <a:pPr marL="0" indent="0">
              <a:buNone/>
            </a:pPr>
            <a:r>
              <a:rPr lang="es-ES" sz="8000" dirty="0"/>
              <a:t>	</a:t>
            </a:r>
            <a:r>
              <a:rPr lang="es-ES" sz="9600" dirty="0"/>
              <a:t>Con objetivos inalcanzables, victorias imposibles. Con objetivos difusos, victorias difusas…</a:t>
            </a:r>
          </a:p>
          <a:p>
            <a:pPr marL="0" indent="0">
              <a:buNone/>
            </a:pPr>
            <a:r>
              <a:rPr lang="es-ES" sz="9600" dirty="0"/>
              <a:t>	Si el objetivo se basa en un diagnóstico erróneo, difícil la victoria</a:t>
            </a:r>
          </a:p>
          <a:p>
            <a:pPr marL="0" indent="0">
              <a:buNone/>
            </a:pPr>
            <a:r>
              <a:rPr lang="es-ES" sz="9600" dirty="0"/>
              <a:t>	</a:t>
            </a:r>
            <a:r>
              <a:rPr lang="es-ES" sz="9600" b="1" dirty="0" err="1"/>
              <a:t>Sun</a:t>
            </a:r>
            <a:r>
              <a:rPr lang="es-ES" sz="9600" b="1" dirty="0"/>
              <a:t> </a:t>
            </a:r>
            <a:r>
              <a:rPr lang="es-ES" sz="9600" b="1" dirty="0" err="1"/>
              <a:t>Tzu</a:t>
            </a:r>
            <a:r>
              <a:rPr lang="es-ES" sz="9600" dirty="0"/>
              <a:t>: “No hay ejemplo de un país que se haya beneficiado con guerra prolongadas”</a:t>
            </a:r>
          </a:p>
          <a:p>
            <a:pPr marL="0" indent="0">
              <a:buNone/>
            </a:pPr>
            <a:r>
              <a:rPr lang="es-ES" sz="9600" dirty="0"/>
              <a:t>	En Irak el Pentágono incumplió el primer punto de su propio manual (</a:t>
            </a:r>
            <a:r>
              <a:rPr lang="es-ES" sz="9600" i="1" dirty="0"/>
              <a:t>Field Manual 100-1</a:t>
            </a:r>
            <a:r>
              <a:rPr lang="es-ES" sz="9600" dirty="0"/>
              <a:t>): “Cada operación militar debe dirigirse hacia un objetivo claramente definido, decisivo y alcanzable·.</a:t>
            </a:r>
            <a:r>
              <a:rPr lang="es-ES" sz="8000" dirty="0"/>
              <a:t>	</a:t>
            </a:r>
          </a:p>
          <a:p>
            <a:pPr marL="0" indent="0">
              <a:buNone/>
            </a:pPr>
            <a:r>
              <a:rPr lang="es-ES" sz="8000" dirty="0"/>
              <a:t>3 </a:t>
            </a:r>
            <a:r>
              <a:rPr lang="es-ES" sz="8000" dirty="0">
                <a:solidFill>
                  <a:srgbClr val="FF0000"/>
                </a:solidFill>
              </a:rPr>
              <a:t>MORAL</a:t>
            </a:r>
          </a:p>
          <a:p>
            <a:pPr marL="0" indent="0">
              <a:buNone/>
            </a:pPr>
            <a:r>
              <a:rPr lang="es-ES" sz="8000" dirty="0"/>
              <a:t>	</a:t>
            </a:r>
            <a:r>
              <a:rPr lang="es-ES" sz="9600" b="1" dirty="0"/>
              <a:t>Napoleón</a:t>
            </a:r>
            <a:r>
              <a:rPr lang="es-ES" sz="9600" dirty="0"/>
              <a:t>: “La moral es el principal factor de la batalla”  Un regimiento motivado = tres desmotivados</a:t>
            </a:r>
          </a:p>
          <a:p>
            <a:pPr marL="0" indent="0">
              <a:buNone/>
            </a:pPr>
            <a:r>
              <a:rPr lang="es-ES" sz="9600" dirty="0"/>
              <a:t>	¿Cómo motivar? Combatir en tu patria, por tu tierra, por los tuyos, tener apoyos, comprender los objetivos e identificarse con ellos. Importancia de la información y de la propaganda.</a:t>
            </a:r>
          </a:p>
          <a:p>
            <a:pPr marL="0" indent="0">
              <a:buNone/>
            </a:pPr>
            <a:r>
              <a:rPr lang="es-ES" sz="8000" dirty="0"/>
              <a:t>	</a:t>
            </a:r>
          </a:p>
        </p:txBody>
      </p:sp>
    </p:spTree>
    <p:extLst>
      <p:ext uri="{BB962C8B-B14F-4D97-AF65-F5344CB8AC3E}">
        <p14:creationId xmlns:p14="http://schemas.microsoft.com/office/powerpoint/2010/main" val="427450277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0"/>
            <a:ext cx="10515600" cy="797170"/>
          </a:xfrm>
        </p:spPr>
        <p:style>
          <a:lnRef idx="1">
            <a:schemeClr val="accent1"/>
          </a:lnRef>
          <a:fillRef idx="2">
            <a:schemeClr val="accent1"/>
          </a:fillRef>
          <a:effectRef idx="1">
            <a:schemeClr val="accent1"/>
          </a:effectRef>
          <a:fontRef idx="minor">
            <a:schemeClr val="dk1"/>
          </a:fontRef>
        </p:style>
        <p:txBody>
          <a:bodyPr>
            <a:normAutofit/>
          </a:bodyPr>
          <a:lstStyle/>
          <a:p>
            <a:r>
              <a:rPr lang="es-ES" sz="2400" dirty="0"/>
              <a:t>Las veinte claves de </a:t>
            </a:r>
            <a:r>
              <a:rPr lang="es-ES" sz="2400" dirty="0" err="1"/>
              <a:t>Sohr</a:t>
            </a:r>
            <a:r>
              <a:rPr lang="es-ES" sz="2400" dirty="0"/>
              <a:t> 3</a:t>
            </a:r>
          </a:p>
        </p:txBody>
      </p:sp>
      <p:sp>
        <p:nvSpPr>
          <p:cNvPr id="3" name="Marcador de contenido 2"/>
          <p:cNvSpPr>
            <a:spLocks noGrp="1"/>
          </p:cNvSpPr>
          <p:nvPr>
            <p:ph idx="1"/>
          </p:nvPr>
        </p:nvSpPr>
        <p:spPr>
          <a:xfrm>
            <a:off x="99647" y="981564"/>
            <a:ext cx="11998568" cy="5876436"/>
          </a:xfrm>
        </p:spPr>
        <p:txBody>
          <a:bodyPr>
            <a:normAutofit fontScale="55000" lnSpcReduction="20000"/>
          </a:bodyPr>
          <a:lstStyle/>
          <a:p>
            <a:pPr marL="0" indent="0">
              <a:buNone/>
            </a:pPr>
            <a:endParaRPr lang="es-ES" sz="3200" dirty="0">
              <a:solidFill>
                <a:srgbClr val="FF0000"/>
              </a:solidFill>
            </a:endParaRPr>
          </a:p>
          <a:p>
            <a:pPr marL="0" indent="0">
              <a:buNone/>
            </a:pPr>
            <a:r>
              <a:rPr lang="es-ES" sz="3200" dirty="0">
                <a:solidFill>
                  <a:srgbClr val="FF0000"/>
                </a:solidFill>
              </a:rPr>
              <a:t>4 LIDERAZGO</a:t>
            </a:r>
          </a:p>
          <a:p>
            <a:pPr marL="0" indent="0">
              <a:buNone/>
            </a:pPr>
            <a:r>
              <a:rPr lang="es-ES" sz="3400" dirty="0">
                <a:solidFill>
                  <a:srgbClr val="FF0000"/>
                </a:solidFill>
              </a:rPr>
              <a:t>	</a:t>
            </a:r>
            <a:r>
              <a:rPr lang="es-ES" sz="3800" dirty="0"/>
              <a:t>Conducción, elemento fundamental. Ejemplos conocidos: </a:t>
            </a:r>
            <a:r>
              <a:rPr lang="es-ES" sz="3800" dirty="0" err="1"/>
              <a:t>Nguyen</a:t>
            </a:r>
            <a:r>
              <a:rPr lang="es-ES" sz="3800" dirty="0"/>
              <a:t> </a:t>
            </a:r>
            <a:r>
              <a:rPr lang="es-ES" sz="3800" dirty="0" err="1"/>
              <a:t>Giap</a:t>
            </a:r>
            <a:r>
              <a:rPr lang="es-ES" sz="3800" dirty="0"/>
              <a:t>… Tanto más </a:t>
            </a:r>
            <a:r>
              <a:rPr lang="es-ES" sz="3800" dirty="0" err="1"/>
              <a:t>imp</a:t>
            </a:r>
            <a:r>
              <a:rPr lang="es-ES" sz="3800" dirty="0"/>
              <a:t> cuanto más se prolongue la guerra, más igualdad de fuerzas haya y más cuenten </a:t>
            </a:r>
            <a:r>
              <a:rPr lang="es-ES" sz="3800" dirty="0" err="1"/>
              <a:t>laestrategia</a:t>
            </a:r>
            <a:r>
              <a:rPr lang="es-ES" sz="3800" dirty="0"/>
              <a:t> y  la paciencia. </a:t>
            </a:r>
          </a:p>
          <a:p>
            <a:pPr marL="0" indent="0">
              <a:buNone/>
            </a:pPr>
            <a:endParaRPr lang="es-ES" sz="3800" dirty="0"/>
          </a:p>
          <a:p>
            <a:pPr marL="0" indent="0">
              <a:buNone/>
            </a:pPr>
            <a:r>
              <a:rPr lang="es-ES" sz="3200" dirty="0">
                <a:solidFill>
                  <a:srgbClr val="FF0000"/>
                </a:solidFill>
              </a:rPr>
              <a:t>5-14 TRADICIÓN MILITAR, PROFESIONALISMO, TECNOLOGÍA, HISTORIA, SEÑALES, DIPLOMACIA, FACTOR SORPRESA, CRÍMENES DE GUERRA, LENGUAJE, MEDIOS, TERRORISMO, ESPIONAJE, PERCEPCIONES Y EFECTOS</a:t>
            </a:r>
          </a:p>
          <a:p>
            <a:pPr marL="0" indent="0">
              <a:buNone/>
            </a:pPr>
            <a:r>
              <a:rPr lang="es-ES" sz="2400" dirty="0"/>
              <a:t>	</a:t>
            </a:r>
            <a:r>
              <a:rPr lang="es-ES" sz="3800" dirty="0"/>
              <a:t>No hay guerras limpias, por mucho que avance la tecnología y lo pregone la propaganda</a:t>
            </a:r>
          </a:p>
          <a:p>
            <a:pPr marL="0" indent="0">
              <a:buNone/>
            </a:pPr>
            <a:r>
              <a:rPr lang="es-ES" sz="3800" dirty="0"/>
              <a:t>	La historia del </a:t>
            </a:r>
            <a:r>
              <a:rPr lang="es-ES" sz="3800" b="1" dirty="0"/>
              <a:t>colonialismo</a:t>
            </a:r>
            <a:r>
              <a:rPr lang="es-ES" sz="3800" dirty="0"/>
              <a:t>, llena de victorias de David sobre Goliat gracias a la tecnología. El triunfo de Pizarro y sus 168 hombres sobre Atahualpa, con un Ejército de más de 80.000 en Cajamarca el 16 de nov de 1532 es excepcional, pero no tanto como se cree.</a:t>
            </a:r>
          </a:p>
          <a:p>
            <a:pPr marL="0" indent="0">
              <a:buNone/>
            </a:pPr>
            <a:r>
              <a:rPr lang="es-ES" sz="3800" dirty="0"/>
              <a:t>	De la </a:t>
            </a:r>
            <a:r>
              <a:rPr lang="es-ES" sz="3800" b="1" dirty="0"/>
              <a:t>tecnología</a:t>
            </a:r>
            <a:r>
              <a:rPr lang="es-ES" sz="3800" dirty="0"/>
              <a:t> aplicada a la guerra, a las armas y a los ejércitos se han escrito numerosos volúmenes. Explican las grandes excepciones en la historia de  muchas guerras.</a:t>
            </a:r>
          </a:p>
          <a:p>
            <a:pPr marL="0" indent="0">
              <a:buNone/>
            </a:pPr>
            <a:r>
              <a:rPr lang="es-ES" sz="3800" dirty="0"/>
              <a:t>	Las grandes victorias de Bismark sólo se entienden desde la relación entre </a:t>
            </a:r>
            <a:r>
              <a:rPr lang="es-ES" sz="3800" b="1" dirty="0"/>
              <a:t>liderazgo, estrategia adecuada y tecnología</a:t>
            </a:r>
            <a:r>
              <a:rPr lang="es-ES" sz="3800" dirty="0"/>
              <a:t>: fusil cargado por detrás, tren y telégrafo…</a:t>
            </a:r>
          </a:p>
          <a:p>
            <a:pPr marL="0" indent="0">
              <a:buNone/>
            </a:pPr>
            <a:r>
              <a:rPr lang="es-ES" sz="3800" dirty="0"/>
              <a:t>	Armas decisivas en la IGM, el arma nuclear en la IIGM, el helicóptero y el napalm en Vietnam, la hegemonía informativa y aérea de los EE.UU. en las guerras de la posguerra, Internet en todas las actuales</a:t>
            </a:r>
          </a:p>
          <a:p>
            <a:pPr marL="0" indent="0">
              <a:buNone/>
            </a:pPr>
            <a:r>
              <a:rPr lang="es-ES" sz="3100" dirty="0"/>
              <a:t>	</a:t>
            </a:r>
          </a:p>
          <a:p>
            <a:pPr marL="0" indent="0">
              <a:buNone/>
            </a:pPr>
            <a:r>
              <a:rPr lang="es-ES" sz="1800" dirty="0"/>
              <a:t>	</a:t>
            </a:r>
          </a:p>
          <a:p>
            <a:pPr marL="0" indent="0">
              <a:buNone/>
            </a:pPr>
            <a:endParaRPr lang="es-ES" sz="1800" dirty="0"/>
          </a:p>
        </p:txBody>
      </p:sp>
    </p:spTree>
    <p:extLst>
      <p:ext uri="{BB962C8B-B14F-4D97-AF65-F5344CB8AC3E}">
        <p14:creationId xmlns:p14="http://schemas.microsoft.com/office/powerpoint/2010/main" val="31341921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71451"/>
            <a:ext cx="10515600" cy="542924"/>
          </a:xfrm>
        </p:spPr>
        <p:style>
          <a:lnRef idx="1">
            <a:schemeClr val="accent1"/>
          </a:lnRef>
          <a:fillRef idx="2">
            <a:schemeClr val="accent1"/>
          </a:fillRef>
          <a:effectRef idx="1">
            <a:schemeClr val="accent1"/>
          </a:effectRef>
          <a:fontRef idx="minor">
            <a:schemeClr val="dk1"/>
          </a:fontRef>
        </p:style>
        <p:txBody>
          <a:bodyPr>
            <a:normAutofit/>
          </a:bodyPr>
          <a:lstStyle/>
          <a:p>
            <a:r>
              <a:rPr lang="es-ES" sz="2700" dirty="0"/>
              <a:t>Las veinte claves de </a:t>
            </a:r>
            <a:r>
              <a:rPr lang="es-ES" sz="2700" dirty="0" err="1"/>
              <a:t>Sohr</a:t>
            </a:r>
            <a:r>
              <a:rPr lang="es-ES" sz="2700" dirty="0"/>
              <a:t> 4</a:t>
            </a:r>
          </a:p>
        </p:txBody>
      </p:sp>
      <p:sp>
        <p:nvSpPr>
          <p:cNvPr id="3" name="Marcador de contenido 2"/>
          <p:cNvSpPr>
            <a:spLocks noGrp="1"/>
          </p:cNvSpPr>
          <p:nvPr>
            <p:ph idx="1"/>
          </p:nvPr>
        </p:nvSpPr>
        <p:spPr>
          <a:xfrm>
            <a:off x="0" y="985838"/>
            <a:ext cx="12191999" cy="5729287"/>
          </a:xfrm>
        </p:spPr>
        <p:txBody>
          <a:bodyPr>
            <a:normAutofit/>
          </a:bodyPr>
          <a:lstStyle/>
          <a:p>
            <a:pPr marL="0" indent="0">
              <a:buNone/>
            </a:pPr>
            <a:r>
              <a:rPr lang="es-ES" sz="2000" b="1" dirty="0">
                <a:solidFill>
                  <a:srgbClr val="FF0000"/>
                </a:solidFill>
              </a:rPr>
              <a:t>La historia, </a:t>
            </a:r>
            <a:r>
              <a:rPr lang="es-ES" sz="2000" dirty="0"/>
              <a:t>siempre manipulada y siempre necesaria, es parte esencial de la lucha ideológica en todas las guerras</a:t>
            </a:r>
          </a:p>
          <a:p>
            <a:pPr marL="0" indent="0">
              <a:buNone/>
            </a:pPr>
            <a:r>
              <a:rPr lang="es-ES" sz="2000" b="1" dirty="0"/>
              <a:t>		El apaciguamiento </a:t>
            </a:r>
            <a:r>
              <a:rPr lang="es-ES" sz="2000" dirty="0"/>
              <a:t>ante Hitler ha condicionado la estrategia de Occidente desde entonces</a:t>
            </a:r>
          </a:p>
          <a:p>
            <a:pPr marL="0" indent="0">
              <a:buNone/>
            </a:pPr>
            <a:r>
              <a:rPr lang="es-ES" sz="2000" b="1" dirty="0"/>
              <a:t>		Desde el 11S</a:t>
            </a:r>
            <a:r>
              <a:rPr lang="es-ES" sz="2000" dirty="0"/>
              <a:t> simplemente se ha ampliado. Lo que no se podía permitir a la URSS ahora tampoco a los terroristas.</a:t>
            </a:r>
            <a:r>
              <a:rPr lang="es-ES" sz="2000" b="1" dirty="0"/>
              <a:t>	</a:t>
            </a:r>
          </a:p>
          <a:p>
            <a:pPr marL="0" indent="0">
              <a:buNone/>
            </a:pPr>
            <a:r>
              <a:rPr lang="es-ES" sz="2000" b="1" dirty="0">
                <a:solidFill>
                  <a:srgbClr val="FF0000"/>
                </a:solidFill>
              </a:rPr>
              <a:t>Las señales, </a:t>
            </a:r>
            <a:r>
              <a:rPr lang="es-ES" sz="2000" dirty="0"/>
              <a:t>no siempre fáciles de leer e interpretar pueden ser directas o indirectas, verbales o corporales, claras o ambiguas… De transmitirlas e interpretarlas bien depende con frecuencia la paz o la guerra. Caso de SH en 1990. Caso de Israel en 1973.</a:t>
            </a:r>
          </a:p>
          <a:p>
            <a:pPr marL="0" indent="0">
              <a:buNone/>
            </a:pPr>
            <a:r>
              <a:rPr lang="es-ES" sz="2000" b="1" dirty="0">
                <a:solidFill>
                  <a:srgbClr val="FF0000"/>
                </a:solidFill>
              </a:rPr>
              <a:t>Las alianzas y la diplomacia </a:t>
            </a:r>
            <a:r>
              <a:rPr lang="es-ES" sz="2000" dirty="0"/>
              <a:t>pueden ser tanto o más eficaces que los ejércitos más poderosos. Caso de Honduras en la guerra del fútbol o de las cien horas en 1969. Aislado, El Salvador perdió en las </a:t>
            </a:r>
            <a:r>
              <a:rPr lang="es-ES" sz="2000" dirty="0" err="1"/>
              <a:t>neg</a:t>
            </a:r>
            <a:r>
              <a:rPr lang="es-ES" sz="2000" dirty="0"/>
              <a:t> lo que ganó en la guerra. Caso de Argentina en las Malvinas, muy parecido.. O de Irak en 2003</a:t>
            </a:r>
            <a:endParaRPr lang="es-ES" sz="2000" b="1" dirty="0">
              <a:solidFill>
                <a:srgbClr val="FF0000"/>
              </a:solidFill>
            </a:endParaRPr>
          </a:p>
          <a:p>
            <a:pPr marL="0" indent="0">
              <a:buNone/>
            </a:pPr>
            <a:r>
              <a:rPr lang="es-ES" sz="2000" b="1" dirty="0">
                <a:solidFill>
                  <a:srgbClr val="FF0000"/>
                </a:solidFill>
              </a:rPr>
              <a:t>¿Sorpresa? </a:t>
            </a:r>
            <a:r>
              <a:rPr lang="es-ES" sz="2000" dirty="0"/>
              <a:t>Si el factor sorpresa requiere que las guerras no se declaren, todas serían hoy por sorpresa…. En vez de declaraciones de guerra, se recurre a ultimátum. Hasta Kosovo Milosevic se aprovechó de ellos… La mayor parte de las grandes batallas se han decidido por el factor sorpresa, que puede ser ESTRATÉGICA (sin pista previa) o TÁCTICA, cuando se sabe que se va a atacar, pero no el momento, la forma, el lugar…..</a:t>
            </a:r>
          </a:p>
          <a:p>
            <a:pPr marL="0" indent="0">
              <a:buNone/>
            </a:pPr>
            <a:r>
              <a:rPr lang="es-ES" sz="2000" b="1" dirty="0">
                <a:solidFill>
                  <a:srgbClr val="FF0000"/>
                </a:solidFill>
              </a:rPr>
              <a:t>La información </a:t>
            </a:r>
            <a:r>
              <a:rPr lang="es-ES" sz="2000" b="1" dirty="0"/>
              <a:t>ha revolucionado tanto la paz como la guerra.  </a:t>
            </a:r>
            <a:r>
              <a:rPr lang="es-ES" sz="2000" dirty="0"/>
              <a:t>La asimetría de fuerzas ha reducido casi a cero la posibilidad de batallas como las de Normandía cuando uno de los beligerantes es una gran potencia.</a:t>
            </a:r>
            <a:endParaRPr lang="es-ES" sz="2000" b="1" dirty="0">
              <a:solidFill>
                <a:srgbClr val="FF0000"/>
              </a:solidFill>
            </a:endParaRPr>
          </a:p>
        </p:txBody>
      </p:sp>
    </p:spTree>
    <p:extLst>
      <p:ext uri="{BB962C8B-B14F-4D97-AF65-F5344CB8AC3E}">
        <p14:creationId xmlns:p14="http://schemas.microsoft.com/office/powerpoint/2010/main" val="40606869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98475"/>
            <a:ext cx="10515600" cy="422030"/>
          </a:xfrm>
        </p:spPr>
        <p:style>
          <a:lnRef idx="1">
            <a:schemeClr val="accent1"/>
          </a:lnRef>
          <a:fillRef idx="2">
            <a:schemeClr val="accent1"/>
          </a:fillRef>
          <a:effectRef idx="1">
            <a:schemeClr val="accent1"/>
          </a:effectRef>
          <a:fontRef idx="minor">
            <a:schemeClr val="dk1"/>
          </a:fontRef>
        </p:style>
        <p:txBody>
          <a:bodyPr>
            <a:noAutofit/>
          </a:bodyPr>
          <a:lstStyle/>
          <a:p>
            <a:r>
              <a:rPr lang="es-ES" sz="2800" dirty="0"/>
              <a:t>La seguridad en la teoría de las RRII</a:t>
            </a:r>
          </a:p>
        </p:txBody>
      </p:sp>
      <p:sp>
        <p:nvSpPr>
          <p:cNvPr id="3" name="Marcador de contenido 2"/>
          <p:cNvSpPr>
            <a:spLocks noGrp="1"/>
          </p:cNvSpPr>
          <p:nvPr>
            <p:ph idx="1"/>
          </p:nvPr>
        </p:nvSpPr>
        <p:spPr>
          <a:xfrm>
            <a:off x="0" y="815926"/>
            <a:ext cx="12192000" cy="6042074"/>
          </a:xfrm>
        </p:spPr>
        <p:txBody>
          <a:bodyPr>
            <a:normAutofit/>
          </a:bodyPr>
          <a:lstStyle/>
          <a:p>
            <a:pPr marL="0" indent="0">
              <a:buNone/>
            </a:pPr>
            <a:endParaRPr lang="es-ES" sz="2000" dirty="0"/>
          </a:p>
          <a:p>
            <a:pPr marL="0" indent="0">
              <a:buNone/>
            </a:pPr>
            <a:endParaRPr lang="es-ES" sz="2000" dirty="0"/>
          </a:p>
          <a:p>
            <a:pPr marL="0" indent="0">
              <a:buNone/>
            </a:pPr>
            <a:endParaRPr lang="es-ES" sz="2000" dirty="0"/>
          </a:p>
          <a:p>
            <a:pPr marL="0" indent="0">
              <a:buNone/>
            </a:pPr>
            <a:endParaRPr lang="es-ES" sz="2000" dirty="0"/>
          </a:p>
          <a:p>
            <a:pPr marL="0" indent="0">
              <a:buNone/>
            </a:pPr>
            <a:endParaRPr lang="es-ES" sz="2000" dirty="0"/>
          </a:p>
          <a:p>
            <a:pPr marL="0" indent="0">
              <a:buNone/>
            </a:pPr>
            <a:r>
              <a:rPr lang="es-ES" sz="2000" dirty="0">
                <a:solidFill>
                  <a:srgbClr val="FF0000"/>
                </a:solidFill>
              </a:rPr>
              <a:t>El fin de la Guerra Fría y la emergencia de la globalización han transformado la realidad</a:t>
            </a:r>
          </a:p>
          <a:p>
            <a:pPr marL="0" indent="0">
              <a:buNone/>
            </a:pPr>
            <a:r>
              <a:rPr lang="es-ES" sz="2000" dirty="0">
                <a:solidFill>
                  <a:srgbClr val="FF0000"/>
                </a:solidFill>
              </a:rPr>
              <a:t> de las Relaciones Internacionales, lo cual ha supuesto un cambio en las teorías con que </a:t>
            </a:r>
          </a:p>
          <a:p>
            <a:pPr marL="0" indent="0">
              <a:buNone/>
            </a:pPr>
            <a:r>
              <a:rPr lang="es-ES" sz="2000" dirty="0">
                <a:solidFill>
                  <a:srgbClr val="FF0000"/>
                </a:solidFill>
              </a:rPr>
              <a:t>se asumía dicha realidad. El concepto de seguridad se muestra como una idea </a:t>
            </a:r>
          </a:p>
          <a:p>
            <a:pPr marL="0" indent="0">
              <a:buNone/>
            </a:pPr>
            <a:r>
              <a:rPr lang="es-ES" sz="2000" dirty="0">
                <a:solidFill>
                  <a:srgbClr val="FF0000"/>
                </a:solidFill>
              </a:rPr>
              <a:t>organizativa sobre los distintos fenómenos de la globalización, desplegando un </a:t>
            </a:r>
          </a:p>
          <a:p>
            <a:pPr marL="0" indent="0">
              <a:buNone/>
            </a:pPr>
            <a:r>
              <a:rPr lang="es-ES" sz="2000" dirty="0">
                <a:solidFill>
                  <a:srgbClr val="FF0000"/>
                </a:solidFill>
              </a:rPr>
              <a:t>programa de investigación que va más allá de las presunciones realistas del poder militar</a:t>
            </a:r>
          </a:p>
          <a:p>
            <a:pPr marL="0" indent="0">
              <a:buNone/>
            </a:pPr>
            <a:r>
              <a:rPr lang="es-ES" sz="2000" dirty="0">
                <a:solidFill>
                  <a:srgbClr val="FF0000"/>
                </a:solidFill>
              </a:rPr>
              <a:t> o de los principios idealistas de la investigación por la paz. En este artículo se exploran</a:t>
            </a:r>
          </a:p>
          <a:p>
            <a:pPr marL="0" indent="0">
              <a:buNone/>
            </a:pPr>
            <a:r>
              <a:rPr lang="es-ES" sz="2000" dirty="0">
                <a:solidFill>
                  <a:srgbClr val="FF0000"/>
                </a:solidFill>
              </a:rPr>
              <a:t> las nuevas significaciones de la seguridad para la Teoría de las Relaciones Internacionales</a:t>
            </a:r>
          </a:p>
          <a:p>
            <a:pPr marL="0" indent="0">
              <a:buNone/>
            </a:pPr>
            <a:r>
              <a:rPr lang="es-ES" sz="2000" dirty="0">
                <a:solidFill>
                  <a:srgbClr val="FF0000"/>
                </a:solidFill>
              </a:rPr>
              <a:t>, y se exponen los modelos teóricos que influyen en el diseño de las políticas y que </a:t>
            </a:r>
          </a:p>
          <a:p>
            <a:pPr marL="0" indent="0">
              <a:buNone/>
            </a:pPr>
            <a:r>
              <a:rPr lang="es-ES" sz="2000" dirty="0">
                <a:solidFill>
                  <a:srgbClr val="FF0000"/>
                </a:solidFill>
              </a:rPr>
              <a:t>pretenden afrontar los problemas y desafíos de la seguridad en la globalización</a:t>
            </a:r>
            <a:r>
              <a:rPr lang="es-ES" sz="2000" dirty="0"/>
              <a:t>.</a:t>
            </a:r>
          </a:p>
        </p:txBody>
      </p:sp>
      <p:pic>
        <p:nvPicPr>
          <p:cNvPr id="4" name="Imagen 3"/>
          <p:cNvPicPr>
            <a:picLocks noChangeAspect="1"/>
          </p:cNvPicPr>
          <p:nvPr/>
        </p:nvPicPr>
        <p:blipFill>
          <a:blip r:embed="rId2"/>
          <a:stretch>
            <a:fillRect/>
          </a:stretch>
        </p:blipFill>
        <p:spPr>
          <a:xfrm>
            <a:off x="9340948" y="815926"/>
            <a:ext cx="2851052" cy="5514536"/>
          </a:xfrm>
          <a:prstGeom prst="rect">
            <a:avLst/>
          </a:prstGeom>
        </p:spPr>
      </p:pic>
      <p:pic>
        <p:nvPicPr>
          <p:cNvPr id="5" name="Imagen 4"/>
          <p:cNvPicPr>
            <a:picLocks noChangeAspect="1"/>
          </p:cNvPicPr>
          <p:nvPr/>
        </p:nvPicPr>
        <p:blipFill>
          <a:blip r:embed="rId3"/>
          <a:stretch>
            <a:fillRect/>
          </a:stretch>
        </p:blipFill>
        <p:spPr>
          <a:xfrm>
            <a:off x="219075" y="815926"/>
            <a:ext cx="2495990" cy="1871003"/>
          </a:xfrm>
          <a:prstGeom prst="rect">
            <a:avLst/>
          </a:prstGeom>
        </p:spPr>
      </p:pic>
      <p:sp>
        <p:nvSpPr>
          <p:cNvPr id="6" name="Rectángulo 5"/>
          <p:cNvSpPr/>
          <p:nvPr/>
        </p:nvSpPr>
        <p:spPr>
          <a:xfrm>
            <a:off x="2940148" y="2405575"/>
            <a:ext cx="4389120" cy="4079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err="1"/>
              <a:t>Gabruiel</a:t>
            </a:r>
            <a:r>
              <a:rPr lang="es-ES" dirty="0"/>
              <a:t> Orozco    CIDOB</a:t>
            </a:r>
          </a:p>
        </p:txBody>
      </p:sp>
    </p:spTree>
    <p:extLst>
      <p:ext uri="{BB962C8B-B14F-4D97-AF65-F5344CB8AC3E}">
        <p14:creationId xmlns:p14="http://schemas.microsoft.com/office/powerpoint/2010/main" val="426497745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14313"/>
            <a:ext cx="10515600" cy="642937"/>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s-ES" dirty="0"/>
              <a:t>Reflexión final: Lecciones mal aprendidas</a:t>
            </a:r>
          </a:p>
        </p:txBody>
      </p:sp>
      <p:sp>
        <p:nvSpPr>
          <p:cNvPr id="5" name="Marcador de contenido 4"/>
          <p:cNvSpPr>
            <a:spLocks noGrp="1"/>
          </p:cNvSpPr>
          <p:nvPr>
            <p:ph idx="1"/>
          </p:nvPr>
        </p:nvSpPr>
        <p:spPr>
          <a:xfrm>
            <a:off x="100013" y="996949"/>
            <a:ext cx="11930062" cy="5618163"/>
          </a:xfrm>
        </p:spPr>
        <p:style>
          <a:lnRef idx="1">
            <a:schemeClr val="accent2"/>
          </a:lnRef>
          <a:fillRef idx="2">
            <a:schemeClr val="accent2"/>
          </a:fillRef>
          <a:effectRef idx="1">
            <a:schemeClr val="accent2"/>
          </a:effectRef>
          <a:fontRef idx="minor">
            <a:schemeClr val="dk1"/>
          </a:fontRef>
        </p:style>
        <p:txBody>
          <a:bodyPr/>
          <a:lstStyle/>
          <a:p>
            <a:pPr marL="0" indent="0">
              <a:buNone/>
            </a:pPr>
            <a:r>
              <a:rPr lang="es-ES" dirty="0"/>
              <a:t>¿La información ha revolucionado tanto la paz como la guerra?</a:t>
            </a:r>
          </a:p>
          <a:p>
            <a:pPr marL="0" indent="0">
              <a:buNone/>
            </a:pPr>
            <a:r>
              <a:rPr lang="es-ES" dirty="0"/>
              <a:t>¿La asimetría de fuerzas reduce casi a cero la posibilidad de guerras totales?</a:t>
            </a:r>
          </a:p>
          <a:p>
            <a:pPr marL="0" indent="0">
              <a:buNone/>
            </a:pPr>
            <a:r>
              <a:rPr lang="es-ES" dirty="0"/>
              <a:t>¿Los cambios tecnológicos y de expectativas aumenta o reduce el peligro?</a:t>
            </a:r>
          </a:p>
          <a:p>
            <a:pPr marL="0" indent="0">
              <a:buNone/>
            </a:pPr>
            <a:r>
              <a:rPr lang="es-ES" dirty="0"/>
              <a:t>¿La frontera entre la guerra virtual y la real desaparece?</a:t>
            </a:r>
          </a:p>
          <a:p>
            <a:pPr marL="0" indent="0">
              <a:buNone/>
            </a:pPr>
            <a:r>
              <a:rPr lang="es-ES" dirty="0"/>
              <a:t>¿La guerra sin fin contra el terrorismo se parece a la Guerra Fría?</a:t>
            </a:r>
          </a:p>
          <a:p>
            <a:pPr marL="0" indent="0">
              <a:buNone/>
            </a:pPr>
            <a:r>
              <a:rPr lang="es-ES" dirty="0"/>
              <a:t>¿Qué impacto tiene la desaparición de los límites espaciales y temporales?</a:t>
            </a:r>
          </a:p>
          <a:p>
            <a:pPr marL="0" indent="0">
              <a:buNone/>
            </a:pPr>
            <a:r>
              <a:rPr lang="es-ES" dirty="0"/>
              <a:t>¿Ha perdido importancia la localización de la guerra?</a:t>
            </a:r>
          </a:p>
          <a:p>
            <a:pPr marL="0" indent="0">
              <a:buNone/>
            </a:pPr>
            <a:r>
              <a:rPr lang="es-ES" dirty="0"/>
              <a:t>¿Importancia de los nuevos límites en los ataques (a un régimen o a una sociedad)?</a:t>
            </a:r>
          </a:p>
          <a:p>
            <a:pPr marL="0" indent="0">
              <a:buNone/>
            </a:pPr>
            <a:r>
              <a:rPr lang="es-ES" dirty="0"/>
              <a:t>¿Se han reducido los llamados daños colaterales?</a:t>
            </a:r>
          </a:p>
        </p:txBody>
      </p:sp>
    </p:spTree>
    <p:extLst>
      <p:ext uri="{BB962C8B-B14F-4D97-AF65-F5344CB8AC3E}">
        <p14:creationId xmlns:p14="http://schemas.microsoft.com/office/powerpoint/2010/main" val="35756116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9162" y="142875"/>
            <a:ext cx="10515600" cy="785813"/>
          </a:xfrm>
        </p:spPr>
        <p:style>
          <a:lnRef idx="1">
            <a:schemeClr val="accent1"/>
          </a:lnRef>
          <a:fillRef idx="2">
            <a:schemeClr val="accent1"/>
          </a:fillRef>
          <a:effectRef idx="1">
            <a:schemeClr val="accent1"/>
          </a:effectRef>
          <a:fontRef idx="minor">
            <a:schemeClr val="dk1"/>
          </a:fontRef>
        </p:style>
        <p:txBody>
          <a:bodyPr/>
          <a:lstStyle/>
          <a:p>
            <a:r>
              <a:rPr lang="es-ES" dirty="0"/>
              <a:t>Reflexión final </a:t>
            </a:r>
          </a:p>
        </p:txBody>
      </p:sp>
      <p:sp>
        <p:nvSpPr>
          <p:cNvPr id="3" name="Marcador de contenido 2"/>
          <p:cNvSpPr>
            <a:spLocks noGrp="1"/>
          </p:cNvSpPr>
          <p:nvPr>
            <p:ph idx="1"/>
          </p:nvPr>
        </p:nvSpPr>
        <p:spPr>
          <a:xfrm>
            <a:off x="-1" y="1271588"/>
            <a:ext cx="12087225" cy="5586412"/>
          </a:xfrm>
        </p:spPr>
        <p:style>
          <a:lnRef idx="1">
            <a:schemeClr val="accent2"/>
          </a:lnRef>
          <a:fillRef idx="2">
            <a:schemeClr val="accent2"/>
          </a:fillRef>
          <a:effectRef idx="1">
            <a:schemeClr val="accent2"/>
          </a:effectRef>
          <a:fontRef idx="minor">
            <a:schemeClr val="dk1"/>
          </a:fontRef>
        </p:style>
        <p:txBody>
          <a:bodyPr/>
          <a:lstStyle/>
          <a:p>
            <a:pPr marL="0" indent="0">
              <a:buNone/>
            </a:pPr>
            <a:r>
              <a:rPr lang="es-ES" dirty="0"/>
              <a:t>¿De qué sirven los mejores blindados, los misiles más certeros, los portaaviones y las armas </a:t>
            </a:r>
            <a:r>
              <a:rPr lang="es-ES" dirty="0" err="1"/>
              <a:t>antisatélites</a:t>
            </a:r>
            <a:r>
              <a:rPr lang="es-ES" dirty="0"/>
              <a:t> contra la insurgencia del siglo XXI?</a:t>
            </a:r>
          </a:p>
          <a:p>
            <a:pPr marL="0" indent="0">
              <a:buNone/>
            </a:pPr>
            <a:r>
              <a:rPr lang="es-ES" dirty="0"/>
              <a:t>¿Han dejado de ser los ejércitos enemigos el objetivo principal en las guerras?</a:t>
            </a:r>
          </a:p>
          <a:p>
            <a:pPr marL="0" indent="0">
              <a:buNone/>
            </a:pPr>
            <a:r>
              <a:rPr lang="es-ES" dirty="0"/>
              <a:t>¿Existe o puede existir la guerra limpia?</a:t>
            </a:r>
          </a:p>
          <a:p>
            <a:pPr marL="0" indent="0">
              <a:buNone/>
            </a:pPr>
            <a:r>
              <a:rPr lang="es-ES" dirty="0"/>
              <a:t>¿Qué efectos está teniendo la profesionalización de los ejércitos?</a:t>
            </a:r>
          </a:p>
          <a:p>
            <a:pPr marL="0" indent="0">
              <a:buNone/>
            </a:pPr>
            <a:r>
              <a:rPr lang="es-ES" dirty="0"/>
              <a:t>¿Se ha pasado de la disuasión clásica a la prevención tras el 11S?</a:t>
            </a:r>
          </a:p>
          <a:p>
            <a:pPr marL="0" indent="0">
              <a:buNone/>
            </a:pPr>
            <a:r>
              <a:rPr lang="es-ES" dirty="0"/>
              <a:t>¿De qué depende hoy la victoria: del triunfo militar, de la ocupación de territorio y/o recursos o de la conquista de la opinión pública?</a:t>
            </a:r>
          </a:p>
          <a:p>
            <a:pPr marL="0" indent="0" algn="ctr">
              <a:buNone/>
            </a:pPr>
            <a:r>
              <a:rPr lang="es-ES" sz="4000" dirty="0"/>
              <a:t>¿Cómo serán las guerras del futuro? </a:t>
            </a:r>
          </a:p>
          <a:p>
            <a:pPr marL="0" indent="0">
              <a:buNone/>
            </a:pPr>
            <a:endParaRPr lang="es-ES" dirty="0"/>
          </a:p>
          <a:p>
            <a:pPr marL="0" indent="0">
              <a:buNone/>
            </a:pPr>
            <a:r>
              <a:rPr lang="es-ES" dirty="0"/>
              <a:t> </a:t>
            </a:r>
          </a:p>
        </p:txBody>
      </p:sp>
    </p:spTree>
    <p:extLst>
      <p:ext uri="{BB962C8B-B14F-4D97-AF65-F5344CB8AC3E}">
        <p14:creationId xmlns:p14="http://schemas.microsoft.com/office/powerpoint/2010/main" val="19149349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42875"/>
            <a:ext cx="10515600" cy="742951"/>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¿Hacia guerras híbridas? 1</a:t>
            </a:r>
          </a:p>
        </p:txBody>
      </p:sp>
      <p:sp>
        <p:nvSpPr>
          <p:cNvPr id="3" name="Marcador de contenido 2"/>
          <p:cNvSpPr>
            <a:spLocks noGrp="1"/>
          </p:cNvSpPr>
          <p:nvPr>
            <p:ph idx="1"/>
          </p:nvPr>
        </p:nvSpPr>
        <p:spPr>
          <a:xfrm>
            <a:off x="838200" y="1100138"/>
            <a:ext cx="10515600" cy="5172075"/>
          </a:xfrm>
        </p:spPr>
        <p:style>
          <a:lnRef idx="1">
            <a:schemeClr val="accent2"/>
          </a:lnRef>
          <a:fillRef idx="2">
            <a:schemeClr val="accent2"/>
          </a:fillRef>
          <a:effectRef idx="1">
            <a:schemeClr val="accent2"/>
          </a:effectRef>
          <a:fontRef idx="minor">
            <a:schemeClr val="dk1"/>
          </a:fontRef>
        </p:style>
        <p:txBody>
          <a:bodyPr>
            <a:normAutofit/>
          </a:bodyPr>
          <a:lstStyle/>
          <a:p>
            <a:pPr marL="0" indent="0" algn="ctr">
              <a:buNone/>
            </a:pPr>
            <a:r>
              <a:rPr lang="es-ES" dirty="0"/>
              <a:t>	</a:t>
            </a:r>
            <a:r>
              <a:rPr lang="es-ES" sz="3500" dirty="0"/>
              <a:t>Primera definición formal de HW la expuso Hoffman (2007) en su trabajo “</a:t>
            </a:r>
            <a:r>
              <a:rPr lang="es-ES" sz="3500" dirty="0" err="1"/>
              <a:t>Conflict</a:t>
            </a:r>
            <a:r>
              <a:rPr lang="es-ES" sz="3500" dirty="0"/>
              <a:t> in the 21st Century: The </a:t>
            </a:r>
            <a:r>
              <a:rPr lang="es-ES" sz="3500" dirty="0" err="1"/>
              <a:t>Rise</a:t>
            </a:r>
            <a:r>
              <a:rPr lang="es-ES" sz="3500" dirty="0"/>
              <a:t> of </a:t>
            </a:r>
            <a:r>
              <a:rPr lang="es-ES" sz="3500" dirty="0" err="1"/>
              <a:t>Hybrid</a:t>
            </a:r>
            <a:r>
              <a:rPr lang="es-ES" sz="3500" dirty="0"/>
              <a:t> </a:t>
            </a:r>
            <a:r>
              <a:rPr lang="es-ES" sz="3500" dirty="0" err="1"/>
              <a:t>Wars</a:t>
            </a:r>
            <a:r>
              <a:rPr lang="es-ES" sz="3500" dirty="0"/>
              <a:t>” de la siguiente forma</a:t>
            </a:r>
            <a:r>
              <a:rPr lang="es-ES" dirty="0"/>
              <a:t>:</a:t>
            </a:r>
          </a:p>
          <a:p>
            <a:endParaRPr lang="es-ES" dirty="0"/>
          </a:p>
          <a:p>
            <a:pPr marL="0" indent="0" algn="just">
              <a:buNone/>
            </a:pPr>
            <a:r>
              <a:rPr lang="es-ES" sz="2400" dirty="0"/>
              <a:t>“Las Guerras Híbridas pueden ser llevadas a cabo por actores estatales y una variedad de actores no estatales. Incorpora una multitud de diferentes modos de guerra, incluyendo </a:t>
            </a:r>
            <a:r>
              <a:rPr lang="es-ES" sz="2400" dirty="0">
                <a:solidFill>
                  <a:srgbClr val="FF0000"/>
                </a:solidFill>
              </a:rPr>
              <a:t>capacidades convencionales</a:t>
            </a:r>
            <a:r>
              <a:rPr lang="es-ES" sz="2400" dirty="0"/>
              <a:t>, </a:t>
            </a:r>
            <a:r>
              <a:rPr lang="es-ES" sz="2400" dirty="0">
                <a:solidFill>
                  <a:srgbClr val="FF0000"/>
                </a:solidFill>
              </a:rPr>
              <a:t>formaciones y tácticas irregulares</a:t>
            </a:r>
            <a:r>
              <a:rPr lang="es-ES" sz="2400" dirty="0"/>
              <a:t>, </a:t>
            </a:r>
            <a:r>
              <a:rPr lang="es-ES" sz="2400" dirty="0">
                <a:solidFill>
                  <a:srgbClr val="FF0000"/>
                </a:solidFill>
              </a:rPr>
              <a:t>actos terroristas </a:t>
            </a:r>
            <a:r>
              <a:rPr lang="es-ES" sz="2400" dirty="0"/>
              <a:t>incluyendo </a:t>
            </a:r>
            <a:r>
              <a:rPr lang="es-ES" sz="2400" dirty="0">
                <a:solidFill>
                  <a:srgbClr val="FF0000"/>
                </a:solidFill>
              </a:rPr>
              <a:t>violencia indiscriminada </a:t>
            </a:r>
            <a:r>
              <a:rPr lang="es-ES" sz="2400" dirty="0"/>
              <a:t>y coerción, y </a:t>
            </a:r>
            <a:r>
              <a:rPr lang="es-ES" sz="2400" dirty="0">
                <a:solidFill>
                  <a:srgbClr val="FF0000"/>
                </a:solidFill>
              </a:rPr>
              <a:t>actividad criminal</a:t>
            </a:r>
            <a:r>
              <a:rPr lang="es-ES" sz="2400" dirty="0"/>
              <a:t>. Estas actividades multimodales pueden ser realizadas por unidades separadas, o incluso por la misma unidad, pero son generalmente dirigidas y coordinadas operacional y tácticamente en el campo de batalla principal para conseguir efectos sinérgicos. Los efectos pueden obtenerse en todos los niveles de la guerra.”</a:t>
            </a:r>
          </a:p>
        </p:txBody>
      </p:sp>
      <p:sp>
        <p:nvSpPr>
          <p:cNvPr id="4" name="Rectángulo 3"/>
          <p:cNvSpPr/>
          <p:nvPr/>
        </p:nvSpPr>
        <p:spPr>
          <a:xfrm>
            <a:off x="200025" y="6272213"/>
            <a:ext cx="11991975" cy="5857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400" dirty="0"/>
              <a:t>Trabajo Fin de Máster</a:t>
            </a:r>
          </a:p>
          <a:p>
            <a:r>
              <a:rPr lang="es-ES" sz="1400" dirty="0"/>
              <a:t>DOCTRINA DE GUERRA HÍBRIDA Y SU APLICACIÓN AL AMBIENTE MARÍTIMO. MODUS OPERANDI DE CHINA EN EL PACÍFICO OCCIDENTAL Ricardo Castejón Cámara UCM   FACULTAD DE CIENCIAS POLÍTICAS Y SOCIOLOGÍA  Convocatoria Junio 2018</a:t>
            </a:r>
          </a:p>
        </p:txBody>
      </p:sp>
    </p:spTree>
    <p:extLst>
      <p:ext uri="{BB962C8B-B14F-4D97-AF65-F5344CB8AC3E}">
        <p14:creationId xmlns:p14="http://schemas.microsoft.com/office/powerpoint/2010/main" val="213972059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85739"/>
            <a:ext cx="10515600" cy="728661"/>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¿Hacia guerras híbridas? 2</a:t>
            </a:r>
          </a:p>
        </p:txBody>
      </p:sp>
      <p:sp>
        <p:nvSpPr>
          <p:cNvPr id="3" name="Marcador de contenido 2"/>
          <p:cNvSpPr>
            <a:spLocks noGrp="1"/>
          </p:cNvSpPr>
          <p:nvPr>
            <p:ph idx="1"/>
          </p:nvPr>
        </p:nvSpPr>
        <p:spPr>
          <a:xfrm>
            <a:off x="152400" y="1214438"/>
            <a:ext cx="12039600" cy="5514975"/>
          </a:xfrm>
        </p:spPr>
        <p:txBody>
          <a:bodyPr/>
          <a:lstStyle/>
          <a:p>
            <a:pPr marL="0" indent="0" algn="ctr">
              <a:buNone/>
            </a:pPr>
            <a:r>
              <a:rPr lang="es-ES" dirty="0"/>
              <a:t>El concepto se ha ido ampliando </a:t>
            </a:r>
          </a:p>
          <a:p>
            <a:pPr marL="0" indent="0" algn="ctr">
              <a:buNone/>
            </a:pPr>
            <a:endParaRPr lang="es-ES" dirty="0"/>
          </a:p>
          <a:p>
            <a:pPr marL="0" indent="0" algn="ctr">
              <a:buNone/>
            </a:pPr>
            <a:endParaRPr lang="es-ES" dirty="0"/>
          </a:p>
        </p:txBody>
      </p:sp>
      <p:sp>
        <p:nvSpPr>
          <p:cNvPr id="4" name="Rectángulo 3"/>
          <p:cNvSpPr/>
          <p:nvPr/>
        </p:nvSpPr>
        <p:spPr>
          <a:xfrm>
            <a:off x="271463" y="2128838"/>
            <a:ext cx="11801475" cy="461486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6" name="Rectángulo 5"/>
          <p:cNvSpPr/>
          <p:nvPr/>
        </p:nvSpPr>
        <p:spPr>
          <a:xfrm>
            <a:off x="195262" y="1828800"/>
            <a:ext cx="11877676" cy="490061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endParaRPr lang="en-US" sz="2000" dirty="0">
              <a:solidFill>
                <a:srgbClr val="FF0000"/>
              </a:solidFill>
            </a:endParaRPr>
          </a:p>
          <a:p>
            <a:endParaRPr lang="en-US" sz="2000" dirty="0"/>
          </a:p>
          <a:p>
            <a:pPr marL="342900" indent="-342900">
              <a:buFont typeface="Arial" panose="020B0604020202020204" pitchFamily="34" charset="0"/>
              <a:buChar char="•"/>
            </a:pPr>
            <a:endParaRPr lang="en-US" sz="2000" dirty="0"/>
          </a:p>
          <a:p>
            <a:r>
              <a:rPr lang="en-US" sz="2000" dirty="0"/>
              <a:t>“… no longer limited to a specific portion of the capability spectrum between irregular and conventional </a:t>
            </a:r>
          </a:p>
          <a:p>
            <a:r>
              <a:rPr lang="en-US" sz="2000" dirty="0"/>
              <a:t>warfare, but now started to embrace any aspect related to the increasing complexity of modern conflicts, extending to themes such as cyberwar, organized crime, propaganda, or economic warfare” (</a:t>
            </a:r>
            <a:r>
              <a:rPr lang="en-US" sz="2000" dirty="0" err="1"/>
              <a:t>Tenenbaum</a:t>
            </a:r>
            <a:r>
              <a:rPr lang="en-US" sz="2000" dirty="0"/>
              <a:t>, 2015: 97). </a:t>
            </a:r>
          </a:p>
          <a:p>
            <a:endParaRPr lang="en-US" sz="2000" dirty="0"/>
          </a:p>
          <a:p>
            <a:r>
              <a:rPr lang="en-US" sz="2000" dirty="0"/>
              <a:t>“protracted forms of warfare, use of proxy forces for coercion and intimidation, terrorism and criminality to manipulate the information environment, target energy resources, attack economic vulnerabilities and exploit diplomatic leverage”. (Robert Johnson (2017: 3) </a:t>
            </a:r>
            <a:r>
              <a:rPr lang="en-US" sz="2000" dirty="0" err="1"/>
              <a:t>en</a:t>
            </a:r>
            <a:r>
              <a:rPr lang="en-US" sz="2000" dirty="0"/>
              <a:t> </a:t>
            </a:r>
            <a:r>
              <a:rPr lang="en-US" sz="2000" dirty="0" err="1"/>
              <a:t>su</a:t>
            </a:r>
            <a:r>
              <a:rPr lang="en-US" sz="2000" dirty="0"/>
              <a:t> </a:t>
            </a:r>
            <a:r>
              <a:rPr lang="en-US" sz="2000" dirty="0" err="1"/>
              <a:t>artículo</a:t>
            </a:r>
            <a:r>
              <a:rPr lang="en-US" sz="2000" dirty="0"/>
              <a:t> “Hybrid Wars and its Counter-Measures: A Literature Review”)</a:t>
            </a:r>
          </a:p>
          <a:p>
            <a:endParaRPr lang="en-US" sz="2000" dirty="0"/>
          </a:p>
          <a:p>
            <a:r>
              <a:rPr lang="en-US" sz="2000" dirty="0"/>
              <a:t>“Hybrid warfare to some extent reflects new opportunities at both the strategic and operational level due to the combined effects of globalization, mass communications in the hands of more of the world’s population, and the technological innovations of the internet, mobile telephony, and cable and satellite television”. (Johnson (2017: 13)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s-ES" dirty="0"/>
          </a:p>
        </p:txBody>
      </p:sp>
    </p:spTree>
    <p:extLst>
      <p:ext uri="{BB962C8B-B14F-4D97-AF65-F5344CB8AC3E}">
        <p14:creationId xmlns:p14="http://schemas.microsoft.com/office/powerpoint/2010/main" val="26119163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22239"/>
            <a:ext cx="10515600" cy="534986"/>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¿Hacia guerras híbridas?</a:t>
            </a:r>
          </a:p>
        </p:txBody>
      </p:sp>
      <p:sp>
        <p:nvSpPr>
          <p:cNvPr id="3" name="Marcador de contenido 2"/>
          <p:cNvSpPr>
            <a:spLocks noGrp="1"/>
          </p:cNvSpPr>
          <p:nvPr>
            <p:ph idx="1"/>
          </p:nvPr>
        </p:nvSpPr>
        <p:spPr>
          <a:xfrm>
            <a:off x="0" y="1011236"/>
            <a:ext cx="12192000" cy="5846763"/>
          </a:xfrm>
        </p:spPr>
        <p:txBody>
          <a:bodyPr/>
          <a:lstStyle/>
          <a:p>
            <a:pPr marL="0" indent="0">
              <a:buNone/>
            </a:pPr>
            <a:endParaRPr lang="es-ES" dirty="0"/>
          </a:p>
        </p:txBody>
      </p:sp>
      <p:sp>
        <p:nvSpPr>
          <p:cNvPr id="4" name="Rectángulo 3"/>
          <p:cNvSpPr/>
          <p:nvPr/>
        </p:nvSpPr>
        <p:spPr>
          <a:xfrm>
            <a:off x="5557838" y="1011236"/>
            <a:ext cx="6634162" cy="584676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sz="2800" dirty="0"/>
              <a:t>El Comité de Seguridad y Defensa de la OTAN estableció su propia definición (Sánchez Herráez, 2016: 3):</a:t>
            </a:r>
          </a:p>
          <a:p>
            <a:endParaRPr lang="es-ES" dirty="0"/>
          </a:p>
          <a:p>
            <a:r>
              <a:rPr lang="es-ES" sz="2400" dirty="0"/>
              <a:t>“El uso de tácticas asimétricas para tantear y explotar las debilidades utilizando medios no militares (como medios políticos, informativos, intimidación económica y manipulación) que se encuentran respaldados por la amenaza de medios militares convencionales y no convencionales. Las tácticas pueden escalar y adaptarse a cada situación” .</a:t>
            </a:r>
          </a:p>
          <a:p>
            <a:endParaRPr lang="es-ES" dirty="0"/>
          </a:p>
          <a:p>
            <a:endParaRPr lang="es-ES" dirty="0"/>
          </a:p>
          <a:p>
            <a:endParaRPr lang="es-ES" dirty="0"/>
          </a:p>
          <a:p>
            <a:endParaRPr lang="es-ES" dirty="0"/>
          </a:p>
          <a:p>
            <a:endParaRPr lang="es-ES" dirty="0"/>
          </a:p>
        </p:txBody>
      </p:sp>
      <p:sp>
        <p:nvSpPr>
          <p:cNvPr id="5" name="Rectángulo 4"/>
          <p:cNvSpPr/>
          <p:nvPr/>
        </p:nvSpPr>
        <p:spPr>
          <a:xfrm>
            <a:off x="0" y="1011236"/>
            <a:ext cx="5557838" cy="584676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s-ES" sz="2800" dirty="0"/>
              <a:t>El Servicio de Acción Exterior Europeo (2015: 2) entiende que:</a:t>
            </a:r>
          </a:p>
          <a:p>
            <a:endParaRPr lang="es-ES" sz="2800" dirty="0"/>
          </a:p>
          <a:p>
            <a:r>
              <a:rPr lang="es-ES" sz="2400" dirty="0"/>
              <a:t>“La HW es más fácilmente caracterizada que definida por un uso fundamentalmente diseñado y organizado de varias tácticas encubiertas o abiertas, representadas por medios militares o no militares, empezando por operaciones de inteligencia y cibernéticas pasando por presiones económicas hasta el uso de fuerzas convencionales.”</a:t>
            </a:r>
          </a:p>
          <a:p>
            <a:endParaRPr lang="es-ES" sz="2400" dirty="0"/>
          </a:p>
          <a:p>
            <a:endParaRPr lang="es-ES" sz="2400" dirty="0"/>
          </a:p>
        </p:txBody>
      </p:sp>
    </p:spTree>
    <p:extLst>
      <p:ext uri="{BB962C8B-B14F-4D97-AF65-F5344CB8AC3E}">
        <p14:creationId xmlns:p14="http://schemas.microsoft.com/office/powerpoint/2010/main" val="342304923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95073"/>
            <a:ext cx="10515600" cy="682752"/>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Ciberguerra 1</a:t>
            </a:r>
          </a:p>
        </p:txBody>
      </p:sp>
      <p:pic>
        <p:nvPicPr>
          <p:cNvPr id="2050" name="Picture 2" descr="https://www.ispionline.it/sites/default/files/styles/evidenziato-home/public/field/image/rugge.jpg?itok=UgZ6KOYV"/>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4112" y="1182624"/>
            <a:ext cx="12057888" cy="4011168"/>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231648" y="5462016"/>
            <a:ext cx="11679936" cy="13045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Cyberspace and the Armed Forces</a:t>
            </a:r>
          </a:p>
          <a:p>
            <a:pPr algn="ctr"/>
            <a:r>
              <a:rPr lang="en-US" dirty="0"/>
              <a:t>Fabio </a:t>
            </a:r>
            <a:r>
              <a:rPr lang="en-US" dirty="0" err="1"/>
              <a:t>Rugge</a:t>
            </a:r>
            <a:r>
              <a:rPr lang="en-US" dirty="0"/>
              <a:t> | 02 </a:t>
            </a:r>
            <a:r>
              <a:rPr lang="en-US" dirty="0" err="1"/>
              <a:t>maggio</a:t>
            </a:r>
            <a:r>
              <a:rPr lang="en-US" dirty="0"/>
              <a:t> 2018</a:t>
            </a:r>
            <a:endParaRPr lang="es-ES" dirty="0"/>
          </a:p>
          <a:p>
            <a:pPr algn="ctr"/>
            <a:r>
              <a:rPr lang="es-ES" dirty="0"/>
              <a:t>https://www.ispionline.it/it/pubblicazione/cyberspace-and-armed-forces-20381</a:t>
            </a:r>
          </a:p>
        </p:txBody>
      </p:sp>
    </p:spTree>
    <p:extLst>
      <p:ext uri="{BB962C8B-B14F-4D97-AF65-F5344CB8AC3E}">
        <p14:creationId xmlns:p14="http://schemas.microsoft.com/office/powerpoint/2010/main" val="40709081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12541"/>
            <a:ext cx="10515600" cy="759680"/>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a:t>Ciberguerra 2</a:t>
            </a:r>
          </a:p>
        </p:txBody>
      </p:sp>
      <p:sp>
        <p:nvSpPr>
          <p:cNvPr id="3" name="Marcador de contenido 2"/>
          <p:cNvSpPr>
            <a:spLocks noGrp="1"/>
          </p:cNvSpPr>
          <p:nvPr>
            <p:ph idx="1"/>
          </p:nvPr>
        </p:nvSpPr>
        <p:spPr>
          <a:xfrm>
            <a:off x="0" y="1125414"/>
            <a:ext cx="12192000" cy="5732585"/>
          </a:xfrm>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es-ES" sz="2000" dirty="0"/>
              <a:t>"</a:t>
            </a:r>
            <a:r>
              <a:rPr lang="es-ES" sz="2000" dirty="0" err="1"/>
              <a:t>War</a:t>
            </a:r>
            <a:r>
              <a:rPr lang="es-ES" sz="2000" dirty="0"/>
              <a:t> </a:t>
            </a:r>
            <a:r>
              <a:rPr lang="es-ES" sz="2000" dirty="0" err="1"/>
              <a:t>Games</a:t>
            </a:r>
            <a:r>
              <a:rPr lang="es-ES" sz="2000" dirty="0"/>
              <a:t>“ (1983 </a:t>
            </a:r>
            <a:r>
              <a:rPr lang="es-ES" sz="2000" dirty="0" err="1"/>
              <a:t>movie</a:t>
            </a:r>
            <a:r>
              <a:rPr lang="es-ES" sz="2000" dirty="0"/>
              <a:t>)</a:t>
            </a:r>
          </a:p>
          <a:p>
            <a:pPr marL="0" indent="0">
              <a:buNone/>
            </a:pPr>
            <a:r>
              <a:rPr lang="es-ES" sz="2000" dirty="0" err="1"/>
              <a:t>Colonel</a:t>
            </a:r>
            <a:r>
              <a:rPr lang="es-ES" sz="2000" dirty="0"/>
              <a:t> </a:t>
            </a:r>
            <a:r>
              <a:rPr lang="es-ES" sz="2000" dirty="0" err="1"/>
              <a:t>Stanislav</a:t>
            </a:r>
            <a:r>
              <a:rPr lang="es-ES" sz="2000" dirty="0"/>
              <a:t> </a:t>
            </a:r>
            <a:r>
              <a:rPr lang="es-ES" sz="2000" dirty="0" err="1"/>
              <a:t>Yevgrafovich</a:t>
            </a:r>
            <a:r>
              <a:rPr lang="es-ES" sz="2000" dirty="0"/>
              <a:t> </a:t>
            </a:r>
            <a:r>
              <a:rPr lang="es-ES" sz="2000" dirty="0" err="1"/>
              <a:t>Petrov’s</a:t>
            </a:r>
            <a:r>
              <a:rPr lang="es-ES" sz="2000" dirty="0"/>
              <a:t> </a:t>
            </a:r>
            <a:r>
              <a:rPr lang="es-ES" sz="2000" dirty="0" err="1"/>
              <a:t>on</a:t>
            </a:r>
            <a:r>
              <a:rPr lang="es-ES" sz="2000" dirty="0"/>
              <a:t> </a:t>
            </a:r>
            <a:r>
              <a:rPr lang="es-ES" sz="2000" dirty="0" err="1"/>
              <a:t>duty</a:t>
            </a:r>
            <a:r>
              <a:rPr lang="es-ES" sz="2000" dirty="0"/>
              <a:t> at a Soviet </a:t>
            </a:r>
            <a:r>
              <a:rPr lang="es-ES" sz="2000" dirty="0" err="1"/>
              <a:t>nuc</a:t>
            </a:r>
            <a:r>
              <a:rPr lang="es-ES" sz="2000" dirty="0"/>
              <a:t> </a:t>
            </a:r>
            <a:r>
              <a:rPr lang="es-ES" sz="2000" dirty="0" err="1"/>
              <a:t>early-warning</a:t>
            </a:r>
            <a:r>
              <a:rPr lang="es-ES" sz="2000" dirty="0"/>
              <a:t> </a:t>
            </a:r>
            <a:r>
              <a:rPr lang="es-ES" sz="2000" dirty="0" err="1"/>
              <a:t>facility</a:t>
            </a:r>
            <a:endParaRPr lang="es-ES" sz="2000" dirty="0"/>
          </a:p>
          <a:p>
            <a:pPr marL="0" indent="0">
              <a:buNone/>
            </a:pPr>
            <a:r>
              <a:rPr lang="en-US" sz="2000" dirty="0"/>
              <a:t>“First web war" was waged against Estonia in 2007: massive distributed denial of service attack (DDoS)</a:t>
            </a:r>
          </a:p>
          <a:p>
            <a:pPr marL="0" indent="0">
              <a:buNone/>
            </a:pPr>
            <a:r>
              <a:rPr lang="en-US" sz="2000" dirty="0"/>
              <a:t>10 years of Georgia war: first use of cyber attacks in support of kinetic military operations by Russia</a:t>
            </a:r>
          </a:p>
          <a:p>
            <a:pPr marL="0" indent="0">
              <a:buNone/>
            </a:pPr>
            <a:r>
              <a:rPr lang="en-US" sz="2000" dirty="0"/>
              <a:t>8 years from </a:t>
            </a:r>
            <a:r>
              <a:rPr lang="en-US" sz="2000" dirty="0" err="1"/>
              <a:t>Stuxnet</a:t>
            </a:r>
            <a:r>
              <a:rPr lang="en-US" sz="2000" dirty="0"/>
              <a:t> (2010) against Iran/ 3 years of cyber attack against the Ukrainian power grids (2015) and 1 year from the hacking of the Qatari news agency during the recent Gulf crisis (2017)</a:t>
            </a:r>
          </a:p>
          <a:p>
            <a:pPr marL="0" indent="0">
              <a:buNone/>
            </a:pPr>
            <a:r>
              <a:rPr lang="en-US" sz="2000" dirty="0"/>
              <a:t>New domain for power projection, strategic goals, high-end threat sharing many characteristics of criminal activities</a:t>
            </a:r>
          </a:p>
          <a:p>
            <a:pPr marL="0" indent="0">
              <a:buNone/>
            </a:pPr>
            <a:r>
              <a:rPr lang="es-ES" sz="2000" dirty="0"/>
              <a:t>2016 </a:t>
            </a:r>
            <a:r>
              <a:rPr lang="es-ES" sz="2000" dirty="0" err="1"/>
              <a:t>Warsaw</a:t>
            </a:r>
            <a:r>
              <a:rPr lang="es-ES" sz="2000" dirty="0"/>
              <a:t> NATO Summit </a:t>
            </a:r>
            <a:r>
              <a:rPr lang="es-ES" sz="2000" dirty="0" err="1"/>
              <a:t>recognized</a:t>
            </a:r>
            <a:r>
              <a:rPr lang="es-ES" sz="2000" dirty="0"/>
              <a:t> the </a:t>
            </a:r>
            <a:r>
              <a:rPr lang="es-ES" sz="2000" dirty="0" err="1"/>
              <a:t>threat</a:t>
            </a:r>
            <a:r>
              <a:rPr lang="es-ES" sz="2000" dirty="0"/>
              <a:t>: “</a:t>
            </a:r>
            <a:r>
              <a:rPr lang="es-ES" sz="2000" dirty="0" err="1"/>
              <a:t>potentially</a:t>
            </a:r>
            <a:r>
              <a:rPr lang="es-ES" sz="2000" dirty="0"/>
              <a:t> as </a:t>
            </a:r>
            <a:r>
              <a:rPr lang="es-ES" sz="2000" dirty="0" err="1"/>
              <a:t>serious</a:t>
            </a:r>
            <a:r>
              <a:rPr lang="es-ES" sz="2000" dirty="0"/>
              <a:t> as </a:t>
            </a:r>
            <a:r>
              <a:rPr lang="es-ES" sz="2000" dirty="0" err="1"/>
              <a:t>conventional</a:t>
            </a:r>
            <a:r>
              <a:rPr lang="es-ES" sz="2000" dirty="0"/>
              <a:t> </a:t>
            </a:r>
            <a:r>
              <a:rPr lang="es-ES" sz="2000" dirty="0" err="1"/>
              <a:t>ones</a:t>
            </a:r>
            <a:r>
              <a:rPr lang="es-ES" sz="2000" dirty="0"/>
              <a:t>”</a:t>
            </a:r>
          </a:p>
          <a:p>
            <a:pPr marL="0" indent="0">
              <a:buNone/>
            </a:pPr>
            <a:r>
              <a:rPr lang="es-ES" sz="2000" dirty="0"/>
              <a:t>COMMAND VISION </a:t>
            </a:r>
            <a:r>
              <a:rPr lang="es-ES" sz="2000" dirty="0" err="1"/>
              <a:t>for</a:t>
            </a:r>
            <a:r>
              <a:rPr lang="es-ES" sz="2000" dirty="0"/>
              <a:t> US </a:t>
            </a:r>
            <a:r>
              <a:rPr lang="es-ES" sz="2000" dirty="0" err="1"/>
              <a:t>Cyber</a:t>
            </a:r>
            <a:r>
              <a:rPr lang="es-ES" sz="2000" dirty="0"/>
              <a:t> </a:t>
            </a:r>
            <a:r>
              <a:rPr lang="es-ES" sz="2000" dirty="0" err="1"/>
              <a:t>Command</a:t>
            </a:r>
            <a:r>
              <a:rPr lang="es-ES" sz="2000" dirty="0"/>
              <a:t> (</a:t>
            </a:r>
            <a:r>
              <a:rPr lang="es-ES" sz="2000" dirty="0" err="1"/>
              <a:t>March</a:t>
            </a:r>
            <a:r>
              <a:rPr lang="es-ES" sz="2000" dirty="0"/>
              <a:t> 2018): “</a:t>
            </a:r>
            <a:r>
              <a:rPr lang="en-US" sz="2000" dirty="0"/>
              <a:t>Achieve and Maintain Cyber Superiority”</a:t>
            </a:r>
          </a:p>
          <a:p>
            <a:pPr marL="0" indent="0">
              <a:buNone/>
            </a:pPr>
            <a:r>
              <a:rPr lang="en-US" sz="2000" dirty="0">
                <a:solidFill>
                  <a:srgbClr val="FF0000"/>
                </a:solidFill>
              </a:rPr>
              <a:t>	Cyberspace already militarized     </a:t>
            </a:r>
          </a:p>
          <a:p>
            <a:pPr marL="0" indent="0">
              <a:buNone/>
            </a:pPr>
            <a:r>
              <a:rPr lang="en-US" sz="2000" dirty="0">
                <a:solidFill>
                  <a:srgbClr val="FF0000"/>
                </a:solidFill>
              </a:rPr>
              <a:t>	Disruptive technologies </a:t>
            </a:r>
            <a:r>
              <a:rPr lang="en-US" sz="2000" dirty="0"/>
              <a:t>(AI, Autonomous Lethal weapons, </a:t>
            </a:r>
            <a:r>
              <a:rPr lang="en-US" sz="2000" dirty="0" err="1"/>
              <a:t>neurologicarl</a:t>
            </a:r>
            <a:r>
              <a:rPr lang="en-US" sz="2000" dirty="0"/>
              <a:t> implants) multiplying…)</a:t>
            </a:r>
          </a:p>
          <a:p>
            <a:pPr marL="0" indent="0">
              <a:buNone/>
            </a:pPr>
            <a:r>
              <a:rPr lang="en-US" sz="2000" dirty="0"/>
              <a:t>PROPOSALS</a:t>
            </a:r>
          </a:p>
          <a:p>
            <a:pPr marL="0" indent="0">
              <a:buNone/>
            </a:pPr>
            <a:r>
              <a:rPr lang="en-US" sz="2000" dirty="0">
                <a:solidFill>
                  <a:srgbClr val="FF0000"/>
                </a:solidFill>
              </a:rPr>
              <a:t>Less reactive</a:t>
            </a:r>
            <a:r>
              <a:rPr lang="en-US" sz="2000" dirty="0"/>
              <a:t>, more active; increase </a:t>
            </a:r>
            <a:r>
              <a:rPr lang="en-US" sz="2000" dirty="0">
                <a:solidFill>
                  <a:srgbClr val="FF0000"/>
                </a:solidFill>
              </a:rPr>
              <a:t>budgets</a:t>
            </a:r>
            <a:r>
              <a:rPr lang="en-US" sz="2000" dirty="0"/>
              <a:t>; more </a:t>
            </a:r>
            <a:r>
              <a:rPr lang="en-US" sz="2000" dirty="0">
                <a:solidFill>
                  <a:srgbClr val="FF0000"/>
                </a:solidFill>
              </a:rPr>
              <a:t>flexibility</a:t>
            </a:r>
            <a:r>
              <a:rPr lang="en-US" sz="2000" dirty="0"/>
              <a:t> in use; better </a:t>
            </a:r>
            <a:r>
              <a:rPr lang="en-US" sz="2000" dirty="0">
                <a:solidFill>
                  <a:srgbClr val="FF0000"/>
                </a:solidFill>
              </a:rPr>
              <a:t>protection; cyberspace superiority……..</a:t>
            </a:r>
          </a:p>
          <a:p>
            <a:pPr marL="0" indent="0">
              <a:buNone/>
            </a:pPr>
            <a:endParaRPr lang="en-US" sz="2000" dirty="0">
              <a:solidFill>
                <a:srgbClr val="FF0000"/>
              </a:solidFill>
            </a:endParaRPr>
          </a:p>
          <a:p>
            <a:pPr marL="0" indent="0">
              <a:buNone/>
            </a:pPr>
            <a:endParaRPr lang="en-US" sz="2000" dirty="0"/>
          </a:p>
          <a:p>
            <a:pPr marL="0" indent="0">
              <a:buNone/>
            </a:pPr>
            <a:endParaRPr lang="es-ES" sz="2000" dirty="0"/>
          </a:p>
        </p:txBody>
      </p:sp>
    </p:spTree>
    <p:extLst>
      <p:ext uri="{BB962C8B-B14F-4D97-AF65-F5344CB8AC3E}">
        <p14:creationId xmlns:p14="http://schemas.microsoft.com/office/powerpoint/2010/main" val="13091091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15153"/>
            <a:ext cx="10515600" cy="497541"/>
          </a:xfrm>
        </p:spPr>
        <p:style>
          <a:lnRef idx="1">
            <a:schemeClr val="accent1"/>
          </a:lnRef>
          <a:fillRef idx="2">
            <a:schemeClr val="accent1"/>
          </a:fillRef>
          <a:effectRef idx="1">
            <a:schemeClr val="accent1"/>
          </a:effectRef>
          <a:fontRef idx="minor">
            <a:schemeClr val="dk1"/>
          </a:fontRef>
        </p:style>
        <p:txBody>
          <a:bodyPr>
            <a:normAutofit/>
          </a:bodyPr>
          <a:lstStyle/>
          <a:p>
            <a:r>
              <a:rPr lang="es-ES" sz="2800" dirty="0" err="1"/>
              <a:t>Cyberwarriors</a:t>
            </a:r>
            <a:r>
              <a:rPr lang="es-ES" sz="2800" dirty="0"/>
              <a:t> </a:t>
            </a:r>
            <a:r>
              <a:rPr lang="es-ES" sz="2800" dirty="0" err="1"/>
              <a:t>need</a:t>
            </a:r>
            <a:r>
              <a:rPr lang="es-ES" sz="2800" dirty="0"/>
              <a:t> a training</a:t>
            </a:r>
          </a:p>
        </p:txBody>
      </p:sp>
      <p:sp>
        <p:nvSpPr>
          <p:cNvPr id="3" name="Marcador de contenido 2"/>
          <p:cNvSpPr>
            <a:spLocks noGrp="1"/>
          </p:cNvSpPr>
          <p:nvPr>
            <p:ph idx="1"/>
          </p:nvPr>
        </p:nvSpPr>
        <p:spPr>
          <a:xfrm>
            <a:off x="0" y="860610"/>
            <a:ext cx="12192000" cy="5997389"/>
          </a:xfrm>
        </p:spPr>
        <p:txBody>
          <a:bodyPr>
            <a:normAutofit fontScale="85000" lnSpcReduction="20000"/>
          </a:bodyPr>
          <a:lstStyle/>
          <a:p>
            <a:pPr marL="0" indent="0" algn="ctr">
              <a:buNone/>
            </a:pPr>
            <a:r>
              <a:rPr lang="en-US" dirty="0"/>
              <a:t> </a:t>
            </a:r>
            <a:r>
              <a:rPr lang="en-US" dirty="0" err="1">
                <a:solidFill>
                  <a:srgbClr val="FF0000"/>
                </a:solidFill>
              </a:rPr>
              <a:t>Cyberwarriors</a:t>
            </a:r>
            <a:r>
              <a:rPr lang="en-US" dirty="0">
                <a:solidFill>
                  <a:srgbClr val="FF0000"/>
                </a:solidFill>
              </a:rPr>
              <a:t> need a training platform, and fast</a:t>
            </a:r>
          </a:p>
          <a:p>
            <a:pPr marL="0" indent="0" algn="ctr">
              <a:buNone/>
            </a:pPr>
            <a:r>
              <a:rPr lang="en-US" sz="2200" dirty="0">
                <a:solidFill>
                  <a:srgbClr val="FF0000"/>
                </a:solidFill>
              </a:rPr>
              <a:t>By: Mark </a:t>
            </a:r>
            <a:r>
              <a:rPr lang="en-US" sz="2200" dirty="0" err="1">
                <a:solidFill>
                  <a:srgbClr val="FF0000"/>
                </a:solidFill>
              </a:rPr>
              <a:t>Pomerleau</a:t>
            </a:r>
            <a:endParaRPr lang="en-US" sz="2200" dirty="0">
              <a:solidFill>
                <a:srgbClr val="FF0000"/>
              </a:solidFill>
            </a:endParaRPr>
          </a:p>
          <a:p>
            <a:pPr marL="0" indent="0" algn="ctr">
              <a:buNone/>
            </a:pPr>
            <a:r>
              <a:rPr lang="en-US" sz="2200" i="1" dirty="0">
                <a:solidFill>
                  <a:srgbClr val="FF0000"/>
                </a:solidFill>
              </a:rPr>
              <a:t>(Fifth Domain) U.S. Cyber Command’s cyber teams are now built and transitioning to readiness, and now the force needs a dedicated platform to conduct training. </a:t>
            </a:r>
          </a:p>
          <a:p>
            <a:pPr marL="0" indent="0">
              <a:buNone/>
            </a:pPr>
            <a:r>
              <a:rPr lang="en-US" sz="2100" dirty="0">
                <a:solidFill>
                  <a:srgbClr val="0070C0"/>
                </a:solidFill>
              </a:rPr>
              <a:t>U.S. Cyber Command’s cyber teams are now built and transitioning to readiness, and now the force needs a dedicated platform to conduct training.</a:t>
            </a:r>
          </a:p>
          <a:p>
            <a:pPr marL="0" indent="0">
              <a:buNone/>
            </a:pPr>
            <a:endParaRPr lang="en-US" sz="2100" dirty="0">
              <a:solidFill>
                <a:srgbClr val="0070C0"/>
              </a:solidFill>
            </a:endParaRPr>
          </a:p>
          <a:p>
            <a:pPr marL="0" indent="0">
              <a:buNone/>
            </a:pPr>
            <a:r>
              <a:rPr lang="en-US" sz="2100" dirty="0">
                <a:solidFill>
                  <a:srgbClr val="0070C0"/>
                </a:solidFill>
              </a:rPr>
              <a:t>Given the importance of properly preparing </a:t>
            </a:r>
            <a:r>
              <a:rPr lang="en-US" sz="2100" dirty="0" err="1">
                <a:solidFill>
                  <a:srgbClr val="0070C0"/>
                </a:solidFill>
              </a:rPr>
              <a:t>cyberwarriors</a:t>
            </a:r>
            <a:r>
              <a:rPr lang="en-US" sz="2100" dirty="0">
                <a:solidFill>
                  <a:srgbClr val="0070C0"/>
                </a:solidFill>
              </a:rPr>
              <a:t>, the Army (acting as Cyber Command’s executive agent for all the service’s cyber teams) has been using a rapid acquisition approach called other transaction authorities to field a training platform.</a:t>
            </a:r>
          </a:p>
          <a:p>
            <a:pPr marL="0" indent="0">
              <a:buNone/>
            </a:pPr>
            <a:endParaRPr lang="en-US" sz="2100" dirty="0">
              <a:solidFill>
                <a:srgbClr val="0070C0"/>
              </a:solidFill>
            </a:endParaRPr>
          </a:p>
          <a:p>
            <a:pPr marL="0" indent="0">
              <a:buNone/>
            </a:pPr>
            <a:r>
              <a:rPr lang="en-US" sz="2100" dirty="0">
                <a:solidFill>
                  <a:srgbClr val="0070C0"/>
                </a:solidFill>
              </a:rPr>
              <a:t>The Persistent Cyber Training Environment, or PCTE, is not a single entity, but rather a complex system of systems that will require many moving parts for individual and collective training, as well as mission rehearsal.</a:t>
            </a:r>
          </a:p>
          <a:p>
            <a:pPr marL="0" indent="0">
              <a:buNone/>
            </a:pPr>
            <a:endParaRPr lang="en-US" sz="2100" dirty="0">
              <a:solidFill>
                <a:srgbClr val="0070C0"/>
              </a:solidFill>
            </a:endParaRPr>
          </a:p>
          <a:p>
            <a:pPr marL="0" indent="0">
              <a:buNone/>
            </a:pPr>
            <a:r>
              <a:rPr lang="en-US" sz="2100" dirty="0">
                <a:solidFill>
                  <a:srgbClr val="0070C0"/>
                </a:solidFill>
              </a:rPr>
              <a:t>According to Jim </a:t>
            </a:r>
            <a:r>
              <a:rPr lang="en-US" sz="2100" dirty="0" err="1">
                <a:solidFill>
                  <a:srgbClr val="0070C0"/>
                </a:solidFill>
              </a:rPr>
              <a:t>Keffer</a:t>
            </a:r>
            <a:r>
              <a:rPr lang="en-US" sz="2100" dirty="0">
                <a:solidFill>
                  <a:srgbClr val="0070C0"/>
                </a:solidFill>
              </a:rPr>
              <a:t>, director of cyber at Lockheed Martin, it will be more than just a cyber range. It’ll require event management; scheduling for training exercises; scenario design features; control of the exercises; assessments; red forces; library of capabilities that can be linked to designing adversary network mock-ups (which will require good intelligence); and classrooms to put all this together.</a:t>
            </a:r>
          </a:p>
          <a:p>
            <a:pPr marL="0" indent="0">
              <a:buNone/>
            </a:pPr>
            <a:endParaRPr lang="en-US" sz="2100" dirty="0">
              <a:solidFill>
                <a:srgbClr val="FF0000"/>
              </a:solidFill>
            </a:endParaRPr>
          </a:p>
          <a:p>
            <a:pPr marL="0" indent="0" algn="ctr">
              <a:buNone/>
            </a:pPr>
            <a:r>
              <a:rPr lang="es-ES" sz="2100" dirty="0">
                <a:solidFill>
                  <a:srgbClr val="FF0000"/>
                </a:solidFill>
                <a:hlinkClick r:id="rId2"/>
              </a:rPr>
              <a:t>https://www.fifthdomain.com/dod/2018/06/04/cyberwarriors-need-a-training-platform-and-fast/?utm_source=Sailthru&amp;utm_medium=email&amp;utm_campaign=Early%20Bird%20-%20Error%20RESEND&amp;utm_term=Editorial%20-%20Military%20-%20Early%20Bird%20Brief</a:t>
            </a:r>
            <a:r>
              <a:rPr lang="es-ES" sz="2100" dirty="0">
                <a:solidFill>
                  <a:srgbClr val="FF0000"/>
                </a:solidFill>
              </a:rPr>
              <a:t> </a:t>
            </a:r>
          </a:p>
        </p:txBody>
      </p:sp>
      <p:sp>
        <p:nvSpPr>
          <p:cNvPr id="4" name="Rectángulo 3"/>
          <p:cNvSpPr/>
          <p:nvPr/>
        </p:nvSpPr>
        <p:spPr>
          <a:xfrm>
            <a:off x="0" y="954741"/>
            <a:ext cx="3106271" cy="57822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pic>
        <p:nvPicPr>
          <p:cNvPr id="5" name="Imagen 4"/>
          <p:cNvPicPr>
            <a:picLocks noChangeAspect="1"/>
          </p:cNvPicPr>
          <p:nvPr/>
        </p:nvPicPr>
        <p:blipFill>
          <a:blip r:embed="rId3"/>
          <a:stretch>
            <a:fillRect/>
          </a:stretch>
        </p:blipFill>
        <p:spPr>
          <a:xfrm>
            <a:off x="124385" y="1129553"/>
            <a:ext cx="2857500" cy="228600"/>
          </a:xfrm>
          <a:prstGeom prst="rect">
            <a:avLst/>
          </a:prstGeom>
        </p:spPr>
        <p:style>
          <a:lnRef idx="1">
            <a:schemeClr val="accent1"/>
          </a:lnRef>
          <a:fillRef idx="2">
            <a:schemeClr val="accent1"/>
          </a:fillRef>
          <a:effectRef idx="1">
            <a:schemeClr val="accent1"/>
          </a:effectRef>
          <a:fontRef idx="minor">
            <a:schemeClr val="dk1"/>
          </a:fontRef>
        </p:style>
      </p:pic>
    </p:spTree>
    <p:extLst>
      <p:ext uri="{BB962C8B-B14F-4D97-AF65-F5344CB8AC3E}">
        <p14:creationId xmlns:p14="http://schemas.microsoft.com/office/powerpoint/2010/main" val="156793335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3464</TotalTime>
  <Words>18288</Words>
  <Application>Microsoft Office PowerPoint</Application>
  <PresentationFormat>Panorámica</PresentationFormat>
  <Paragraphs>1421</Paragraphs>
  <Slides>98</Slides>
  <Notes>12</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98</vt:i4>
      </vt:variant>
    </vt:vector>
  </HeadingPairs>
  <TitlesOfParts>
    <vt:vector size="106" baseType="lpstr">
      <vt:lpstr>Arial</vt:lpstr>
      <vt:lpstr>Calibri</vt:lpstr>
      <vt:lpstr>Calibri Light</vt:lpstr>
      <vt:lpstr>Courier New</vt:lpstr>
      <vt:lpstr>Helvetica</vt:lpstr>
      <vt:lpstr>Wingdings</vt:lpstr>
      <vt:lpstr>Tema de Office</vt:lpstr>
      <vt:lpstr>Objeto empaquetador del shell</vt:lpstr>
      <vt:lpstr>Seguridad, paz y guerra</vt:lpstr>
      <vt:lpstr>War and Humanity (Margaret MacMillan)</vt:lpstr>
      <vt:lpstr>MACMILLAN’S KEY QUESTIONS</vt:lpstr>
      <vt:lpstr>Seguridad, paz y guerra 1</vt:lpstr>
      <vt:lpstr>Seguridad, paz y guerra 2</vt:lpstr>
      <vt:lpstr>Concepto básico de seguridad para los militares</vt:lpstr>
      <vt:lpstr>Concepto de seguridad</vt:lpstr>
      <vt:lpstr>Definición de la RAE</vt:lpstr>
      <vt:lpstr>Tres tradiciones filosóficas</vt:lpstr>
      <vt:lpstr>Seguridad, paz y guerra 3 (Clases de Seguridad)</vt:lpstr>
      <vt:lpstr>Seguridad, paz y guerra 4 (VECTORES)</vt:lpstr>
      <vt:lpstr>Seguridad, paz y guerra 5 (Usos)</vt:lpstr>
      <vt:lpstr>Seguridad, paz y guerra 6</vt:lpstr>
      <vt:lpstr>Seguridad, paz y guerra 7 (El dilema de la seguridad)</vt:lpstr>
      <vt:lpstr>Seguridad, paz y guerra 7 (Defensa y disuasión)</vt:lpstr>
      <vt:lpstr>Seguridad, paz y guerra de los Mexicas</vt:lpstr>
      <vt:lpstr>Manual del EI (Estado Islámico): legitimación de la barbarie </vt:lpstr>
      <vt:lpstr>Teoría del conflicto asimétrico y fuerzas especiales</vt:lpstr>
      <vt:lpstr>Las estrategias de seguridad nacional</vt:lpstr>
      <vt:lpstr>La ESN de España: estructura y contenido</vt:lpstr>
      <vt:lpstr>De George Bush a Donald Trump</vt:lpstr>
      <vt:lpstr>Estrategias de seguridad nacional: proceso de elaboración</vt:lpstr>
      <vt:lpstr>Seguridad, paz y guerra 8</vt:lpstr>
      <vt:lpstr>Seguridad, paz y guerra 9</vt:lpstr>
      <vt:lpstr>Seguridad, paz y guerra 10</vt:lpstr>
      <vt:lpstr>Presentación de PowerPoint</vt:lpstr>
      <vt:lpstr>A world more or less peaceful since the end of World War One?</vt:lpstr>
      <vt:lpstr>Seguridad, paz y guerra </vt:lpstr>
      <vt:lpstr>Las guerras de hoy, desde 2025</vt:lpstr>
      <vt:lpstr>Nuevos conceptos de seguridad</vt:lpstr>
      <vt:lpstr>La seguridad humana     La seguridad tradicional</vt:lpstr>
      <vt:lpstr>Principios de la seguridad humana</vt:lpstr>
      <vt:lpstr>Paz y conflicto en la historia</vt:lpstr>
      <vt:lpstr>Paz y conflicto en la historia: clases de paz y de guerra</vt:lpstr>
      <vt:lpstr>Misiones de paz desde 1988</vt:lpstr>
      <vt:lpstr>Positive and negative peace</vt:lpstr>
      <vt:lpstr>Guerra y conflicto: conceptos y clases</vt:lpstr>
      <vt:lpstr>Condiciones para la guerra</vt:lpstr>
      <vt:lpstr>Guerras en la historia</vt:lpstr>
      <vt:lpstr>Tendencias en las guerras</vt:lpstr>
      <vt:lpstr>Presentación de PowerPoint</vt:lpstr>
      <vt:lpstr>Raíces de los conflictos</vt:lpstr>
      <vt:lpstr>Margaret MacMillan: learning from the past (GUARDIAN)</vt:lpstr>
      <vt:lpstr>Margaret MacMillan’s Reith Lectures on War</vt:lpstr>
      <vt:lpstr>Tipología de conflictos de Michael Klare/Mariano Aguirre</vt:lpstr>
      <vt:lpstr>La pista del dinero</vt:lpstr>
      <vt:lpstr>Ejemplo: alerta en el Sahel</vt:lpstr>
      <vt:lpstr>¿Cuántas guerras de religión?</vt:lpstr>
      <vt:lpstr>La guerra de los treinta años </vt:lpstr>
      <vt:lpstr>La pista del dinero</vt:lpstr>
      <vt:lpstr>La pista del dinero 2</vt:lpstr>
      <vt:lpstr>Why did the US invade Irak in 2003?</vt:lpstr>
      <vt:lpstr>Lecciones de Carl Bildt en Irak</vt:lpstr>
      <vt:lpstr>The Middles East’s new battle lines</vt:lpstr>
      <vt:lpstr>El caso de Siria 1</vt:lpstr>
      <vt:lpstr>El caso de Siria 2</vt:lpstr>
      <vt:lpstr>Número de víctimas 1</vt:lpstr>
      <vt:lpstr>Número de víctimas 2</vt:lpstr>
      <vt:lpstr>Las guerras ilegales de los EE.UU.</vt:lpstr>
      <vt:lpstr>War powers need an expiration date</vt:lpstr>
      <vt:lpstr>War-making powers (Congress shameful abdication)</vt:lpstr>
      <vt:lpstr>“Authorizing the Use of Military Force: S.J. Res. 59” (John B. Bellinger III)</vt:lpstr>
      <vt:lpstr>La guerra secreta en Yemen 1</vt:lpstr>
      <vt:lpstr>US military presence overseas</vt:lpstr>
      <vt:lpstr>La guerra secreta de Yemen 2</vt:lpstr>
      <vt:lpstr>El uso legal de la fuerza</vt:lpstr>
      <vt:lpstr>El uso legal de la fuerza 2</vt:lpstr>
      <vt:lpstr>El uso legal de la fuerza -y 3</vt:lpstr>
      <vt:lpstr>The rules of war</vt:lpstr>
      <vt:lpstr>Gastos militares en el mundo en 2018</vt:lpstr>
      <vt:lpstr>Gastos militares desde 1988 a 2017</vt:lpstr>
      <vt:lpstr>El mapa de los gastos militares en el mundo (SIPRI)</vt:lpstr>
      <vt:lpstr>El mapa de gastos militares en % del PIB</vt:lpstr>
      <vt:lpstr>The global arms market</vt:lpstr>
      <vt:lpstr>Los países que más gastan en defensa</vt:lpstr>
      <vt:lpstr>La paradoja rusa en gastos militares</vt:lpstr>
      <vt:lpstr>Análisis y datos sobre el mercado global de armas</vt:lpstr>
      <vt:lpstr>The world’s most powerful armies</vt:lpstr>
      <vt:lpstr>Global increase in armed groups</vt:lpstr>
      <vt:lpstr>El paradigma del cambio</vt:lpstr>
      <vt:lpstr>La nueva sociedad global o posinternacional (James Rosenau)</vt:lpstr>
      <vt:lpstr>La gran turbulencia de Rosenau </vt:lpstr>
      <vt:lpstr>Paradigma de la disuasión - deterrence</vt:lpstr>
      <vt:lpstr>Paradigma de la disuasión 2: ELEMENTOS</vt:lpstr>
      <vt:lpstr>Paradigma de la disuasión 3: una ecuación y cuatro reflexiones</vt:lpstr>
      <vt:lpstr>Las veinte claves de Sohr </vt:lpstr>
      <vt:lpstr>Las veinte claves de Sohr 2</vt:lpstr>
      <vt:lpstr>Las veinte claves de Sohr 3</vt:lpstr>
      <vt:lpstr>Las veinte claves de Sohr 4</vt:lpstr>
      <vt:lpstr>La seguridad en la teoría de las RRII</vt:lpstr>
      <vt:lpstr>Reflexión final: Lecciones mal aprendidas</vt:lpstr>
      <vt:lpstr>Reflexión final </vt:lpstr>
      <vt:lpstr>¿Hacia guerras híbridas? 1</vt:lpstr>
      <vt:lpstr>¿Hacia guerras híbridas? 2</vt:lpstr>
      <vt:lpstr>¿Hacia guerras híbridas?</vt:lpstr>
      <vt:lpstr>Ciberguerra 1</vt:lpstr>
      <vt:lpstr>Ciberguerra 2</vt:lpstr>
      <vt:lpstr>Cyberwarriors need a training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Seguridad, paz y guerra</dc:title>
  <dc:creator>Felipe Maraña Marcos</dc:creator>
  <cp:lastModifiedBy>Felipe Maraña Marcos</cp:lastModifiedBy>
  <cp:revision>326</cp:revision>
  <dcterms:created xsi:type="dcterms:W3CDTF">2018-04-07T10:33:24Z</dcterms:created>
  <dcterms:modified xsi:type="dcterms:W3CDTF">2024-04-21T10:22:03Z</dcterms:modified>
</cp:coreProperties>
</file>